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44" r:id="rId1"/>
    <p:sldMasterId id="2147484057" r:id="rId2"/>
  </p:sldMasterIdLst>
  <p:notesMasterIdLst>
    <p:notesMasterId r:id="rId14"/>
  </p:notesMasterIdLst>
  <p:sldIdLst>
    <p:sldId id="310" r:id="rId3"/>
    <p:sldId id="659" r:id="rId4"/>
    <p:sldId id="378" r:id="rId5"/>
    <p:sldId id="405" r:id="rId6"/>
    <p:sldId id="1221" r:id="rId7"/>
    <p:sldId id="1219" r:id="rId8"/>
    <p:sldId id="1220" r:id="rId9"/>
    <p:sldId id="1223" r:id="rId10"/>
    <p:sldId id="1222" r:id="rId11"/>
    <p:sldId id="1224" r:id="rId12"/>
    <p:sldId id="1225" r:id="rId1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ECE"/>
    <a:srgbClr val="FAFF37"/>
    <a:srgbClr val="F0F5FA"/>
    <a:srgbClr val="FFFFFF"/>
    <a:srgbClr val="93A299"/>
    <a:srgbClr val="E9D7D3"/>
    <a:srgbClr val="BEC7C2"/>
    <a:srgbClr val="808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5" autoAdjust="0"/>
    <p:restoredTop sz="96339" autoAdjust="0"/>
  </p:normalViewPr>
  <p:slideViewPr>
    <p:cSldViewPr>
      <p:cViewPr varScale="1">
        <p:scale>
          <a:sx n="86" d="100"/>
          <a:sy n="86" d="100"/>
        </p:scale>
        <p:origin x="59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DFBF78A-6B53-4672-A37D-BB877413531A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B2060C2-2FA7-49CD-9953-339CD8553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26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AB4D-638A-4330-B9B1-6E4F05CC1CBC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5FD7-6FBF-4C68-9B82-3002FA87DEB9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7C9-3902-4FCB-ADE6-D8D999384506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 userDrawn="1"/>
        </p:nvSpPr>
        <p:spPr bwMode="auto">
          <a:xfrm>
            <a:off x="1331913" y="2657475"/>
            <a:ext cx="7673975" cy="2932113"/>
          </a:xfrm>
          <a:prstGeom prst="roundRect">
            <a:avLst>
              <a:gd name="adj" fmla="val 238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  <a:r>
              <a:rPr lang="en-US" altLang="ja-JP" sz="24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</p:txBody>
      </p:sp>
      <p:sp>
        <p:nvSpPr>
          <p:cNvPr id="3" name="AutoShape 6"/>
          <p:cNvSpPr>
            <a:spLocks noChangeArrowheads="1"/>
          </p:cNvSpPr>
          <p:nvPr userDrawn="1"/>
        </p:nvSpPr>
        <p:spPr bwMode="auto">
          <a:xfrm>
            <a:off x="4116388" y="5589588"/>
            <a:ext cx="4895850" cy="1079500"/>
          </a:xfrm>
          <a:prstGeom prst="roundRect">
            <a:avLst>
              <a:gd name="adj" fmla="val 3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成果・評価</a:t>
            </a:r>
            <a:endParaRPr lang="en-US" altLang="ja-JP" sz="24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AutoShape 6"/>
          <p:cNvSpPr>
            <a:spLocks noChangeArrowheads="1"/>
          </p:cNvSpPr>
          <p:nvPr userDrawn="1"/>
        </p:nvSpPr>
        <p:spPr bwMode="auto">
          <a:xfrm>
            <a:off x="1331913" y="1625600"/>
            <a:ext cx="7673975" cy="1028700"/>
          </a:xfrm>
          <a:prstGeom prst="roundRect">
            <a:avLst>
              <a:gd name="adj" fmla="val 554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  <a:endParaRPr lang="en-US" altLang="ja-JP" sz="24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AutoShape 6"/>
          <p:cNvSpPr>
            <a:spLocks noChangeArrowheads="1"/>
          </p:cNvSpPr>
          <p:nvPr userDrawn="1"/>
        </p:nvSpPr>
        <p:spPr bwMode="auto">
          <a:xfrm>
            <a:off x="6237288" y="601663"/>
            <a:ext cx="2778125" cy="1022350"/>
          </a:xfrm>
          <a:prstGeom prst="roundRect">
            <a:avLst>
              <a:gd name="adj" fmla="val 588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86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18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338263" y="601663"/>
            <a:ext cx="4895850" cy="1027112"/>
          </a:xfrm>
          <a:prstGeom prst="roundRect">
            <a:avLst>
              <a:gd name="adj" fmla="val 835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理念</a:t>
            </a:r>
            <a:endParaRPr lang="en-US" altLang="ja-JP" sz="24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AutoShape 6"/>
          <p:cNvSpPr>
            <a:spLocks noChangeArrowheads="1"/>
          </p:cNvSpPr>
          <p:nvPr userDrawn="1"/>
        </p:nvSpPr>
        <p:spPr bwMode="auto">
          <a:xfrm>
            <a:off x="1338263" y="5589588"/>
            <a:ext cx="2778125" cy="1079500"/>
          </a:xfrm>
          <a:prstGeom prst="roundRect">
            <a:avLst>
              <a:gd name="adj" fmla="val 42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改善・努力</a:t>
            </a:r>
            <a:endParaRPr lang="en-US" altLang="ja-JP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 userDrawn="1"/>
        </p:nvSpPr>
        <p:spPr bwMode="auto">
          <a:xfrm>
            <a:off x="179388" y="601663"/>
            <a:ext cx="1152525" cy="6067425"/>
          </a:xfrm>
          <a:prstGeom prst="roundRect">
            <a:avLst>
              <a:gd name="adj" fmla="val 3320"/>
            </a:avLst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lIns="91407" tIns="45705" rIns="91407" bIns="45705" anchor="ctr"/>
          <a:lstStyle/>
          <a:p>
            <a:pPr algn="ctr" defTabSz="912721" eaLnBrk="1" hangingPunct="1">
              <a:defRPr/>
            </a:pPr>
            <a:r>
              <a:rPr lang="ja-JP" altLang="en-US" sz="257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</a:t>
            </a:r>
            <a:endParaRPr lang="en-US" altLang="ja-JP" sz="2571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2721" eaLnBrk="1" hangingPunct="1">
              <a:defRPr/>
            </a:pPr>
            <a:r>
              <a:rPr lang="ja-JP" altLang="en-US" sz="257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務</a:t>
            </a:r>
            <a:endParaRPr lang="en-US" altLang="ja-JP" sz="2571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AutoShape 6"/>
          <p:cNvSpPr>
            <a:spLocks noChangeArrowheads="1"/>
          </p:cNvSpPr>
          <p:nvPr userDrawn="1"/>
        </p:nvSpPr>
        <p:spPr bwMode="auto">
          <a:xfrm>
            <a:off x="179388" y="85725"/>
            <a:ext cx="1152525" cy="512763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名前　　　　　　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1"/>
          <p:cNvSpPr txBox="1">
            <a:spLocks noChangeArrowheads="1"/>
          </p:cNvSpPr>
          <p:nvPr userDrawn="1"/>
        </p:nvSpPr>
        <p:spPr bwMode="auto">
          <a:xfrm>
            <a:off x="8018463" y="6669088"/>
            <a:ext cx="1449387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© 2016 Kayoko Kurita </a:t>
            </a:r>
            <a:endParaRPr lang="ja-JP" altLang="en-US" sz="643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" name="グループ化 15"/>
          <p:cNvGrpSpPr>
            <a:grpSpLocks/>
          </p:cNvGrpSpPr>
          <p:nvPr userDrawn="1"/>
        </p:nvGrpSpPr>
        <p:grpSpPr bwMode="auto">
          <a:xfrm>
            <a:off x="1712913" y="1217613"/>
            <a:ext cx="771525" cy="1692275"/>
            <a:chOff x="3348038" y="689174"/>
            <a:chExt cx="1079500" cy="2043214"/>
          </a:xfrm>
        </p:grpSpPr>
        <p:sp>
          <p:nvSpPr>
            <p:cNvPr id="12" name="上矢印 11"/>
            <p:cNvSpPr>
              <a:spLocks noChangeArrowheads="1"/>
            </p:cNvSpPr>
            <p:nvPr/>
          </p:nvSpPr>
          <p:spPr bwMode="auto">
            <a:xfrm>
              <a:off x="3348038" y="689174"/>
              <a:ext cx="1079500" cy="649764"/>
            </a:xfrm>
            <a:prstGeom prst="upArrow">
              <a:avLst>
                <a:gd name="adj1" fmla="val 66694"/>
                <a:gd name="adj2" fmla="val 51093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457200" indent="-4000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914400" indent="-319088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371600" indent="-319088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1828800" indent="-319088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1714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上矢印 12"/>
            <p:cNvSpPr>
              <a:spLocks noChangeArrowheads="1"/>
            </p:cNvSpPr>
            <p:nvPr/>
          </p:nvSpPr>
          <p:spPr bwMode="auto">
            <a:xfrm>
              <a:off x="3348038" y="2082622"/>
              <a:ext cx="1079500" cy="649766"/>
            </a:xfrm>
            <a:prstGeom prst="upArrow">
              <a:avLst>
                <a:gd name="adj1" fmla="val 66694"/>
                <a:gd name="adj2" fmla="val 51093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457200" indent="-4000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914400" indent="-319088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371600" indent="-319088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1828800" indent="-319088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indent="-3190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1714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4" name="AutoShape 6"/>
          <p:cNvSpPr>
            <a:spLocks noChangeArrowheads="1"/>
          </p:cNvSpPr>
          <p:nvPr userDrawn="1"/>
        </p:nvSpPr>
        <p:spPr bwMode="auto">
          <a:xfrm>
            <a:off x="1331913" y="88900"/>
            <a:ext cx="3805237" cy="517525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　　　　　　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AutoShape 6"/>
          <p:cNvSpPr>
            <a:spLocks noChangeArrowheads="1"/>
          </p:cNvSpPr>
          <p:nvPr userDrawn="1"/>
        </p:nvSpPr>
        <p:spPr bwMode="auto">
          <a:xfrm>
            <a:off x="5137150" y="88900"/>
            <a:ext cx="3868738" cy="517525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7" tIns="45705" rIns="91407" bIns="45705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感想　　　　　　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68945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465F-652F-4077-96A6-D9EC77685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561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950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587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353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53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861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94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75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5682"/>
            <a:ext cx="8856984" cy="90872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253902"/>
            <a:ext cx="8712968" cy="5280248"/>
          </a:xfrm>
        </p:spPr>
        <p:txBody>
          <a:bodyPr>
            <a:normAutofit/>
          </a:bodyPr>
          <a:lstStyle>
            <a:lvl1pPr>
              <a:defRPr sz="2800" b="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6503416"/>
            <a:ext cx="2895600" cy="329184"/>
          </a:xfrm>
        </p:spPr>
        <p:txBody>
          <a:bodyPr/>
          <a:lstStyle/>
          <a:p>
            <a:fld id="{F10031E2-B674-4D7E-874F-83372E617505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4954" y="6546182"/>
            <a:ext cx="4114800" cy="329184"/>
          </a:xfrm>
        </p:spPr>
        <p:txBody>
          <a:bodyPr/>
          <a:lstStyle/>
          <a:p>
            <a:pPr algn="l"/>
            <a:r>
              <a:rPr lang="en-US" altLang="ja-JP"/>
              <a:t>© Lui Yoshida, UMTP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5524" y="6493891"/>
            <a:ext cx="1066800" cy="329184"/>
          </a:xfrm>
        </p:spPr>
        <p:txBody>
          <a:bodyPr/>
          <a:lstStyle>
            <a:lvl1pPr>
              <a:defRPr sz="1600"/>
            </a:lvl1pPr>
          </a:lstStyle>
          <a:p>
            <a:fld id="{B5F5B7BB-8B54-4992-B898-83997621CF8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80728"/>
            <a:ext cx="6228184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02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02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361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7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8020" y="6528816"/>
            <a:ext cx="2895600" cy="329184"/>
          </a:xfrm>
        </p:spPr>
        <p:txBody>
          <a:bodyPr/>
          <a:lstStyle/>
          <a:p>
            <a:fld id="{48D5BAC1-26F7-4571-AFBF-5BADD5EFB50B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34824" y="6553503"/>
            <a:ext cx="4114800" cy="329184"/>
          </a:xfrm>
        </p:spPr>
        <p:txBody>
          <a:bodyPr/>
          <a:lstStyle/>
          <a:p>
            <a:pPr algn="l"/>
            <a:r>
              <a:rPr lang="en-US" altLang="ja-JP" dirty="0"/>
              <a:t>© Lui Yoshida, UMTP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06F-6877-469D-A9B3-B861E9C51A8C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7D41-CD26-4B16-BD8A-25578FFD77BB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03EC-FD0C-4A43-B352-C5815FF6B3D7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7059-234F-492E-B2C3-9BD80E2F302D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40DA-C287-4714-996A-7133336FF948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A8D1-354E-4B84-87FD-963BD6AFDC28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 Lui Yoshida, UMTP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B7BB-8B54-4992-B898-83997621C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04856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363272" cy="528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6" y="6528816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7ECC1364-88ED-41C0-B665-51345DA60983}" type="datetime1">
              <a:rPr lang="ja-JP" altLang="en-US" smtClean="0"/>
              <a:t>2018/12/15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52881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/>
              <a:t>© Lui Yoshida, UMTP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5524" y="651929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B5F5B7BB-8B54-4992-B898-83997621CF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b="1" kern="1200" spc="-100" baseline="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8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1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1628800"/>
            <a:ext cx="9144000" cy="2448271"/>
          </a:xfrm>
        </p:spPr>
        <p:txBody>
          <a:bodyPr>
            <a:normAutofit/>
          </a:bodyPr>
          <a:lstStyle/>
          <a:p>
            <a:r>
              <a:rPr lang="en-US" altLang="ja-JP" b="1" dirty="0"/>
              <a:t>TP</a:t>
            </a:r>
            <a:r>
              <a:rPr lang="ja-JP" altLang="en-US" b="1" dirty="0"/>
              <a:t>チャートの紹介と</a:t>
            </a:r>
            <a:br>
              <a:rPr lang="en-US" altLang="ja-JP" b="1" dirty="0"/>
            </a:br>
            <a:r>
              <a:rPr lang="ja-JP" altLang="en-US" b="1" dirty="0"/>
              <a:t>作成ワークショップ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84776" cy="175260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tx1"/>
                </a:solidFill>
              </a:rPr>
              <a:t>都立国立高等学校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24212" y="260648"/>
            <a:ext cx="598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181215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第</a:t>
            </a:r>
            <a:r>
              <a:rPr lang="en-US" altLang="ja-JP" dirty="0">
                <a:solidFill>
                  <a:prstClr val="black"/>
                </a:solidFill>
                <a:latin typeface="Segoe UI"/>
                <a:ea typeface="メイリオ"/>
              </a:rPr>
              <a:t>7</a:t>
            </a:r>
            <a:r>
              <a:rPr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回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アクティブラーニングフォーラム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in</a:t>
            </a:r>
            <a:r>
              <a:rPr lang="ja-JP" altLang="en-US" dirty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千葉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391CF3-70B6-478C-B607-A3507FBD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理念を共有した上での対話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CE9933-92DD-45FE-A16B-C6B9EBB27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TP</a:t>
            </a:r>
            <a:r>
              <a:rPr kumimoji="1" lang="ja-JP" altLang="en-US" dirty="0"/>
              <a:t>チャートにより、お互いの「理念」を共有できる。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お互いの「理念」を尊重した対話が可能になる。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→「“正しい”方法の押しつけ」からの脱却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781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9FEE8-6614-416F-A3E4-A1308A30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TP</a:t>
            </a:r>
            <a:r>
              <a:rPr kumimoji="1" lang="ja-JP" altLang="en-US" dirty="0"/>
              <a:t>チャート作成の価値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5125B4-6309-4242-9415-C9C53BEE5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b="1" dirty="0"/>
              <a:t>●</a:t>
            </a:r>
            <a:r>
              <a:rPr kumimoji="1" lang="ja-JP" altLang="en-US" b="1" dirty="0"/>
              <a:t>自分の教育活動の整理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→自分に対する自信、肯定感（スッキリ）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十分とは言えない整理（モヤモヤ）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自分に足りないものの認識（前向き）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●自分の考えを他者と共有するツール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　「大きい名刺」</a:t>
            </a:r>
            <a:r>
              <a:rPr lang="ja-JP" altLang="en-US" dirty="0"/>
              <a:t>としての価値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642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都立高校教諭（</a:t>
            </a:r>
            <a:r>
              <a:rPr lang="en-US" altLang="ja-JP" dirty="0"/>
              <a:t>13</a:t>
            </a:r>
            <a:r>
              <a:rPr lang="ja-JP" altLang="en-US" dirty="0"/>
              <a:t>年目）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2012</a:t>
            </a:r>
            <a:r>
              <a:rPr lang="ja-JP" altLang="en-US" dirty="0"/>
              <a:t>年　</a:t>
            </a:r>
            <a:r>
              <a:rPr lang="en-US" altLang="ja-JP" dirty="0"/>
              <a:t>『</a:t>
            </a:r>
            <a:r>
              <a:rPr lang="ja-JP" altLang="en-US" dirty="0"/>
              <a:t>学び合い</a:t>
            </a:r>
            <a:r>
              <a:rPr lang="en-US" altLang="ja-JP" dirty="0"/>
              <a:t>』</a:t>
            </a:r>
            <a:r>
              <a:rPr lang="ja-JP" altLang="en-US" dirty="0"/>
              <a:t>の実践開始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以降、アクティブ・ラーニング型授業実践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東京都生物教育研究会、日本生物教育会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日本生物教育学会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634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すぐ実践できる！　アクティブ・ラーニング　高校理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93" y="606093"/>
            <a:ext cx="3408642" cy="494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95536" y="5774853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すぐ実践できる！アクティブ・ラーニング高校理科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2017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年　学陽書房）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71159" y="620688"/>
            <a:ext cx="532709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第１章　アクティブ・ラーニングって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　　　どんな授業？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第２章　アクティブ・ラーニングの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　　　基本的な考え方と課題の具体例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第３章　アクティブ・ラーニングの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　　　授業の実際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第４章　授業を振り返り、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　　　生徒の反応を見取ろう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第５章　定期考査や振り返りを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　　　活用しよう！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メイリオ"/>
                <a:cs typeface="+mn-cs"/>
              </a:rPr>
              <a:t>第６章　探求をさらに深める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メイリオ"/>
                <a:cs typeface="+mn-cs"/>
              </a:rPr>
              <a:t>　　　　アクティブ・ラーニングの授業の可能性 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14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情報発信・参考資料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/>
              <a:t>①個人のウェブサイト</a:t>
            </a:r>
          </a:p>
          <a:p>
            <a:pPr marL="0" indent="0">
              <a:buNone/>
            </a:pPr>
            <a:r>
              <a:rPr lang="ja-JP" altLang="en-US" sz="2400" dirty="0"/>
              <a:t>授業プリントや各種資料の公開</a:t>
            </a:r>
            <a:endParaRPr lang="en-US" altLang="ja-JP" sz="2400" dirty="0"/>
          </a:p>
          <a:p>
            <a:endParaRPr lang="ja-JP" altLang="en-US" sz="2400" dirty="0"/>
          </a:p>
          <a:p>
            <a:pPr marL="0" indent="0">
              <a:buNone/>
            </a:pPr>
            <a:r>
              <a:rPr lang="ja-JP" altLang="en-US" sz="2800" b="1" dirty="0"/>
              <a:t>生物「を」教える視点　生物「で」教える視点</a:t>
            </a:r>
          </a:p>
          <a:p>
            <a:pPr marL="0" indent="0">
              <a:buNone/>
            </a:pPr>
            <a:r>
              <a:rPr lang="en-US" altLang="ja-JP" sz="2800" dirty="0">
                <a:hlinkClick r:id="rId2"/>
              </a:rPr>
              <a:t>http://biologymanabiai.jimdo.com/</a:t>
            </a:r>
            <a:endParaRPr lang="en-US" altLang="ja-JP" sz="2800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3600" b="1" dirty="0"/>
              <a:t>②Facebook</a:t>
            </a:r>
          </a:p>
          <a:p>
            <a:pPr marL="0" indent="0">
              <a:buNone/>
            </a:pPr>
            <a:r>
              <a:rPr lang="en-US" altLang="ja-JP" sz="2800" dirty="0">
                <a:hlinkClick r:id="rId3"/>
              </a:rPr>
              <a:t>https://www.facebook.com/tomohisa.ohno.79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「ペンギンのイラスト」の大野智久です。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28967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6F700-6900-448E-8A86-C9DD2247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従来の研修会の課題</a:t>
            </a:r>
            <a:r>
              <a:rPr lang="en-US" altLang="ja-JP" dirty="0"/>
              <a:t>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A3B196-1CB1-4AA2-981E-72DA8BB7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「押し付けられた」と感じてしまう。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ex)</a:t>
            </a:r>
            <a:r>
              <a:rPr lang="ja-JP" altLang="en-US" dirty="0"/>
              <a:t>「これからは</a:t>
            </a:r>
            <a:r>
              <a:rPr lang="en-US" altLang="ja-JP" dirty="0"/>
              <a:t>AL</a:t>
            </a:r>
            <a:r>
              <a:rPr lang="ja-JP" altLang="en-US" dirty="0"/>
              <a:t>型授業を実施すべきだ」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→「なるほど！これは実施すべきだ」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「余計なお世話だ」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414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428AB5-581A-4952-BDE0-37D84461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従来の研修会の課題</a:t>
            </a:r>
            <a:r>
              <a:rPr lang="en-US" altLang="ja-JP" dirty="0"/>
              <a:t>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58A72-DA7C-4D80-B73B-9DFA22EA5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「方法論」の話が中心になりがち。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→時に不毛な議論になってしまう。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ex</a:t>
            </a:r>
            <a:r>
              <a:rPr lang="ja-JP" altLang="en-US" dirty="0"/>
              <a:t>）グループワークの後にグループごとのまとめを共有すべきかどうか？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「絶対に共有するべき！」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「グループでの議論を深めるべき！」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643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5F9BE-F436-4168-8169-DA9E0639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「方法」ではなく「目的」から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217F97-93A3-49E4-991D-698BAC0F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「方法」は「目的」を達成するための手段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「目的」が曖昧なまま「方法」の話に入ると、ときに</a:t>
            </a:r>
            <a:r>
              <a:rPr lang="ja-JP" altLang="en-US" dirty="0"/>
              <a:t>攻撃的になってしまうことも。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b="1" dirty="0">
                <a:solidFill>
                  <a:srgbClr val="FF0000"/>
                </a:solidFill>
              </a:rPr>
              <a:t>「方法」だけでなく「目的」を共有しながら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　お互いを尊重しながら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議論できないものか・・・？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75807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EA8BA-801F-4608-9644-CFB74333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dirty="0"/>
              <a:t>皆さんが、</a:t>
            </a:r>
            <a:endParaRPr kumimoji="1"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sz="3600" b="1" dirty="0">
                <a:solidFill>
                  <a:srgbClr val="FF0000"/>
                </a:solidFill>
              </a:rPr>
              <a:t>「教育活動で一番大切にしていること」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は何ですか？</a:t>
            </a: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これが共有できれば、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お互いを尊重して建設的に対話できる</a:t>
            </a:r>
            <a:endParaRPr kumimoji="1"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891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D7949-761E-4FEB-8E3D-8C6D1D1B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TP</a:t>
            </a:r>
            <a:r>
              <a:rPr kumimoji="1" lang="ja-JP" altLang="en-US" dirty="0"/>
              <a:t>チャートのメリット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6AD3A6-1B79-4A54-8F57-C2A0864BC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「方法」から始めて、「なぜその方法？」と理由を考えていく。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「方法」→「方針」→「理念」と整理されていく。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sz="4000" b="1" dirty="0">
                <a:solidFill>
                  <a:srgbClr val="FF0000"/>
                </a:solidFill>
              </a:rPr>
              <a:t>「自分が一番大切にしていること」</a:t>
            </a:r>
            <a:endParaRPr kumimoji="1" lang="en-US" altLang="ja-JP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dirty="0"/>
              <a:t>が「理念」として明らかになる！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1875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20390</TotalTime>
  <Words>3170</Words>
  <Application>Microsoft Office PowerPoint</Application>
  <PresentationFormat>画面に合わせる (4:3)</PresentationFormat>
  <Paragraphs>803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クラリティ</vt:lpstr>
      <vt:lpstr>Office ​​テーマ</vt:lpstr>
      <vt:lpstr>TPチャートの紹介と 作成ワークショップ</vt:lpstr>
      <vt:lpstr>自己紹介</vt:lpstr>
      <vt:lpstr>PowerPoint プレゼンテーション</vt:lpstr>
      <vt:lpstr>情報発信・参考資料</vt:lpstr>
      <vt:lpstr>従来の研修会の課題①</vt:lpstr>
      <vt:lpstr>従来の研修会の課題②</vt:lpstr>
      <vt:lpstr>「方法」ではなく「目的」から</vt:lpstr>
      <vt:lpstr>PowerPoint プレゼンテーション</vt:lpstr>
      <vt:lpstr>TPチャートのメリット</vt:lpstr>
      <vt:lpstr>理念を共有した上での対話</vt:lpstr>
      <vt:lpstr>TPチャート作成の価値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NYADA</dc:creator>
  <cp:lastModifiedBy>大野 智久</cp:lastModifiedBy>
  <cp:revision>7524</cp:revision>
  <cp:lastPrinted>2018-02-12T04:41:21Z</cp:lastPrinted>
  <dcterms:created xsi:type="dcterms:W3CDTF">2013-06-15T10:59:49Z</dcterms:created>
  <dcterms:modified xsi:type="dcterms:W3CDTF">2018-12-15T04:44:57Z</dcterms:modified>
</cp:coreProperties>
</file>