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310" r:id="rId2"/>
    <p:sldId id="535" r:id="rId3"/>
    <p:sldId id="568" r:id="rId4"/>
    <p:sldId id="670" r:id="rId5"/>
    <p:sldId id="311" r:id="rId6"/>
    <p:sldId id="518" r:id="rId7"/>
    <p:sldId id="524" r:id="rId8"/>
    <p:sldId id="525" r:id="rId9"/>
    <p:sldId id="592" r:id="rId10"/>
    <p:sldId id="593" r:id="rId11"/>
    <p:sldId id="647" r:id="rId12"/>
    <p:sldId id="648" r:id="rId13"/>
    <p:sldId id="537" r:id="rId14"/>
    <p:sldId id="538" r:id="rId15"/>
    <p:sldId id="539" r:id="rId16"/>
    <p:sldId id="540" r:id="rId17"/>
    <p:sldId id="541" r:id="rId18"/>
    <p:sldId id="542" r:id="rId19"/>
    <p:sldId id="543" r:id="rId20"/>
    <p:sldId id="544" r:id="rId21"/>
    <p:sldId id="495" r:id="rId22"/>
    <p:sldId id="385" r:id="rId23"/>
    <p:sldId id="546" r:id="rId24"/>
    <p:sldId id="547" r:id="rId25"/>
    <p:sldId id="600" r:id="rId26"/>
    <p:sldId id="438" r:id="rId27"/>
    <p:sldId id="439" r:id="rId28"/>
    <p:sldId id="440" r:id="rId29"/>
    <p:sldId id="602" r:id="rId30"/>
    <p:sldId id="594" r:id="rId31"/>
    <p:sldId id="604" r:id="rId32"/>
    <p:sldId id="669" r:id="rId33"/>
    <p:sldId id="661" r:id="rId34"/>
    <p:sldId id="662" r:id="rId35"/>
    <p:sldId id="679" r:id="rId36"/>
    <p:sldId id="671" r:id="rId37"/>
    <p:sldId id="672" r:id="rId38"/>
    <p:sldId id="673" r:id="rId39"/>
    <p:sldId id="680" r:id="rId40"/>
    <p:sldId id="674" r:id="rId41"/>
    <p:sldId id="675" r:id="rId42"/>
    <p:sldId id="676" r:id="rId43"/>
    <p:sldId id="511" r:id="rId44"/>
    <p:sldId id="467" r:id="rId45"/>
    <p:sldId id="417" r:id="rId46"/>
    <p:sldId id="678" r:id="rId47"/>
    <p:sldId id="641" r:id="rId48"/>
    <p:sldId id="682" r:id="rId49"/>
  </p:sldIdLst>
  <p:sldSz cx="9144000" cy="6858000" type="screen4x3"/>
  <p:notesSz cx="7053263" cy="101869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08">
          <p15:clr>
            <a:srgbClr val="A4A3A4"/>
          </p15:clr>
        </p15:guide>
        <p15:guide id="2" pos="22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676" autoAdjust="0"/>
    <p:restoredTop sz="94718" autoAdjust="0"/>
  </p:normalViewPr>
  <p:slideViewPr>
    <p:cSldViewPr showGuides="1">
      <p:cViewPr varScale="1">
        <p:scale>
          <a:sx n="70" d="100"/>
          <a:sy n="70" d="100"/>
        </p:scale>
        <p:origin x="-1260"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25" d="100"/>
        <a:sy n="125" d="100"/>
      </p:scale>
      <p:origin x="0" y="11004"/>
    </p:cViewPr>
  </p:sorterViewPr>
  <p:notesViewPr>
    <p:cSldViewPr>
      <p:cViewPr varScale="1">
        <p:scale>
          <a:sx n="51" d="100"/>
          <a:sy n="51" d="100"/>
        </p:scale>
        <p:origin x="-2916" y="-84"/>
      </p:cViewPr>
      <p:guideLst>
        <p:guide orient="horz" pos="3208"/>
        <p:guide pos="222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9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F07C19-EBF9-41DD-BCA6-DD2AB0DEB5C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A42A76C3-3D39-4111-A661-95C60189E1BE}">
      <dgm:prSet/>
      <dgm:spPr/>
      <dgm:t>
        <a:bodyPr/>
        <a:lstStyle/>
        <a:p>
          <a:pPr rtl="0"/>
          <a:r>
            <a:rPr kumimoji="1" lang="ja-JP" dirty="0" smtClean="0"/>
            <a:t>●</a:t>
          </a:r>
          <a:r>
            <a:rPr kumimoji="1" lang="ja-JP" altLang="en-US" dirty="0" smtClean="0"/>
            <a:t>高校</a:t>
          </a:r>
          <a:r>
            <a:rPr kumimoji="1" lang="ja-JP" altLang="en-US" dirty="0"/>
            <a:t>生物における「主体的・対話的で深い学び」について</a:t>
          </a:r>
          <a:r>
            <a:rPr kumimoji="1" lang="ja-JP" dirty="0"/>
            <a:t>考察する</a:t>
          </a:r>
          <a:endParaRPr lang="ja-JP" dirty="0"/>
        </a:p>
      </dgm:t>
    </dgm:pt>
    <dgm:pt modelId="{D720E525-26E1-48C4-885D-D0C669131B65}" type="parTrans" cxnId="{C6A2ED32-C61D-44EB-A7DD-0FB2F0F42538}">
      <dgm:prSet/>
      <dgm:spPr/>
      <dgm:t>
        <a:bodyPr/>
        <a:lstStyle/>
        <a:p>
          <a:endParaRPr kumimoji="1" lang="ja-JP" altLang="en-US"/>
        </a:p>
      </dgm:t>
    </dgm:pt>
    <dgm:pt modelId="{503CA60D-76E4-4A85-8389-784C08F087F6}" type="sibTrans" cxnId="{C6A2ED32-C61D-44EB-A7DD-0FB2F0F42538}">
      <dgm:prSet/>
      <dgm:spPr/>
      <dgm:t>
        <a:bodyPr/>
        <a:lstStyle/>
        <a:p>
          <a:endParaRPr kumimoji="1" lang="ja-JP" altLang="en-US"/>
        </a:p>
      </dgm:t>
    </dgm:pt>
    <dgm:pt modelId="{47528968-8DA0-4225-B91C-F982DA50898F}">
      <dgm:prSet/>
      <dgm:spPr/>
      <dgm:t>
        <a:bodyPr/>
        <a:lstStyle/>
        <a:p>
          <a:pPr rtl="0"/>
          <a:r>
            <a:rPr kumimoji="1" lang="ja-JP" dirty="0"/>
            <a:t>●</a:t>
          </a:r>
          <a:r>
            <a:rPr kumimoji="1" lang="ja-JP" altLang="en-US" dirty="0"/>
            <a:t>他者と</a:t>
          </a:r>
          <a:r>
            <a:rPr kumimoji="1" lang="ja-JP" dirty="0"/>
            <a:t>情報を共有し、新しいアイデアや「つながり」を持ち帰る。</a:t>
          </a:r>
          <a:endParaRPr lang="ja-JP" dirty="0"/>
        </a:p>
      </dgm:t>
    </dgm:pt>
    <dgm:pt modelId="{65097695-51F4-4431-9400-2B7EFA5CB07A}" type="parTrans" cxnId="{73780F07-9AF8-4C66-8F4D-97CE8336BFE5}">
      <dgm:prSet/>
      <dgm:spPr/>
      <dgm:t>
        <a:bodyPr/>
        <a:lstStyle/>
        <a:p>
          <a:endParaRPr kumimoji="1" lang="ja-JP" altLang="en-US"/>
        </a:p>
      </dgm:t>
    </dgm:pt>
    <dgm:pt modelId="{ED9BD528-741F-41CB-9022-E82533B483CD}" type="sibTrans" cxnId="{73780F07-9AF8-4C66-8F4D-97CE8336BFE5}">
      <dgm:prSet/>
      <dgm:spPr/>
      <dgm:t>
        <a:bodyPr/>
        <a:lstStyle/>
        <a:p>
          <a:endParaRPr kumimoji="1" lang="ja-JP" altLang="en-US"/>
        </a:p>
      </dgm:t>
    </dgm:pt>
    <dgm:pt modelId="{341CF50C-A4B7-4123-B6BA-D5881832308A}" type="pres">
      <dgm:prSet presAssocID="{D0F07C19-EBF9-41DD-BCA6-DD2AB0DEB5C4}" presName="linear" presStyleCnt="0">
        <dgm:presLayoutVars>
          <dgm:animLvl val="lvl"/>
          <dgm:resizeHandles val="exact"/>
        </dgm:presLayoutVars>
      </dgm:prSet>
      <dgm:spPr/>
      <dgm:t>
        <a:bodyPr/>
        <a:lstStyle/>
        <a:p>
          <a:endParaRPr kumimoji="1" lang="ja-JP" altLang="en-US"/>
        </a:p>
      </dgm:t>
    </dgm:pt>
    <dgm:pt modelId="{6BCEE960-DC0B-45A1-A08F-03B402173118}" type="pres">
      <dgm:prSet presAssocID="{A42A76C3-3D39-4111-A661-95C60189E1BE}" presName="parentText" presStyleLbl="node1" presStyleIdx="0" presStyleCnt="2">
        <dgm:presLayoutVars>
          <dgm:chMax val="0"/>
          <dgm:bulletEnabled val="1"/>
        </dgm:presLayoutVars>
      </dgm:prSet>
      <dgm:spPr/>
      <dgm:t>
        <a:bodyPr/>
        <a:lstStyle/>
        <a:p>
          <a:endParaRPr kumimoji="1" lang="ja-JP" altLang="en-US"/>
        </a:p>
      </dgm:t>
    </dgm:pt>
    <dgm:pt modelId="{0EA244C3-5A1F-483F-9FAD-DECD030E2EF2}" type="pres">
      <dgm:prSet presAssocID="{503CA60D-76E4-4A85-8389-784C08F087F6}" presName="spacer" presStyleCnt="0"/>
      <dgm:spPr/>
    </dgm:pt>
    <dgm:pt modelId="{2EBD2E16-5405-41C9-82FB-2719B7DCA445}" type="pres">
      <dgm:prSet presAssocID="{47528968-8DA0-4225-B91C-F982DA50898F}" presName="parentText" presStyleLbl="node1" presStyleIdx="1" presStyleCnt="2">
        <dgm:presLayoutVars>
          <dgm:chMax val="0"/>
          <dgm:bulletEnabled val="1"/>
        </dgm:presLayoutVars>
      </dgm:prSet>
      <dgm:spPr/>
      <dgm:t>
        <a:bodyPr/>
        <a:lstStyle/>
        <a:p>
          <a:endParaRPr kumimoji="1" lang="ja-JP" altLang="en-US"/>
        </a:p>
      </dgm:t>
    </dgm:pt>
  </dgm:ptLst>
  <dgm:cxnLst>
    <dgm:cxn modelId="{9EFE6BF3-BFD0-440B-A61B-B26CA22F6C2F}" type="presOf" srcId="{D0F07C19-EBF9-41DD-BCA6-DD2AB0DEB5C4}" destId="{341CF50C-A4B7-4123-B6BA-D5881832308A}" srcOrd="0" destOrd="0" presId="urn:microsoft.com/office/officeart/2005/8/layout/vList2"/>
    <dgm:cxn modelId="{EC42590C-6E8D-4648-86D6-5BCC706F462A}" type="presOf" srcId="{47528968-8DA0-4225-B91C-F982DA50898F}" destId="{2EBD2E16-5405-41C9-82FB-2719B7DCA445}" srcOrd="0" destOrd="0" presId="urn:microsoft.com/office/officeart/2005/8/layout/vList2"/>
    <dgm:cxn modelId="{C6A2ED32-C61D-44EB-A7DD-0FB2F0F42538}" srcId="{D0F07C19-EBF9-41DD-BCA6-DD2AB0DEB5C4}" destId="{A42A76C3-3D39-4111-A661-95C60189E1BE}" srcOrd="0" destOrd="0" parTransId="{D720E525-26E1-48C4-885D-D0C669131B65}" sibTransId="{503CA60D-76E4-4A85-8389-784C08F087F6}"/>
    <dgm:cxn modelId="{73780F07-9AF8-4C66-8F4D-97CE8336BFE5}" srcId="{D0F07C19-EBF9-41DD-BCA6-DD2AB0DEB5C4}" destId="{47528968-8DA0-4225-B91C-F982DA50898F}" srcOrd="1" destOrd="0" parTransId="{65097695-51F4-4431-9400-2B7EFA5CB07A}" sibTransId="{ED9BD528-741F-41CB-9022-E82533B483CD}"/>
    <dgm:cxn modelId="{72063830-C07A-4A41-8A98-6D1D933ACDBE}" type="presOf" srcId="{A42A76C3-3D39-4111-A661-95C60189E1BE}" destId="{6BCEE960-DC0B-45A1-A08F-03B402173118}" srcOrd="0" destOrd="0" presId="urn:microsoft.com/office/officeart/2005/8/layout/vList2"/>
    <dgm:cxn modelId="{1DEA8F5C-5255-4703-9583-B73354E88A98}" type="presParOf" srcId="{341CF50C-A4B7-4123-B6BA-D5881832308A}" destId="{6BCEE960-DC0B-45A1-A08F-03B402173118}" srcOrd="0" destOrd="0" presId="urn:microsoft.com/office/officeart/2005/8/layout/vList2"/>
    <dgm:cxn modelId="{EC232B6F-E4D2-4129-B2BA-51438BE31FA2}" type="presParOf" srcId="{341CF50C-A4B7-4123-B6BA-D5881832308A}" destId="{0EA244C3-5A1F-483F-9FAD-DECD030E2EF2}" srcOrd="1" destOrd="0" presId="urn:microsoft.com/office/officeart/2005/8/layout/vList2"/>
    <dgm:cxn modelId="{7C54BC3D-97A4-428E-B678-4D716DB4D528}" type="presParOf" srcId="{341CF50C-A4B7-4123-B6BA-D5881832308A}" destId="{2EBD2E16-5405-41C9-82FB-2719B7DCA44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F07C19-EBF9-41DD-BCA6-DD2AB0DEB5C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A42A76C3-3D39-4111-A661-95C60189E1BE}">
      <dgm:prSet/>
      <dgm:spPr/>
      <dgm:t>
        <a:bodyPr/>
        <a:lstStyle/>
        <a:p>
          <a:pPr rtl="0"/>
          <a:r>
            <a:rPr kumimoji="1" lang="ja-JP" dirty="0"/>
            <a:t>●</a:t>
          </a:r>
          <a:r>
            <a:rPr lang="ja-JP" dirty="0"/>
            <a:t>どんな発言でも否定しない。安心して発言できる雰囲気作りに貢献を。</a:t>
          </a:r>
        </a:p>
      </dgm:t>
    </dgm:pt>
    <dgm:pt modelId="{D720E525-26E1-48C4-885D-D0C669131B65}" type="parTrans" cxnId="{C6A2ED32-C61D-44EB-A7DD-0FB2F0F42538}">
      <dgm:prSet/>
      <dgm:spPr/>
      <dgm:t>
        <a:bodyPr/>
        <a:lstStyle/>
        <a:p>
          <a:endParaRPr kumimoji="1" lang="ja-JP" altLang="en-US"/>
        </a:p>
      </dgm:t>
    </dgm:pt>
    <dgm:pt modelId="{503CA60D-76E4-4A85-8389-784C08F087F6}" type="sibTrans" cxnId="{C6A2ED32-C61D-44EB-A7DD-0FB2F0F42538}">
      <dgm:prSet/>
      <dgm:spPr/>
      <dgm:t>
        <a:bodyPr/>
        <a:lstStyle/>
        <a:p>
          <a:endParaRPr kumimoji="1" lang="ja-JP" altLang="en-US"/>
        </a:p>
      </dgm:t>
    </dgm:pt>
    <dgm:pt modelId="{47528968-8DA0-4225-B91C-F982DA50898F}">
      <dgm:prSet/>
      <dgm:spPr/>
      <dgm:t>
        <a:bodyPr/>
        <a:lstStyle/>
        <a:p>
          <a:pPr rtl="0"/>
          <a:r>
            <a:rPr kumimoji="1" lang="ja-JP" dirty="0"/>
            <a:t>●</a:t>
          </a:r>
          <a:r>
            <a:rPr lang="ja-JP" dirty="0"/>
            <a:t>発言を強制しない（対話にならなければ、“一人で”深く考えてみてもよい）。</a:t>
          </a:r>
        </a:p>
      </dgm:t>
    </dgm:pt>
    <dgm:pt modelId="{65097695-51F4-4431-9400-2B7EFA5CB07A}" type="parTrans" cxnId="{73780F07-9AF8-4C66-8F4D-97CE8336BFE5}">
      <dgm:prSet/>
      <dgm:spPr/>
      <dgm:t>
        <a:bodyPr/>
        <a:lstStyle/>
        <a:p>
          <a:endParaRPr kumimoji="1" lang="ja-JP" altLang="en-US"/>
        </a:p>
      </dgm:t>
    </dgm:pt>
    <dgm:pt modelId="{ED9BD528-741F-41CB-9022-E82533B483CD}" type="sibTrans" cxnId="{73780F07-9AF8-4C66-8F4D-97CE8336BFE5}">
      <dgm:prSet/>
      <dgm:spPr/>
      <dgm:t>
        <a:bodyPr/>
        <a:lstStyle/>
        <a:p>
          <a:endParaRPr kumimoji="1" lang="ja-JP" altLang="en-US"/>
        </a:p>
      </dgm:t>
    </dgm:pt>
    <dgm:pt modelId="{341CF50C-A4B7-4123-B6BA-D5881832308A}" type="pres">
      <dgm:prSet presAssocID="{D0F07C19-EBF9-41DD-BCA6-DD2AB0DEB5C4}" presName="linear" presStyleCnt="0">
        <dgm:presLayoutVars>
          <dgm:animLvl val="lvl"/>
          <dgm:resizeHandles val="exact"/>
        </dgm:presLayoutVars>
      </dgm:prSet>
      <dgm:spPr/>
      <dgm:t>
        <a:bodyPr/>
        <a:lstStyle/>
        <a:p>
          <a:endParaRPr kumimoji="1" lang="ja-JP" altLang="en-US"/>
        </a:p>
      </dgm:t>
    </dgm:pt>
    <dgm:pt modelId="{6BCEE960-DC0B-45A1-A08F-03B402173118}" type="pres">
      <dgm:prSet presAssocID="{A42A76C3-3D39-4111-A661-95C60189E1BE}" presName="parentText" presStyleLbl="node1" presStyleIdx="0" presStyleCnt="2">
        <dgm:presLayoutVars>
          <dgm:chMax val="0"/>
          <dgm:bulletEnabled val="1"/>
        </dgm:presLayoutVars>
      </dgm:prSet>
      <dgm:spPr/>
      <dgm:t>
        <a:bodyPr/>
        <a:lstStyle/>
        <a:p>
          <a:endParaRPr kumimoji="1" lang="ja-JP" altLang="en-US"/>
        </a:p>
      </dgm:t>
    </dgm:pt>
    <dgm:pt modelId="{0EA244C3-5A1F-483F-9FAD-DECD030E2EF2}" type="pres">
      <dgm:prSet presAssocID="{503CA60D-76E4-4A85-8389-784C08F087F6}" presName="spacer" presStyleCnt="0"/>
      <dgm:spPr/>
    </dgm:pt>
    <dgm:pt modelId="{2EBD2E16-5405-41C9-82FB-2719B7DCA445}" type="pres">
      <dgm:prSet presAssocID="{47528968-8DA0-4225-B91C-F982DA50898F}" presName="parentText" presStyleLbl="node1" presStyleIdx="1" presStyleCnt="2">
        <dgm:presLayoutVars>
          <dgm:chMax val="0"/>
          <dgm:bulletEnabled val="1"/>
        </dgm:presLayoutVars>
      </dgm:prSet>
      <dgm:spPr/>
      <dgm:t>
        <a:bodyPr/>
        <a:lstStyle/>
        <a:p>
          <a:endParaRPr kumimoji="1" lang="ja-JP" altLang="en-US"/>
        </a:p>
      </dgm:t>
    </dgm:pt>
  </dgm:ptLst>
  <dgm:cxnLst>
    <dgm:cxn modelId="{C6A2ED32-C61D-44EB-A7DD-0FB2F0F42538}" srcId="{D0F07C19-EBF9-41DD-BCA6-DD2AB0DEB5C4}" destId="{A42A76C3-3D39-4111-A661-95C60189E1BE}" srcOrd="0" destOrd="0" parTransId="{D720E525-26E1-48C4-885D-D0C669131B65}" sibTransId="{503CA60D-76E4-4A85-8389-784C08F087F6}"/>
    <dgm:cxn modelId="{A215A273-DC67-4649-BC5D-72966FCDE668}" type="presOf" srcId="{D0F07C19-EBF9-41DD-BCA6-DD2AB0DEB5C4}" destId="{341CF50C-A4B7-4123-B6BA-D5881832308A}" srcOrd="0" destOrd="0" presId="urn:microsoft.com/office/officeart/2005/8/layout/vList2"/>
    <dgm:cxn modelId="{73780F07-9AF8-4C66-8F4D-97CE8336BFE5}" srcId="{D0F07C19-EBF9-41DD-BCA6-DD2AB0DEB5C4}" destId="{47528968-8DA0-4225-B91C-F982DA50898F}" srcOrd="1" destOrd="0" parTransId="{65097695-51F4-4431-9400-2B7EFA5CB07A}" sibTransId="{ED9BD528-741F-41CB-9022-E82533B483CD}"/>
    <dgm:cxn modelId="{D0F8ED2D-0625-4E63-BFC3-8C5435489E16}" type="presOf" srcId="{47528968-8DA0-4225-B91C-F982DA50898F}" destId="{2EBD2E16-5405-41C9-82FB-2719B7DCA445}" srcOrd="0" destOrd="0" presId="urn:microsoft.com/office/officeart/2005/8/layout/vList2"/>
    <dgm:cxn modelId="{28E5068C-E1E3-46B6-A13C-2884C1810C85}" type="presOf" srcId="{A42A76C3-3D39-4111-A661-95C60189E1BE}" destId="{6BCEE960-DC0B-45A1-A08F-03B402173118}" srcOrd="0" destOrd="0" presId="urn:microsoft.com/office/officeart/2005/8/layout/vList2"/>
    <dgm:cxn modelId="{B85AEAFB-B7AF-45C0-9FF6-A1DA187DA7B0}" type="presParOf" srcId="{341CF50C-A4B7-4123-B6BA-D5881832308A}" destId="{6BCEE960-DC0B-45A1-A08F-03B402173118}" srcOrd="0" destOrd="0" presId="urn:microsoft.com/office/officeart/2005/8/layout/vList2"/>
    <dgm:cxn modelId="{7F21A814-B891-448C-882D-B4E747235EFB}" type="presParOf" srcId="{341CF50C-A4B7-4123-B6BA-D5881832308A}" destId="{0EA244C3-5A1F-483F-9FAD-DECD030E2EF2}" srcOrd="1" destOrd="0" presId="urn:microsoft.com/office/officeart/2005/8/layout/vList2"/>
    <dgm:cxn modelId="{74020FA9-675A-411B-B3AB-808E47485D02}" type="presParOf" srcId="{341CF50C-A4B7-4123-B6BA-D5881832308A}" destId="{2EBD2E16-5405-41C9-82FB-2719B7DCA44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825178-4A21-4F2A-AD9E-DF036C194D8E}" type="doc">
      <dgm:prSet loTypeId="urn:microsoft.com/office/officeart/2005/8/layout/hProcess9" loCatId="process" qsTypeId="urn:microsoft.com/office/officeart/2005/8/quickstyle/simple3" qsCatId="simple" csTypeId="urn:microsoft.com/office/officeart/2005/8/colors/accent1_2" csCatId="accent1" phldr="1"/>
      <dgm:spPr/>
    </dgm:pt>
    <dgm:pt modelId="{BAEDF3B0-2C2C-43D9-BCCE-E17AC8EC1E3E}">
      <dgm:prSet phldrT="[テキスト]" custT="1"/>
      <dgm:spPr/>
      <dgm:t>
        <a:bodyPr/>
        <a:lstStyle/>
        <a:p>
          <a:r>
            <a:rPr kumimoji="1" lang="ja-JP" altLang="en-US" sz="2800" b="1" dirty="0"/>
            <a:t>班分け・説明</a:t>
          </a:r>
          <a:endParaRPr kumimoji="1" lang="en-US" altLang="ja-JP" sz="2800" b="1" dirty="0"/>
        </a:p>
        <a:p>
          <a:r>
            <a:rPr kumimoji="1" lang="en-US" altLang="ja-JP" sz="3200" dirty="0"/>
            <a:t>5</a:t>
          </a:r>
          <a:r>
            <a:rPr kumimoji="1" lang="ja-JP" altLang="en-US" sz="3200" dirty="0"/>
            <a:t>～</a:t>
          </a:r>
          <a:r>
            <a:rPr kumimoji="1" lang="en-US" altLang="ja-JP" sz="3200" dirty="0"/>
            <a:t>10</a:t>
          </a:r>
          <a:r>
            <a:rPr kumimoji="1" lang="ja-JP" altLang="en-US" sz="3200" dirty="0"/>
            <a:t>分</a:t>
          </a:r>
        </a:p>
      </dgm:t>
    </dgm:pt>
    <dgm:pt modelId="{B065809A-AE7C-47FA-A6AB-CAB357133EBE}" type="parTrans" cxnId="{CA27330D-24B1-4A6B-B226-099E10E2EE15}">
      <dgm:prSet/>
      <dgm:spPr/>
      <dgm:t>
        <a:bodyPr/>
        <a:lstStyle/>
        <a:p>
          <a:endParaRPr kumimoji="1" lang="ja-JP" altLang="en-US"/>
        </a:p>
      </dgm:t>
    </dgm:pt>
    <dgm:pt modelId="{5DB932BF-D51D-4E5A-8620-06536D7F5878}" type="sibTrans" cxnId="{CA27330D-24B1-4A6B-B226-099E10E2EE15}">
      <dgm:prSet/>
      <dgm:spPr/>
      <dgm:t>
        <a:bodyPr/>
        <a:lstStyle/>
        <a:p>
          <a:endParaRPr kumimoji="1" lang="ja-JP" altLang="en-US"/>
        </a:p>
      </dgm:t>
    </dgm:pt>
    <dgm:pt modelId="{311565CC-63FE-4E05-BEB5-110C858822BE}">
      <dgm:prSet phldrT="[テキスト]" custT="1"/>
      <dgm:spPr/>
      <dgm:t>
        <a:bodyPr/>
        <a:lstStyle/>
        <a:p>
          <a:r>
            <a:rPr kumimoji="1" lang="ja-JP" altLang="en-US" sz="2800" b="1" dirty="0"/>
            <a:t>活動</a:t>
          </a:r>
          <a:endParaRPr kumimoji="1" lang="en-US" altLang="ja-JP" sz="2800" b="1" dirty="0"/>
        </a:p>
        <a:p>
          <a:r>
            <a:rPr kumimoji="1" lang="en-US" altLang="ja-JP" sz="3200" dirty="0"/>
            <a:t>35</a:t>
          </a:r>
          <a:r>
            <a:rPr kumimoji="1" lang="ja-JP" altLang="en-US" sz="3200" dirty="0"/>
            <a:t>～</a:t>
          </a:r>
          <a:r>
            <a:rPr kumimoji="1" lang="en-US" altLang="ja-JP" sz="3200" dirty="0"/>
            <a:t>40</a:t>
          </a:r>
          <a:r>
            <a:rPr kumimoji="1" lang="ja-JP" altLang="en-US" sz="3200" dirty="0"/>
            <a:t>分</a:t>
          </a:r>
          <a:endParaRPr kumimoji="1" lang="ja-JP" altLang="en-US" sz="1600" dirty="0"/>
        </a:p>
      </dgm:t>
    </dgm:pt>
    <dgm:pt modelId="{D8B7879D-CBC1-48BC-A2A8-1D8EE4F0BD83}" type="parTrans" cxnId="{098F7581-6551-451F-BB80-37A3FAB2C763}">
      <dgm:prSet/>
      <dgm:spPr/>
      <dgm:t>
        <a:bodyPr/>
        <a:lstStyle/>
        <a:p>
          <a:endParaRPr kumimoji="1" lang="ja-JP" altLang="en-US"/>
        </a:p>
      </dgm:t>
    </dgm:pt>
    <dgm:pt modelId="{472336DD-C4CD-46C4-81F0-DB48A84103C1}" type="sibTrans" cxnId="{098F7581-6551-451F-BB80-37A3FAB2C763}">
      <dgm:prSet/>
      <dgm:spPr/>
      <dgm:t>
        <a:bodyPr/>
        <a:lstStyle/>
        <a:p>
          <a:endParaRPr kumimoji="1" lang="ja-JP" altLang="en-US"/>
        </a:p>
      </dgm:t>
    </dgm:pt>
    <dgm:pt modelId="{9246E019-A056-4143-8CEE-1B42736E750B}">
      <dgm:prSet phldrT="[テキスト]" custT="1"/>
      <dgm:spPr/>
      <dgm:t>
        <a:bodyPr/>
        <a:lstStyle/>
        <a:p>
          <a:r>
            <a:rPr kumimoji="1" lang="ja-JP" altLang="en-US" sz="2800" b="1" dirty="0"/>
            <a:t>振り返り</a:t>
          </a:r>
          <a:endParaRPr kumimoji="1" lang="en-US" altLang="ja-JP" sz="2800" b="1" dirty="0"/>
        </a:p>
        <a:p>
          <a:r>
            <a:rPr kumimoji="1" lang="en-US" altLang="ja-JP" sz="3200" dirty="0"/>
            <a:t>5</a:t>
          </a:r>
          <a:r>
            <a:rPr kumimoji="1" lang="ja-JP" altLang="en-US" sz="3200" dirty="0"/>
            <a:t>分</a:t>
          </a:r>
        </a:p>
      </dgm:t>
    </dgm:pt>
    <dgm:pt modelId="{BA5B0294-0717-4848-872A-C241D85B38DA}" type="parTrans" cxnId="{89DF5AEB-6A18-4284-8862-37C1C39C0609}">
      <dgm:prSet/>
      <dgm:spPr/>
      <dgm:t>
        <a:bodyPr/>
        <a:lstStyle/>
        <a:p>
          <a:endParaRPr kumimoji="1" lang="ja-JP" altLang="en-US"/>
        </a:p>
      </dgm:t>
    </dgm:pt>
    <dgm:pt modelId="{9693A5E0-177B-4A25-A6D1-7F04624A5548}" type="sibTrans" cxnId="{89DF5AEB-6A18-4284-8862-37C1C39C0609}">
      <dgm:prSet/>
      <dgm:spPr/>
      <dgm:t>
        <a:bodyPr/>
        <a:lstStyle/>
        <a:p>
          <a:endParaRPr kumimoji="1" lang="ja-JP" altLang="en-US"/>
        </a:p>
      </dgm:t>
    </dgm:pt>
    <dgm:pt modelId="{59C575EB-0850-4896-AB23-20DDD10FBCBA}" type="pres">
      <dgm:prSet presAssocID="{91825178-4A21-4F2A-AD9E-DF036C194D8E}" presName="CompostProcess" presStyleCnt="0">
        <dgm:presLayoutVars>
          <dgm:dir/>
          <dgm:resizeHandles val="exact"/>
        </dgm:presLayoutVars>
      </dgm:prSet>
      <dgm:spPr/>
    </dgm:pt>
    <dgm:pt modelId="{73008D73-E33A-42D0-8823-3483A75CFF49}" type="pres">
      <dgm:prSet presAssocID="{91825178-4A21-4F2A-AD9E-DF036C194D8E}" presName="arrow" presStyleLbl="bgShp" presStyleIdx="0" presStyleCnt="1"/>
      <dgm:spPr/>
    </dgm:pt>
    <dgm:pt modelId="{AF6CD3FC-ABBE-47C1-BCCB-AD753F8397A7}" type="pres">
      <dgm:prSet presAssocID="{91825178-4A21-4F2A-AD9E-DF036C194D8E}" presName="linearProcess" presStyleCnt="0"/>
      <dgm:spPr/>
    </dgm:pt>
    <dgm:pt modelId="{E30A307F-418F-4604-88BC-864BBE55B5F5}" type="pres">
      <dgm:prSet presAssocID="{BAEDF3B0-2C2C-43D9-BCCE-E17AC8EC1E3E}" presName="textNode" presStyleLbl="node1" presStyleIdx="0" presStyleCnt="3" custScaleX="115083">
        <dgm:presLayoutVars>
          <dgm:bulletEnabled val="1"/>
        </dgm:presLayoutVars>
      </dgm:prSet>
      <dgm:spPr/>
      <dgm:t>
        <a:bodyPr/>
        <a:lstStyle/>
        <a:p>
          <a:endParaRPr kumimoji="1" lang="ja-JP" altLang="en-US"/>
        </a:p>
      </dgm:t>
    </dgm:pt>
    <dgm:pt modelId="{A6CFCF11-E622-4F9F-B0B4-E1970882C4C2}" type="pres">
      <dgm:prSet presAssocID="{5DB932BF-D51D-4E5A-8620-06536D7F5878}" presName="sibTrans" presStyleCnt="0"/>
      <dgm:spPr/>
    </dgm:pt>
    <dgm:pt modelId="{6B4F97F2-853C-451A-8535-D635FB2834E0}" type="pres">
      <dgm:prSet presAssocID="{311565CC-63FE-4E05-BEB5-110C858822BE}" presName="textNode" presStyleLbl="node1" presStyleIdx="1" presStyleCnt="3" custScaleX="112011">
        <dgm:presLayoutVars>
          <dgm:bulletEnabled val="1"/>
        </dgm:presLayoutVars>
      </dgm:prSet>
      <dgm:spPr/>
      <dgm:t>
        <a:bodyPr/>
        <a:lstStyle/>
        <a:p>
          <a:endParaRPr kumimoji="1" lang="ja-JP" altLang="en-US"/>
        </a:p>
      </dgm:t>
    </dgm:pt>
    <dgm:pt modelId="{9CF8B13D-D66F-4E5A-8A36-13F1F36941E6}" type="pres">
      <dgm:prSet presAssocID="{472336DD-C4CD-46C4-81F0-DB48A84103C1}" presName="sibTrans" presStyleCnt="0"/>
      <dgm:spPr/>
    </dgm:pt>
    <dgm:pt modelId="{48AF9876-ED16-4509-BA6C-FB49D6701009}" type="pres">
      <dgm:prSet presAssocID="{9246E019-A056-4143-8CEE-1B42736E750B}" presName="textNode" presStyleLbl="node1" presStyleIdx="2" presStyleCnt="3">
        <dgm:presLayoutVars>
          <dgm:bulletEnabled val="1"/>
        </dgm:presLayoutVars>
      </dgm:prSet>
      <dgm:spPr/>
      <dgm:t>
        <a:bodyPr/>
        <a:lstStyle/>
        <a:p>
          <a:endParaRPr kumimoji="1" lang="ja-JP" altLang="en-US"/>
        </a:p>
      </dgm:t>
    </dgm:pt>
  </dgm:ptLst>
  <dgm:cxnLst>
    <dgm:cxn modelId="{D4D28DB2-9E36-4AF9-9FB5-FD516238E441}" type="presOf" srcId="{311565CC-63FE-4E05-BEB5-110C858822BE}" destId="{6B4F97F2-853C-451A-8535-D635FB2834E0}" srcOrd="0" destOrd="0" presId="urn:microsoft.com/office/officeart/2005/8/layout/hProcess9"/>
    <dgm:cxn modelId="{A5A8FB50-6CC7-4A94-9EE1-2D27A3CE962D}" type="presOf" srcId="{9246E019-A056-4143-8CEE-1B42736E750B}" destId="{48AF9876-ED16-4509-BA6C-FB49D6701009}" srcOrd="0" destOrd="0" presId="urn:microsoft.com/office/officeart/2005/8/layout/hProcess9"/>
    <dgm:cxn modelId="{57ADE687-79CA-44DD-A1B2-594AA4B0B830}" type="presOf" srcId="{91825178-4A21-4F2A-AD9E-DF036C194D8E}" destId="{59C575EB-0850-4896-AB23-20DDD10FBCBA}" srcOrd="0" destOrd="0" presId="urn:microsoft.com/office/officeart/2005/8/layout/hProcess9"/>
    <dgm:cxn modelId="{D4A57F12-A6F6-473B-A383-BA9055A2F6AD}" type="presOf" srcId="{BAEDF3B0-2C2C-43D9-BCCE-E17AC8EC1E3E}" destId="{E30A307F-418F-4604-88BC-864BBE55B5F5}" srcOrd="0" destOrd="0" presId="urn:microsoft.com/office/officeart/2005/8/layout/hProcess9"/>
    <dgm:cxn modelId="{89DF5AEB-6A18-4284-8862-37C1C39C0609}" srcId="{91825178-4A21-4F2A-AD9E-DF036C194D8E}" destId="{9246E019-A056-4143-8CEE-1B42736E750B}" srcOrd="2" destOrd="0" parTransId="{BA5B0294-0717-4848-872A-C241D85B38DA}" sibTransId="{9693A5E0-177B-4A25-A6D1-7F04624A5548}"/>
    <dgm:cxn modelId="{CA27330D-24B1-4A6B-B226-099E10E2EE15}" srcId="{91825178-4A21-4F2A-AD9E-DF036C194D8E}" destId="{BAEDF3B0-2C2C-43D9-BCCE-E17AC8EC1E3E}" srcOrd="0" destOrd="0" parTransId="{B065809A-AE7C-47FA-A6AB-CAB357133EBE}" sibTransId="{5DB932BF-D51D-4E5A-8620-06536D7F5878}"/>
    <dgm:cxn modelId="{098F7581-6551-451F-BB80-37A3FAB2C763}" srcId="{91825178-4A21-4F2A-AD9E-DF036C194D8E}" destId="{311565CC-63FE-4E05-BEB5-110C858822BE}" srcOrd="1" destOrd="0" parTransId="{D8B7879D-CBC1-48BC-A2A8-1D8EE4F0BD83}" sibTransId="{472336DD-C4CD-46C4-81F0-DB48A84103C1}"/>
    <dgm:cxn modelId="{B839BCDC-6130-4B69-9A48-5FC9E1B8ED7F}" type="presParOf" srcId="{59C575EB-0850-4896-AB23-20DDD10FBCBA}" destId="{73008D73-E33A-42D0-8823-3483A75CFF49}" srcOrd="0" destOrd="0" presId="urn:microsoft.com/office/officeart/2005/8/layout/hProcess9"/>
    <dgm:cxn modelId="{CEAB218E-30D5-47B9-951A-3303A561A205}" type="presParOf" srcId="{59C575EB-0850-4896-AB23-20DDD10FBCBA}" destId="{AF6CD3FC-ABBE-47C1-BCCB-AD753F8397A7}" srcOrd="1" destOrd="0" presId="urn:microsoft.com/office/officeart/2005/8/layout/hProcess9"/>
    <dgm:cxn modelId="{DBC04AB3-F215-4983-9211-9D7FE2DC0E26}" type="presParOf" srcId="{AF6CD3FC-ABBE-47C1-BCCB-AD753F8397A7}" destId="{E30A307F-418F-4604-88BC-864BBE55B5F5}" srcOrd="0" destOrd="0" presId="urn:microsoft.com/office/officeart/2005/8/layout/hProcess9"/>
    <dgm:cxn modelId="{175F4FCD-79A2-4B46-8F1D-C2D4944801B7}" type="presParOf" srcId="{AF6CD3FC-ABBE-47C1-BCCB-AD753F8397A7}" destId="{A6CFCF11-E622-4F9F-B0B4-E1970882C4C2}" srcOrd="1" destOrd="0" presId="urn:microsoft.com/office/officeart/2005/8/layout/hProcess9"/>
    <dgm:cxn modelId="{26019218-367F-4F1C-B384-5B36AD3604CD}" type="presParOf" srcId="{AF6CD3FC-ABBE-47C1-BCCB-AD753F8397A7}" destId="{6B4F97F2-853C-451A-8535-D635FB2834E0}" srcOrd="2" destOrd="0" presId="urn:microsoft.com/office/officeart/2005/8/layout/hProcess9"/>
    <dgm:cxn modelId="{A68E50CD-CDD8-4D11-B545-9175110BC53C}" type="presParOf" srcId="{AF6CD3FC-ABBE-47C1-BCCB-AD753F8397A7}" destId="{9CF8B13D-D66F-4E5A-8A36-13F1F36941E6}" srcOrd="3" destOrd="0" presId="urn:microsoft.com/office/officeart/2005/8/layout/hProcess9"/>
    <dgm:cxn modelId="{26E7DB76-D330-41E5-BF5C-607889B2D907}" type="presParOf" srcId="{AF6CD3FC-ABBE-47C1-BCCB-AD753F8397A7}" destId="{48AF9876-ED16-4509-BA6C-FB49D6701009}"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6C6E1B0-0EF7-4749-95B0-151808AA65C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5C95D20B-84E9-4F92-9307-B573DEA30813}">
      <dgm:prSet/>
      <dgm:spPr/>
      <dgm:t>
        <a:bodyPr/>
        <a:lstStyle/>
        <a:p>
          <a:pPr rtl="0"/>
          <a:r>
            <a:rPr lang="ja-JP" altLang="en-US" dirty="0" smtClean="0"/>
            <a:t>授業の「方法」として新しく得たアイデアはあるか？</a:t>
          </a:r>
          <a:endParaRPr lang="ja-JP" dirty="0"/>
        </a:p>
      </dgm:t>
    </dgm:pt>
    <dgm:pt modelId="{FDC65ED5-AD12-4101-9E95-A7D83D2341B7}" type="parTrans" cxnId="{B3CB7FAF-55A2-425A-A403-0F54340F6DD9}">
      <dgm:prSet/>
      <dgm:spPr/>
      <dgm:t>
        <a:bodyPr/>
        <a:lstStyle/>
        <a:p>
          <a:endParaRPr kumimoji="1" lang="ja-JP" altLang="en-US"/>
        </a:p>
      </dgm:t>
    </dgm:pt>
    <dgm:pt modelId="{02A17C3F-A3FF-4874-B11D-5D86CDA06F64}" type="sibTrans" cxnId="{B3CB7FAF-55A2-425A-A403-0F54340F6DD9}">
      <dgm:prSet/>
      <dgm:spPr/>
      <dgm:t>
        <a:bodyPr/>
        <a:lstStyle/>
        <a:p>
          <a:endParaRPr kumimoji="1" lang="ja-JP" altLang="en-US"/>
        </a:p>
      </dgm:t>
    </dgm:pt>
    <dgm:pt modelId="{47229FB3-4980-45A3-8228-AC2E4BA89B7E}">
      <dgm:prSet/>
      <dgm:spPr/>
      <dgm:t>
        <a:bodyPr/>
        <a:lstStyle/>
        <a:p>
          <a:pPr rtl="0"/>
          <a:r>
            <a:rPr lang="ja-JP" altLang="en-US" dirty="0" smtClean="0"/>
            <a:t>それらは「理念」「方針」と関連付けることができるか？</a:t>
          </a:r>
          <a:endParaRPr lang="ja-JP" dirty="0"/>
        </a:p>
      </dgm:t>
    </dgm:pt>
    <dgm:pt modelId="{3C8096F3-F777-42E6-94A8-8374E2794036}" type="parTrans" cxnId="{75537938-6317-4568-A5E4-01B08934F62E}">
      <dgm:prSet/>
      <dgm:spPr/>
      <dgm:t>
        <a:bodyPr/>
        <a:lstStyle/>
        <a:p>
          <a:endParaRPr kumimoji="1" lang="ja-JP" altLang="en-US"/>
        </a:p>
      </dgm:t>
    </dgm:pt>
    <dgm:pt modelId="{B65A839D-A474-4AA4-A657-EAE4B58D3A39}" type="sibTrans" cxnId="{75537938-6317-4568-A5E4-01B08934F62E}">
      <dgm:prSet/>
      <dgm:spPr/>
      <dgm:t>
        <a:bodyPr/>
        <a:lstStyle/>
        <a:p>
          <a:endParaRPr kumimoji="1" lang="ja-JP" altLang="en-US"/>
        </a:p>
      </dgm:t>
    </dgm:pt>
    <dgm:pt modelId="{7B1543A8-BFAC-40CB-BBC2-F82BC40CB281}" type="pres">
      <dgm:prSet presAssocID="{26C6E1B0-0EF7-4749-95B0-151808AA65CD}" presName="linear" presStyleCnt="0">
        <dgm:presLayoutVars>
          <dgm:animLvl val="lvl"/>
          <dgm:resizeHandles val="exact"/>
        </dgm:presLayoutVars>
      </dgm:prSet>
      <dgm:spPr/>
      <dgm:t>
        <a:bodyPr/>
        <a:lstStyle/>
        <a:p>
          <a:endParaRPr kumimoji="1" lang="ja-JP" altLang="en-US"/>
        </a:p>
      </dgm:t>
    </dgm:pt>
    <dgm:pt modelId="{19706229-6318-4B9E-AE1D-E20AEBB29EC4}" type="pres">
      <dgm:prSet presAssocID="{5C95D20B-84E9-4F92-9307-B573DEA30813}" presName="parentText" presStyleLbl="node1" presStyleIdx="0" presStyleCnt="2" custLinFactNeighborX="-908" custLinFactNeighborY="-11315">
        <dgm:presLayoutVars>
          <dgm:chMax val="0"/>
          <dgm:bulletEnabled val="1"/>
        </dgm:presLayoutVars>
      </dgm:prSet>
      <dgm:spPr/>
      <dgm:t>
        <a:bodyPr/>
        <a:lstStyle/>
        <a:p>
          <a:endParaRPr kumimoji="1" lang="ja-JP" altLang="en-US"/>
        </a:p>
      </dgm:t>
    </dgm:pt>
    <dgm:pt modelId="{CEECE216-15F8-46B6-B01A-8745D990558B}" type="pres">
      <dgm:prSet presAssocID="{02A17C3F-A3FF-4874-B11D-5D86CDA06F64}" presName="spacer" presStyleCnt="0"/>
      <dgm:spPr/>
    </dgm:pt>
    <dgm:pt modelId="{8BC4BC7A-C695-4381-AF88-FD0200B07BF7}" type="pres">
      <dgm:prSet presAssocID="{47229FB3-4980-45A3-8228-AC2E4BA89B7E}" presName="parentText" presStyleLbl="node1" presStyleIdx="1" presStyleCnt="2">
        <dgm:presLayoutVars>
          <dgm:chMax val="0"/>
          <dgm:bulletEnabled val="1"/>
        </dgm:presLayoutVars>
      </dgm:prSet>
      <dgm:spPr/>
      <dgm:t>
        <a:bodyPr/>
        <a:lstStyle/>
        <a:p>
          <a:endParaRPr kumimoji="1" lang="ja-JP" altLang="en-US"/>
        </a:p>
      </dgm:t>
    </dgm:pt>
  </dgm:ptLst>
  <dgm:cxnLst>
    <dgm:cxn modelId="{B3CB7FAF-55A2-425A-A403-0F54340F6DD9}" srcId="{26C6E1B0-0EF7-4749-95B0-151808AA65CD}" destId="{5C95D20B-84E9-4F92-9307-B573DEA30813}" srcOrd="0" destOrd="0" parTransId="{FDC65ED5-AD12-4101-9E95-A7D83D2341B7}" sibTransId="{02A17C3F-A3FF-4874-B11D-5D86CDA06F64}"/>
    <dgm:cxn modelId="{75537938-6317-4568-A5E4-01B08934F62E}" srcId="{26C6E1B0-0EF7-4749-95B0-151808AA65CD}" destId="{47229FB3-4980-45A3-8228-AC2E4BA89B7E}" srcOrd="1" destOrd="0" parTransId="{3C8096F3-F777-42E6-94A8-8374E2794036}" sibTransId="{B65A839D-A474-4AA4-A657-EAE4B58D3A39}"/>
    <dgm:cxn modelId="{B001FD98-6407-40EC-8D41-B3A60DCDED72}" type="presOf" srcId="{5C95D20B-84E9-4F92-9307-B573DEA30813}" destId="{19706229-6318-4B9E-AE1D-E20AEBB29EC4}" srcOrd="0" destOrd="0" presId="urn:microsoft.com/office/officeart/2005/8/layout/vList2"/>
    <dgm:cxn modelId="{F7BDFDC4-C3DB-4032-9A68-662778D4C43C}" type="presOf" srcId="{47229FB3-4980-45A3-8228-AC2E4BA89B7E}" destId="{8BC4BC7A-C695-4381-AF88-FD0200B07BF7}" srcOrd="0" destOrd="0" presId="urn:microsoft.com/office/officeart/2005/8/layout/vList2"/>
    <dgm:cxn modelId="{3473D886-D72E-4330-A74B-9A358B59B50F}" type="presOf" srcId="{26C6E1B0-0EF7-4749-95B0-151808AA65CD}" destId="{7B1543A8-BFAC-40CB-BBC2-F82BC40CB281}" srcOrd="0" destOrd="0" presId="urn:microsoft.com/office/officeart/2005/8/layout/vList2"/>
    <dgm:cxn modelId="{4D45483C-56A7-4778-99EA-E52570486B5E}" type="presParOf" srcId="{7B1543A8-BFAC-40CB-BBC2-F82BC40CB281}" destId="{19706229-6318-4B9E-AE1D-E20AEBB29EC4}" srcOrd="0" destOrd="0" presId="urn:microsoft.com/office/officeart/2005/8/layout/vList2"/>
    <dgm:cxn modelId="{173255F2-D7B1-4043-B9F9-E1958652B227}" type="presParOf" srcId="{7B1543A8-BFAC-40CB-BBC2-F82BC40CB281}" destId="{CEECE216-15F8-46B6-B01A-8745D990558B}" srcOrd="1" destOrd="0" presId="urn:microsoft.com/office/officeart/2005/8/layout/vList2"/>
    <dgm:cxn modelId="{3999C76D-39B9-4453-9657-3E57B617659F}" type="presParOf" srcId="{7B1543A8-BFAC-40CB-BBC2-F82BC40CB281}" destId="{8BC4BC7A-C695-4381-AF88-FD0200B07BF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CEE960-DC0B-45A1-A08F-03B402173118}">
      <dsp:nvSpPr>
        <dsp:cNvPr id="0" name=""/>
        <dsp:cNvSpPr/>
      </dsp:nvSpPr>
      <dsp:spPr>
        <a:xfrm>
          <a:off x="0" y="39329"/>
          <a:ext cx="8363272" cy="21718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kumimoji="1" lang="ja-JP" sz="3600" kern="1200" dirty="0" smtClean="0"/>
            <a:t>●</a:t>
          </a:r>
          <a:r>
            <a:rPr kumimoji="1" lang="ja-JP" altLang="en-US" sz="3600" kern="1200" dirty="0" smtClean="0"/>
            <a:t>高校</a:t>
          </a:r>
          <a:r>
            <a:rPr kumimoji="1" lang="ja-JP" altLang="en-US" sz="3600" kern="1200" dirty="0"/>
            <a:t>生物における「主体的・対話的で深い学び」について</a:t>
          </a:r>
          <a:r>
            <a:rPr kumimoji="1" lang="ja-JP" sz="3600" kern="1200" dirty="0"/>
            <a:t>考察する</a:t>
          </a:r>
          <a:endParaRPr lang="ja-JP" sz="3600" kern="1200" dirty="0"/>
        </a:p>
      </dsp:txBody>
      <dsp:txXfrm>
        <a:off x="106019" y="145348"/>
        <a:ext cx="8151234" cy="1959774"/>
      </dsp:txXfrm>
    </dsp:sp>
    <dsp:sp modelId="{2EBD2E16-5405-41C9-82FB-2719B7DCA445}">
      <dsp:nvSpPr>
        <dsp:cNvPr id="0" name=""/>
        <dsp:cNvSpPr/>
      </dsp:nvSpPr>
      <dsp:spPr>
        <a:xfrm>
          <a:off x="0" y="2314821"/>
          <a:ext cx="8363272" cy="21718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kumimoji="1" lang="ja-JP" sz="3600" kern="1200" dirty="0"/>
            <a:t>●</a:t>
          </a:r>
          <a:r>
            <a:rPr kumimoji="1" lang="ja-JP" altLang="en-US" sz="3600" kern="1200" dirty="0"/>
            <a:t>他者と</a:t>
          </a:r>
          <a:r>
            <a:rPr kumimoji="1" lang="ja-JP" sz="3600" kern="1200" dirty="0"/>
            <a:t>情報を共有し、新しいアイデアや「つながり」を持ち帰る。</a:t>
          </a:r>
          <a:endParaRPr lang="ja-JP" sz="3600" kern="1200" dirty="0"/>
        </a:p>
      </dsp:txBody>
      <dsp:txXfrm>
        <a:off x="106019" y="2420840"/>
        <a:ext cx="8151234" cy="19597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CEE960-DC0B-45A1-A08F-03B402173118}">
      <dsp:nvSpPr>
        <dsp:cNvPr id="0" name=""/>
        <dsp:cNvSpPr/>
      </dsp:nvSpPr>
      <dsp:spPr>
        <a:xfrm>
          <a:off x="0" y="162865"/>
          <a:ext cx="8363272" cy="20511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kumimoji="1" lang="ja-JP" sz="3400" kern="1200" dirty="0"/>
            <a:t>●</a:t>
          </a:r>
          <a:r>
            <a:rPr lang="ja-JP" sz="3400" kern="1200" dirty="0"/>
            <a:t>どんな発言でも否定しない。安心して発言できる雰囲気作りに貢献を。</a:t>
          </a:r>
        </a:p>
      </dsp:txBody>
      <dsp:txXfrm>
        <a:off x="100129" y="262994"/>
        <a:ext cx="8163014" cy="1850898"/>
      </dsp:txXfrm>
    </dsp:sp>
    <dsp:sp modelId="{2EBD2E16-5405-41C9-82FB-2719B7DCA445}">
      <dsp:nvSpPr>
        <dsp:cNvPr id="0" name=""/>
        <dsp:cNvSpPr/>
      </dsp:nvSpPr>
      <dsp:spPr>
        <a:xfrm>
          <a:off x="0" y="2311941"/>
          <a:ext cx="8363272" cy="20511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kumimoji="1" lang="ja-JP" sz="3400" kern="1200" dirty="0"/>
            <a:t>●</a:t>
          </a:r>
          <a:r>
            <a:rPr lang="ja-JP" sz="3400" kern="1200" dirty="0"/>
            <a:t>発言を強制しない（対話にならなければ、“一人で”深く考えてみてもよい）。</a:t>
          </a:r>
        </a:p>
      </dsp:txBody>
      <dsp:txXfrm>
        <a:off x="100129" y="2412070"/>
        <a:ext cx="8163014" cy="18508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08D73-E33A-42D0-8823-3483A75CFF49}">
      <dsp:nvSpPr>
        <dsp:cNvPr id="0" name=""/>
        <dsp:cNvSpPr/>
      </dsp:nvSpPr>
      <dsp:spPr>
        <a:xfrm>
          <a:off x="617219" y="0"/>
          <a:ext cx="6995160" cy="4525963"/>
        </a:xfrm>
        <a:prstGeom prst="rightArrow">
          <a:avLst/>
        </a:prstGeom>
        <a:solidFill>
          <a:schemeClr val="accent1">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E30A307F-418F-4604-88BC-864BBE55B5F5}">
      <dsp:nvSpPr>
        <dsp:cNvPr id="0" name=""/>
        <dsp:cNvSpPr/>
      </dsp:nvSpPr>
      <dsp:spPr>
        <a:xfrm>
          <a:off x="1139" y="1357788"/>
          <a:ext cx="2643565" cy="181038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kumimoji="1" lang="ja-JP" altLang="en-US" sz="2800" b="1" kern="1200" dirty="0"/>
            <a:t>班分け・説明</a:t>
          </a:r>
          <a:endParaRPr kumimoji="1" lang="en-US" altLang="ja-JP" sz="2800" b="1" kern="1200" dirty="0"/>
        </a:p>
        <a:p>
          <a:pPr lvl="0" algn="ctr" defTabSz="1244600">
            <a:lnSpc>
              <a:spcPct val="90000"/>
            </a:lnSpc>
            <a:spcBef>
              <a:spcPct val="0"/>
            </a:spcBef>
            <a:spcAft>
              <a:spcPct val="35000"/>
            </a:spcAft>
          </a:pPr>
          <a:r>
            <a:rPr kumimoji="1" lang="en-US" altLang="ja-JP" sz="3200" kern="1200" dirty="0"/>
            <a:t>5</a:t>
          </a:r>
          <a:r>
            <a:rPr kumimoji="1" lang="ja-JP" altLang="en-US" sz="3200" kern="1200" dirty="0"/>
            <a:t>～</a:t>
          </a:r>
          <a:r>
            <a:rPr kumimoji="1" lang="en-US" altLang="ja-JP" sz="3200" kern="1200" dirty="0"/>
            <a:t>10</a:t>
          </a:r>
          <a:r>
            <a:rPr kumimoji="1" lang="ja-JP" altLang="en-US" sz="3200" kern="1200" dirty="0"/>
            <a:t>分</a:t>
          </a:r>
        </a:p>
      </dsp:txBody>
      <dsp:txXfrm>
        <a:off x="89515" y="1446164"/>
        <a:ext cx="2466813" cy="1633633"/>
      </dsp:txXfrm>
    </dsp:sp>
    <dsp:sp modelId="{6B4F97F2-853C-451A-8535-D635FB2834E0}">
      <dsp:nvSpPr>
        <dsp:cNvPr id="0" name=""/>
        <dsp:cNvSpPr/>
      </dsp:nvSpPr>
      <dsp:spPr>
        <a:xfrm>
          <a:off x="3001535" y="1357788"/>
          <a:ext cx="2572999" cy="181038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kumimoji="1" lang="ja-JP" altLang="en-US" sz="2800" b="1" kern="1200" dirty="0"/>
            <a:t>活動</a:t>
          </a:r>
          <a:endParaRPr kumimoji="1" lang="en-US" altLang="ja-JP" sz="2800" b="1" kern="1200" dirty="0"/>
        </a:p>
        <a:p>
          <a:pPr lvl="0" algn="ctr" defTabSz="1244600">
            <a:lnSpc>
              <a:spcPct val="90000"/>
            </a:lnSpc>
            <a:spcBef>
              <a:spcPct val="0"/>
            </a:spcBef>
            <a:spcAft>
              <a:spcPct val="35000"/>
            </a:spcAft>
          </a:pPr>
          <a:r>
            <a:rPr kumimoji="1" lang="en-US" altLang="ja-JP" sz="3200" kern="1200" dirty="0"/>
            <a:t>35</a:t>
          </a:r>
          <a:r>
            <a:rPr kumimoji="1" lang="ja-JP" altLang="en-US" sz="3200" kern="1200" dirty="0"/>
            <a:t>～</a:t>
          </a:r>
          <a:r>
            <a:rPr kumimoji="1" lang="en-US" altLang="ja-JP" sz="3200" kern="1200" dirty="0"/>
            <a:t>40</a:t>
          </a:r>
          <a:r>
            <a:rPr kumimoji="1" lang="ja-JP" altLang="en-US" sz="3200" kern="1200" dirty="0"/>
            <a:t>分</a:t>
          </a:r>
          <a:endParaRPr kumimoji="1" lang="ja-JP" altLang="en-US" sz="1600" kern="1200" dirty="0"/>
        </a:p>
      </dsp:txBody>
      <dsp:txXfrm>
        <a:off x="3089911" y="1446164"/>
        <a:ext cx="2396247" cy="1633633"/>
      </dsp:txXfrm>
    </dsp:sp>
    <dsp:sp modelId="{48AF9876-ED16-4509-BA6C-FB49D6701009}">
      <dsp:nvSpPr>
        <dsp:cNvPr id="0" name=""/>
        <dsp:cNvSpPr/>
      </dsp:nvSpPr>
      <dsp:spPr>
        <a:xfrm>
          <a:off x="5931365" y="1357788"/>
          <a:ext cx="2297095" cy="181038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kumimoji="1" lang="ja-JP" altLang="en-US" sz="2800" b="1" kern="1200" dirty="0"/>
            <a:t>振り返り</a:t>
          </a:r>
          <a:endParaRPr kumimoji="1" lang="en-US" altLang="ja-JP" sz="2800" b="1" kern="1200" dirty="0"/>
        </a:p>
        <a:p>
          <a:pPr lvl="0" algn="ctr" defTabSz="1244600">
            <a:lnSpc>
              <a:spcPct val="90000"/>
            </a:lnSpc>
            <a:spcBef>
              <a:spcPct val="0"/>
            </a:spcBef>
            <a:spcAft>
              <a:spcPct val="35000"/>
            </a:spcAft>
          </a:pPr>
          <a:r>
            <a:rPr kumimoji="1" lang="en-US" altLang="ja-JP" sz="3200" kern="1200" dirty="0"/>
            <a:t>5</a:t>
          </a:r>
          <a:r>
            <a:rPr kumimoji="1" lang="ja-JP" altLang="en-US" sz="3200" kern="1200" dirty="0"/>
            <a:t>分</a:t>
          </a:r>
        </a:p>
      </dsp:txBody>
      <dsp:txXfrm>
        <a:off x="6019741" y="1446164"/>
        <a:ext cx="2120343" cy="16336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706229-6318-4B9E-AE1D-E20AEBB29EC4}">
      <dsp:nvSpPr>
        <dsp:cNvPr id="0" name=""/>
        <dsp:cNvSpPr/>
      </dsp:nvSpPr>
      <dsp:spPr>
        <a:xfrm>
          <a:off x="0" y="27597"/>
          <a:ext cx="7931224" cy="21718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ja-JP" altLang="en-US" sz="3600" kern="1200" dirty="0" smtClean="0"/>
            <a:t>授業の「方法」として新しく得たアイデアはあるか？</a:t>
          </a:r>
          <a:endParaRPr lang="ja-JP" sz="3600" kern="1200" dirty="0"/>
        </a:p>
      </dsp:txBody>
      <dsp:txXfrm>
        <a:off x="106019" y="133616"/>
        <a:ext cx="7719186" cy="1959774"/>
      </dsp:txXfrm>
    </dsp:sp>
    <dsp:sp modelId="{8BC4BC7A-C695-4381-AF88-FD0200B07BF7}">
      <dsp:nvSpPr>
        <dsp:cNvPr id="0" name=""/>
        <dsp:cNvSpPr/>
      </dsp:nvSpPr>
      <dsp:spPr>
        <a:xfrm>
          <a:off x="0" y="2314821"/>
          <a:ext cx="7931224" cy="21718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ja-JP" altLang="en-US" sz="3600" kern="1200" dirty="0" smtClean="0"/>
            <a:t>それらは「理念」「方針」と関連付けることができるか？</a:t>
          </a:r>
          <a:endParaRPr lang="ja-JP" sz="3600" kern="1200" dirty="0"/>
        </a:p>
      </dsp:txBody>
      <dsp:txXfrm>
        <a:off x="106019" y="2420840"/>
        <a:ext cx="7719186" cy="195977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056414" cy="509349"/>
          </a:xfrm>
          <a:prstGeom prst="rect">
            <a:avLst/>
          </a:prstGeom>
        </p:spPr>
        <p:txBody>
          <a:bodyPr vert="horz" lIns="94125" tIns="47062" rIns="94125" bIns="4706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995219" y="0"/>
            <a:ext cx="3056414" cy="509349"/>
          </a:xfrm>
          <a:prstGeom prst="rect">
            <a:avLst/>
          </a:prstGeom>
        </p:spPr>
        <p:txBody>
          <a:bodyPr vert="horz" lIns="94125" tIns="47062" rIns="94125" bIns="47062" rtlCol="0"/>
          <a:lstStyle>
            <a:lvl1pPr algn="r">
              <a:defRPr sz="1200"/>
            </a:lvl1pPr>
          </a:lstStyle>
          <a:p>
            <a:fld id="{999F4063-9611-41F3-92B8-EAAD48A3D9E5}" type="datetimeFigureOut">
              <a:rPr kumimoji="1" lang="ja-JP" altLang="en-US" smtClean="0"/>
              <a:t>2017/11/24</a:t>
            </a:fld>
            <a:endParaRPr kumimoji="1" lang="ja-JP" altLang="en-US"/>
          </a:p>
        </p:txBody>
      </p:sp>
      <p:sp>
        <p:nvSpPr>
          <p:cNvPr id="4" name="フッター プレースホルダー 3"/>
          <p:cNvSpPr>
            <a:spLocks noGrp="1"/>
          </p:cNvSpPr>
          <p:nvPr>
            <p:ph type="ftr" sz="quarter" idx="2"/>
          </p:nvPr>
        </p:nvSpPr>
        <p:spPr>
          <a:xfrm>
            <a:off x="2" y="9675871"/>
            <a:ext cx="3056414" cy="509349"/>
          </a:xfrm>
          <a:prstGeom prst="rect">
            <a:avLst/>
          </a:prstGeom>
        </p:spPr>
        <p:txBody>
          <a:bodyPr vert="horz" lIns="94125" tIns="47062" rIns="94125" bIns="4706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995219" y="9675871"/>
            <a:ext cx="3056414" cy="509349"/>
          </a:xfrm>
          <a:prstGeom prst="rect">
            <a:avLst/>
          </a:prstGeom>
        </p:spPr>
        <p:txBody>
          <a:bodyPr vert="horz" lIns="94125" tIns="47062" rIns="94125" bIns="47062" rtlCol="0" anchor="b"/>
          <a:lstStyle>
            <a:lvl1pPr algn="r">
              <a:defRPr sz="1200"/>
            </a:lvl1pPr>
          </a:lstStyle>
          <a:p>
            <a:fld id="{92F815A2-1DF3-4A35-ABA8-7995722CC0B7}" type="slidenum">
              <a:rPr kumimoji="1" lang="ja-JP" altLang="en-US" smtClean="0"/>
              <a:t>‹#›</a:t>
            </a:fld>
            <a:endParaRPr kumimoji="1" lang="ja-JP" altLang="en-US"/>
          </a:p>
        </p:txBody>
      </p:sp>
    </p:spTree>
    <p:extLst>
      <p:ext uri="{BB962C8B-B14F-4D97-AF65-F5344CB8AC3E}">
        <p14:creationId xmlns:p14="http://schemas.microsoft.com/office/powerpoint/2010/main" val="1957344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056414" cy="509349"/>
          </a:xfrm>
          <a:prstGeom prst="rect">
            <a:avLst/>
          </a:prstGeom>
        </p:spPr>
        <p:txBody>
          <a:bodyPr vert="horz" lIns="94125" tIns="47062" rIns="94125" bIns="47062" rtlCol="0"/>
          <a:lstStyle>
            <a:lvl1pPr algn="l">
              <a:defRPr sz="1200"/>
            </a:lvl1pPr>
          </a:lstStyle>
          <a:p>
            <a:endParaRPr kumimoji="1" lang="ja-JP" altLang="en-US"/>
          </a:p>
        </p:txBody>
      </p:sp>
      <p:sp>
        <p:nvSpPr>
          <p:cNvPr id="3" name="日付プレースホルダー 2"/>
          <p:cNvSpPr>
            <a:spLocks noGrp="1"/>
          </p:cNvSpPr>
          <p:nvPr>
            <p:ph type="dt" idx="1"/>
          </p:nvPr>
        </p:nvSpPr>
        <p:spPr>
          <a:xfrm>
            <a:off x="3995219" y="0"/>
            <a:ext cx="3056414" cy="509349"/>
          </a:xfrm>
          <a:prstGeom prst="rect">
            <a:avLst/>
          </a:prstGeom>
        </p:spPr>
        <p:txBody>
          <a:bodyPr vert="horz" lIns="94125" tIns="47062" rIns="94125" bIns="47062" rtlCol="0"/>
          <a:lstStyle>
            <a:lvl1pPr algn="r">
              <a:defRPr sz="1200"/>
            </a:lvl1pPr>
          </a:lstStyle>
          <a:p>
            <a:fld id="{BA75C57B-2036-4414-96D6-8D01A8963FD5}" type="datetimeFigureOut">
              <a:rPr kumimoji="1" lang="ja-JP" altLang="en-US" smtClean="0"/>
              <a:t>2017/11/24</a:t>
            </a:fld>
            <a:endParaRPr kumimoji="1" lang="ja-JP" altLang="en-US"/>
          </a:p>
        </p:txBody>
      </p:sp>
      <p:sp>
        <p:nvSpPr>
          <p:cNvPr id="4" name="スライド イメージ プレースホルダー 3"/>
          <p:cNvSpPr>
            <a:spLocks noGrp="1" noRot="1" noChangeAspect="1"/>
          </p:cNvSpPr>
          <p:nvPr>
            <p:ph type="sldImg" idx="2"/>
          </p:nvPr>
        </p:nvSpPr>
        <p:spPr>
          <a:xfrm>
            <a:off x="981075" y="765175"/>
            <a:ext cx="5091113" cy="3817938"/>
          </a:xfrm>
          <a:prstGeom prst="rect">
            <a:avLst/>
          </a:prstGeom>
          <a:noFill/>
          <a:ln w="12700">
            <a:solidFill>
              <a:prstClr val="black"/>
            </a:solidFill>
          </a:ln>
        </p:spPr>
        <p:txBody>
          <a:bodyPr vert="horz" lIns="94125" tIns="47062" rIns="94125" bIns="47062" rtlCol="0" anchor="ctr"/>
          <a:lstStyle/>
          <a:p>
            <a:endParaRPr lang="ja-JP" altLang="en-US"/>
          </a:p>
        </p:txBody>
      </p:sp>
      <p:sp>
        <p:nvSpPr>
          <p:cNvPr id="5" name="ノート プレースホルダー 4"/>
          <p:cNvSpPr>
            <a:spLocks noGrp="1"/>
          </p:cNvSpPr>
          <p:nvPr>
            <p:ph type="body" sz="quarter" idx="3"/>
          </p:nvPr>
        </p:nvSpPr>
        <p:spPr>
          <a:xfrm>
            <a:off x="705327" y="4838821"/>
            <a:ext cx="5642610" cy="4584144"/>
          </a:xfrm>
          <a:prstGeom prst="rect">
            <a:avLst/>
          </a:prstGeom>
        </p:spPr>
        <p:txBody>
          <a:bodyPr vert="horz" lIns="94125" tIns="47062" rIns="94125" bIns="4706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675871"/>
            <a:ext cx="3056414" cy="509349"/>
          </a:xfrm>
          <a:prstGeom prst="rect">
            <a:avLst/>
          </a:prstGeom>
        </p:spPr>
        <p:txBody>
          <a:bodyPr vert="horz" lIns="94125" tIns="47062" rIns="94125" bIns="4706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95219" y="9675871"/>
            <a:ext cx="3056414" cy="509349"/>
          </a:xfrm>
          <a:prstGeom prst="rect">
            <a:avLst/>
          </a:prstGeom>
        </p:spPr>
        <p:txBody>
          <a:bodyPr vert="horz" lIns="94125" tIns="47062" rIns="94125" bIns="47062" rtlCol="0" anchor="b"/>
          <a:lstStyle>
            <a:lvl1pPr algn="r">
              <a:defRPr sz="1200"/>
            </a:lvl1pPr>
          </a:lstStyle>
          <a:p>
            <a:fld id="{7522BAFA-627E-416A-87E0-E20C5AA4887F}" type="slidenum">
              <a:rPr kumimoji="1" lang="ja-JP" altLang="en-US" smtClean="0"/>
              <a:t>‹#›</a:t>
            </a:fld>
            <a:endParaRPr kumimoji="1" lang="ja-JP" altLang="en-US"/>
          </a:p>
        </p:txBody>
      </p:sp>
    </p:spTree>
    <p:extLst>
      <p:ext uri="{BB962C8B-B14F-4D97-AF65-F5344CB8AC3E}">
        <p14:creationId xmlns:p14="http://schemas.microsoft.com/office/powerpoint/2010/main" val="24106122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22BAFA-627E-416A-87E0-E20C5AA4887F}" type="slidenum">
              <a:rPr kumimoji="1" lang="ja-JP" altLang="en-US" smtClean="0"/>
              <a:t>5</a:t>
            </a:fld>
            <a:endParaRPr kumimoji="1" lang="ja-JP" altLang="en-US"/>
          </a:p>
        </p:txBody>
      </p:sp>
    </p:spTree>
    <p:extLst>
      <p:ext uri="{BB962C8B-B14F-4D97-AF65-F5344CB8AC3E}">
        <p14:creationId xmlns:p14="http://schemas.microsoft.com/office/powerpoint/2010/main" val="2696142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8CE010B-C191-441E-9397-0A0789623A32}" type="datetime1">
              <a:rPr kumimoji="1" lang="ja-JP" altLang="en-US" smtClean="0"/>
              <a:t>2017/11/24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455632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1F9164-5B66-47C4-8968-BDD99E57499C}" type="datetime1">
              <a:rPr kumimoji="1" lang="ja-JP" altLang="en-US" smtClean="0"/>
              <a:t>2017/11/24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333369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CCF5861-6710-4A2B-8EB8-B9962E07A773}" type="datetime1">
              <a:rPr kumimoji="1" lang="ja-JP" altLang="en-US" smtClean="0"/>
              <a:t>2017/11/24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297457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B32BE1-A11C-4009-8A59-0570C1D9D869}" type="datetime1">
              <a:rPr kumimoji="1" lang="ja-JP" altLang="en-US" smtClean="0"/>
              <a:t>2017/11/24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751502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3201F2B-919F-4CC3-9373-9CD5F78543F1}" type="datetime1">
              <a:rPr kumimoji="1" lang="ja-JP" altLang="en-US" smtClean="0"/>
              <a:t>2017/11/24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983364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3E8B7E6-B212-436E-95B4-61D8E675F933}" type="datetime1">
              <a:rPr kumimoji="1" lang="ja-JP" altLang="en-US" smtClean="0"/>
              <a:t>2017/11/24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4158206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189C9C6-4643-4F9B-9F49-6E936258F032}" type="datetime1">
              <a:rPr kumimoji="1" lang="ja-JP" altLang="en-US" smtClean="0"/>
              <a:t>2017/11/24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2169597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74B76BD-50A0-4BF7-B271-AD943FEEBEF1}" type="datetime1">
              <a:rPr kumimoji="1" lang="ja-JP" altLang="en-US" smtClean="0"/>
              <a:t>2017/11/24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54874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0B9896-283B-44B6-BFF2-D6C42E4D730C}" type="datetime1">
              <a:rPr kumimoji="1" lang="ja-JP" altLang="en-US" smtClean="0"/>
              <a:t>2017/11/24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714758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0E61686-F766-4947-AE41-51AADE39D799}" type="datetime1">
              <a:rPr kumimoji="1" lang="ja-JP" altLang="en-US" smtClean="0"/>
              <a:t>2017/11/24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305113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EE1EAD-3EED-4FD6-87A4-2F7B0A615CD7}" type="datetime1">
              <a:rPr kumimoji="1" lang="ja-JP" altLang="en-US" smtClean="0"/>
              <a:t>2017/11/24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4292657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0C8FF-D611-4823-AE72-B93F05A6080F}" type="datetime1">
              <a:rPr kumimoji="1" lang="ja-JP" altLang="en-US" smtClean="0"/>
              <a:t>2017/11/24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74591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facebook.com/tomohisa.ohno.79" TargetMode="External"/><Relationship Id="rId2" Type="http://schemas.openxmlformats.org/officeDocument/2006/relationships/hyperlink" Target="http://biologymanabiai.jimdo.com/"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8520" y="1628800"/>
            <a:ext cx="9144000" cy="2448271"/>
          </a:xfrm>
        </p:spPr>
        <p:txBody>
          <a:bodyPr>
            <a:normAutofit/>
          </a:bodyPr>
          <a:lstStyle/>
          <a:p>
            <a:r>
              <a:rPr kumimoji="1" lang="ja-JP" altLang="en-US" b="1" dirty="0"/>
              <a:t>高校生物</a:t>
            </a:r>
            <a:r>
              <a:rPr lang="ja-JP" altLang="en-US" b="1" dirty="0"/>
              <a:t>における</a:t>
            </a:r>
            <a:r>
              <a:rPr lang="en-US" altLang="ja-JP" b="1" dirty="0"/>
              <a:t/>
            </a:r>
            <a:br>
              <a:rPr lang="en-US" altLang="ja-JP" b="1" dirty="0"/>
            </a:br>
            <a:r>
              <a:rPr lang="ja-JP" altLang="en-US" b="1" dirty="0"/>
              <a:t>「主体的・対話的で深い学び」とは</a:t>
            </a:r>
            <a:endParaRPr kumimoji="1" lang="ja-JP" altLang="en-US" sz="3600" b="1" dirty="0"/>
          </a:p>
        </p:txBody>
      </p:sp>
      <p:sp>
        <p:nvSpPr>
          <p:cNvPr id="3" name="サブタイトル 2"/>
          <p:cNvSpPr>
            <a:spLocks noGrp="1"/>
          </p:cNvSpPr>
          <p:nvPr>
            <p:ph type="subTitle" idx="1"/>
          </p:nvPr>
        </p:nvSpPr>
        <p:spPr>
          <a:xfrm>
            <a:off x="1331640" y="4149080"/>
            <a:ext cx="6584776" cy="1752600"/>
          </a:xfrm>
        </p:spPr>
        <p:txBody>
          <a:bodyPr>
            <a:normAutofit/>
          </a:bodyPr>
          <a:lstStyle/>
          <a:p>
            <a:r>
              <a:rPr lang="ja-JP" altLang="en-US" sz="3600" dirty="0">
                <a:solidFill>
                  <a:schemeClr val="tx1"/>
                </a:solidFill>
              </a:rPr>
              <a:t>都立国立高等学校</a:t>
            </a:r>
            <a:endParaRPr lang="en-US" altLang="ja-JP" sz="3600" dirty="0">
              <a:solidFill>
                <a:schemeClr val="tx1"/>
              </a:solidFill>
            </a:endParaRPr>
          </a:p>
          <a:p>
            <a:r>
              <a:rPr lang="ja-JP" altLang="en-US" sz="3600" dirty="0">
                <a:solidFill>
                  <a:schemeClr val="tx1"/>
                </a:solidFill>
              </a:rPr>
              <a:t>大野智久</a:t>
            </a:r>
            <a:endParaRPr kumimoji="1" lang="ja-JP" altLang="en-US" sz="3600" dirty="0">
              <a:solidFill>
                <a:schemeClr val="tx1"/>
              </a:solidFill>
            </a:endParaRPr>
          </a:p>
        </p:txBody>
      </p:sp>
      <p:sp>
        <p:nvSpPr>
          <p:cNvPr id="4" name="テキスト ボックス 3"/>
          <p:cNvSpPr txBox="1"/>
          <p:nvPr/>
        </p:nvSpPr>
        <p:spPr>
          <a:xfrm>
            <a:off x="5263608" y="260648"/>
            <a:ext cx="3748141" cy="646331"/>
          </a:xfrm>
          <a:prstGeom prst="rect">
            <a:avLst/>
          </a:prstGeom>
          <a:noFill/>
        </p:spPr>
        <p:txBody>
          <a:bodyPr wrap="none" rtlCol="0">
            <a:spAutoFit/>
          </a:bodyPr>
          <a:lstStyle/>
          <a:p>
            <a:pPr algn="r"/>
            <a:r>
              <a:rPr kumimoji="1" lang="en-US" altLang="ja-JP" dirty="0" smtClean="0"/>
              <a:t>171126</a:t>
            </a:r>
            <a:r>
              <a:rPr lang="ja-JP" altLang="en-US" dirty="0"/>
              <a:t>ラーンズ</a:t>
            </a:r>
            <a:endParaRPr kumimoji="1" lang="en-US" altLang="ja-JP" dirty="0"/>
          </a:p>
          <a:p>
            <a:pPr algn="r"/>
            <a:r>
              <a:rPr lang="en-US" altLang="ja-JP" dirty="0" smtClean="0"/>
              <a:t>2017</a:t>
            </a:r>
            <a:r>
              <a:rPr lang="ja-JP" altLang="en-US" dirty="0"/>
              <a:t>年度</a:t>
            </a:r>
            <a:r>
              <a:rPr lang="ja-JP" altLang="en-US" dirty="0" smtClean="0"/>
              <a:t> </a:t>
            </a:r>
            <a:r>
              <a:rPr lang="ja-JP" altLang="en-US" dirty="0"/>
              <a:t>授業改善に関する研究会</a:t>
            </a:r>
            <a:endParaRPr kumimoji="1" lang="en-US" altLang="ja-JP" dirty="0"/>
          </a:p>
        </p:txBody>
      </p:sp>
    </p:spTree>
    <p:extLst>
      <p:ext uri="{BB962C8B-B14F-4D97-AF65-F5344CB8AC3E}">
        <p14:creationId xmlns:p14="http://schemas.microsoft.com/office/powerpoint/2010/main" val="1089208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xmlns="" id="{9DA36D15-B7B5-4188-B6BF-C06879D1AF1B}"/>
              </a:ext>
            </a:extLst>
          </p:cNvPr>
          <p:cNvSpPr>
            <a:spLocks noGrp="1"/>
          </p:cNvSpPr>
          <p:nvPr>
            <p:ph idx="4294967295"/>
          </p:nvPr>
        </p:nvSpPr>
        <p:spPr>
          <a:xfrm>
            <a:off x="467544" y="620688"/>
            <a:ext cx="8229600" cy="6048672"/>
          </a:xfrm>
        </p:spPr>
        <p:txBody>
          <a:bodyPr>
            <a:normAutofit fontScale="92500" lnSpcReduction="10000"/>
          </a:bodyPr>
          <a:lstStyle/>
          <a:p>
            <a:r>
              <a:rPr lang="ja-JP" altLang="ja-JP" dirty="0"/>
              <a:t>「主体的な学び」とは何か？</a:t>
            </a:r>
            <a:endParaRPr lang="en-US" altLang="ja-JP" dirty="0"/>
          </a:p>
          <a:p>
            <a:endParaRPr lang="ja-JP" altLang="ja-JP" dirty="0"/>
          </a:p>
          <a:p>
            <a:r>
              <a:rPr lang="ja-JP" altLang="ja-JP" dirty="0"/>
              <a:t>なぜ「主体的な学び」が必要なのか？</a:t>
            </a:r>
            <a:endParaRPr lang="en-US" altLang="ja-JP" dirty="0"/>
          </a:p>
          <a:p>
            <a:endParaRPr lang="ja-JP" altLang="ja-JP" dirty="0"/>
          </a:p>
          <a:p>
            <a:r>
              <a:rPr lang="ja-JP" altLang="ja-JP" dirty="0"/>
              <a:t>「主体的な学び」は、具体的にどのように展開されるか？</a:t>
            </a:r>
            <a:endParaRPr lang="en-US" altLang="ja-JP" dirty="0"/>
          </a:p>
          <a:p>
            <a:endParaRPr lang="ja-JP" altLang="ja-JP" dirty="0"/>
          </a:p>
          <a:p>
            <a:r>
              <a:rPr lang="ja-JP" altLang="ja-JP" dirty="0"/>
              <a:t>「主体的な学び」を促すにはどのような工夫が必要か？また、生徒の実態に合わせるとはどういうことか？</a:t>
            </a:r>
            <a:endParaRPr lang="en-US" altLang="ja-JP" dirty="0"/>
          </a:p>
          <a:p>
            <a:endParaRPr lang="en-US" altLang="ja-JP" dirty="0"/>
          </a:p>
          <a:p>
            <a:pPr marL="0" indent="0">
              <a:buNone/>
            </a:pPr>
            <a:r>
              <a:rPr lang="en-US" altLang="ja-JP" sz="2600" dirty="0"/>
              <a:t>※</a:t>
            </a:r>
            <a:r>
              <a:rPr lang="ja-JP" altLang="en-US" sz="2600" dirty="0"/>
              <a:t>「対話的な学び」「深い学び」も同様</a:t>
            </a:r>
            <a:endParaRPr lang="ja-JP" altLang="ja-JP" sz="2600" dirty="0"/>
          </a:p>
          <a:p>
            <a:endParaRPr kumimoji="1" lang="ja-JP" altLang="en-US" dirty="0"/>
          </a:p>
        </p:txBody>
      </p:sp>
    </p:spTree>
    <p:extLst>
      <p:ext uri="{BB962C8B-B14F-4D97-AF65-F5344CB8AC3E}">
        <p14:creationId xmlns:p14="http://schemas.microsoft.com/office/powerpoint/2010/main" val="3385605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96B5A53-9880-41A9-9D01-203FBB873E19}"/>
              </a:ext>
            </a:extLst>
          </p:cNvPr>
          <p:cNvSpPr>
            <a:spLocks noGrp="1"/>
          </p:cNvSpPr>
          <p:nvPr>
            <p:ph type="title"/>
          </p:nvPr>
        </p:nvSpPr>
        <p:spPr/>
        <p:txBody>
          <a:bodyPr>
            <a:normAutofit/>
          </a:bodyPr>
          <a:lstStyle/>
          <a:p>
            <a:r>
              <a:rPr lang="ja-JP" altLang="en-US" sz="3600" dirty="0" smtClean="0"/>
              <a:t>余談：「</a:t>
            </a:r>
            <a:r>
              <a:rPr kumimoji="1" lang="ja-JP" altLang="en-US" sz="3600" dirty="0"/>
              <a:t>見方・考え方」の位置付け</a:t>
            </a:r>
          </a:p>
        </p:txBody>
      </p:sp>
      <p:sp>
        <p:nvSpPr>
          <p:cNvPr id="3" name="コンテンツ プレースホルダー 2">
            <a:extLst>
              <a:ext uri="{FF2B5EF4-FFF2-40B4-BE49-F238E27FC236}">
                <a16:creationId xmlns:a16="http://schemas.microsoft.com/office/drawing/2014/main" xmlns="" id="{06FD2195-1A71-4B9F-ACA7-5EB842E2ACE0}"/>
              </a:ext>
            </a:extLst>
          </p:cNvPr>
          <p:cNvSpPr>
            <a:spLocks noGrp="1"/>
          </p:cNvSpPr>
          <p:nvPr>
            <p:ph idx="1"/>
          </p:nvPr>
        </p:nvSpPr>
        <p:spPr/>
        <p:txBody>
          <a:bodyPr>
            <a:normAutofit fontScale="92500" lnSpcReduction="20000"/>
          </a:bodyPr>
          <a:lstStyle/>
          <a:p>
            <a:r>
              <a:rPr lang="ja-JP" altLang="en-US" sz="3500" b="1" dirty="0"/>
              <a:t>「見方」</a:t>
            </a:r>
            <a:endParaRPr lang="en-US" altLang="ja-JP" sz="3500" b="1" dirty="0"/>
          </a:p>
          <a:p>
            <a:pPr marL="0" indent="0">
              <a:buNone/>
            </a:pPr>
            <a:r>
              <a:rPr lang="ja-JP" altLang="en-US" dirty="0"/>
              <a:t>　どのような視点で物事を捉えるか</a:t>
            </a:r>
            <a:endParaRPr lang="en-US" altLang="ja-JP" dirty="0"/>
          </a:p>
          <a:p>
            <a:pPr marL="0" indent="0">
              <a:buNone/>
            </a:pPr>
            <a:endParaRPr lang="en-US" altLang="ja-JP" dirty="0"/>
          </a:p>
          <a:p>
            <a:r>
              <a:rPr lang="ja-JP" altLang="en-US" sz="3500" b="1" dirty="0"/>
              <a:t>「考え方」</a:t>
            </a:r>
            <a:endParaRPr lang="en-US" altLang="ja-JP" sz="3500" b="1" dirty="0"/>
          </a:p>
          <a:p>
            <a:pPr marL="0" indent="0">
              <a:buNone/>
            </a:pPr>
            <a:r>
              <a:rPr lang="ja-JP" altLang="en-US" dirty="0"/>
              <a:t>　どのような考え方で思考していくのか</a:t>
            </a:r>
            <a:endParaRPr lang="en-US" altLang="ja-JP" dirty="0"/>
          </a:p>
          <a:p>
            <a:endParaRPr lang="en-US" altLang="ja-JP" dirty="0"/>
          </a:p>
          <a:p>
            <a:pPr marL="0" indent="0">
              <a:buNone/>
            </a:pPr>
            <a:r>
              <a:rPr lang="en-US" altLang="ja-JP" sz="2600" dirty="0"/>
              <a:t>※</a:t>
            </a:r>
            <a:r>
              <a:rPr lang="ja-JP" altLang="en-US" sz="2600" dirty="0"/>
              <a:t>「３本の柱」を発揮・活用</a:t>
            </a:r>
          </a:p>
          <a:p>
            <a:pPr marL="0" indent="0">
              <a:buNone/>
            </a:pPr>
            <a:r>
              <a:rPr lang="ja-JP" altLang="en-US" sz="2600" dirty="0"/>
              <a:t>　→「見方・考え方」が鍛えられる</a:t>
            </a:r>
            <a:endParaRPr lang="en-US" altLang="ja-JP" sz="2600" dirty="0"/>
          </a:p>
          <a:p>
            <a:pPr marL="0" indent="0">
              <a:buNone/>
            </a:pPr>
            <a:endParaRPr lang="en-US" altLang="ja-JP" sz="2600" dirty="0"/>
          </a:p>
          <a:p>
            <a:pPr marL="0" indent="0">
              <a:buNone/>
            </a:pPr>
            <a:r>
              <a:rPr lang="en-US" altLang="ja-JP" sz="2600" dirty="0"/>
              <a:t>※</a:t>
            </a:r>
            <a:r>
              <a:rPr lang="ja-JP" altLang="en-US" sz="2600" dirty="0"/>
              <a:t>「見方→考え方」という順序性はない</a:t>
            </a:r>
            <a:endParaRPr lang="en-US" altLang="ja-JP" sz="2600" dirty="0"/>
          </a:p>
          <a:p>
            <a:endParaRPr kumimoji="1" lang="en-US" altLang="ja-JP" dirty="0"/>
          </a:p>
          <a:p>
            <a:endParaRPr kumimoji="1" lang="en-US" altLang="ja-JP" dirty="0"/>
          </a:p>
          <a:p>
            <a:pPr marL="0" indent="0">
              <a:buNone/>
            </a:pPr>
            <a:endParaRPr lang="en-US" altLang="ja-JP" dirty="0"/>
          </a:p>
        </p:txBody>
      </p:sp>
    </p:spTree>
    <p:extLst>
      <p:ext uri="{BB962C8B-B14F-4D97-AF65-F5344CB8AC3E}">
        <p14:creationId xmlns:p14="http://schemas.microsoft.com/office/powerpoint/2010/main" val="37110194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0D90E94D-0022-4194-B0B8-0AA625480FB3}"/>
              </a:ext>
            </a:extLst>
          </p:cNvPr>
          <p:cNvSpPr>
            <a:spLocks noGrp="1"/>
          </p:cNvSpPr>
          <p:nvPr>
            <p:ph type="title"/>
          </p:nvPr>
        </p:nvSpPr>
        <p:spPr/>
        <p:txBody>
          <a:bodyPr>
            <a:normAutofit/>
          </a:bodyPr>
          <a:lstStyle/>
          <a:p>
            <a:r>
              <a:rPr lang="ja-JP" altLang="en-US" sz="3600" dirty="0" smtClean="0"/>
              <a:t>余談：理科</a:t>
            </a:r>
            <a:r>
              <a:rPr lang="ja-JP" altLang="en-US" sz="3600" dirty="0"/>
              <a:t>の「見方・考え方」</a:t>
            </a:r>
            <a:endParaRPr kumimoji="1" lang="ja-JP" altLang="en-US" sz="4000" dirty="0"/>
          </a:p>
        </p:txBody>
      </p:sp>
      <p:sp>
        <p:nvSpPr>
          <p:cNvPr id="3" name="コンテンツ プレースホルダー 2">
            <a:extLst>
              <a:ext uri="{FF2B5EF4-FFF2-40B4-BE49-F238E27FC236}">
                <a16:creationId xmlns:a16="http://schemas.microsoft.com/office/drawing/2014/main" xmlns="" id="{32393475-ACA9-400D-A34F-F44C09DB6336}"/>
              </a:ext>
            </a:extLst>
          </p:cNvPr>
          <p:cNvSpPr>
            <a:spLocks noGrp="1"/>
          </p:cNvSpPr>
          <p:nvPr>
            <p:ph idx="1"/>
          </p:nvPr>
        </p:nvSpPr>
        <p:spPr/>
        <p:txBody>
          <a:bodyPr>
            <a:normAutofit fontScale="92500" lnSpcReduction="20000"/>
          </a:bodyPr>
          <a:lstStyle/>
          <a:p>
            <a:r>
              <a:rPr kumimoji="1" lang="ja-JP" altLang="en-US" sz="3500" b="1" dirty="0"/>
              <a:t>生物の「見方」</a:t>
            </a:r>
            <a:endParaRPr kumimoji="1" lang="en-US" altLang="ja-JP" sz="3500" b="1" dirty="0"/>
          </a:p>
          <a:p>
            <a:pPr marL="0" indent="0">
              <a:buNone/>
            </a:pPr>
            <a:r>
              <a:rPr lang="ja-JP" altLang="en-US" dirty="0"/>
              <a:t>生命に関する自然の事物・現象を主として</a:t>
            </a:r>
            <a:r>
              <a:rPr lang="ja-JP" altLang="en-US" b="1" dirty="0">
                <a:solidFill>
                  <a:srgbClr val="FF0000"/>
                </a:solidFill>
              </a:rPr>
              <a:t>多様性と共通性の視点</a:t>
            </a:r>
            <a:r>
              <a:rPr lang="ja-JP" altLang="en-US" dirty="0"/>
              <a:t>で捉えること</a:t>
            </a:r>
            <a:endParaRPr lang="en-US" altLang="ja-JP" dirty="0"/>
          </a:p>
          <a:p>
            <a:endParaRPr kumimoji="1" lang="en-US" altLang="ja-JP" dirty="0"/>
          </a:p>
          <a:p>
            <a:r>
              <a:rPr lang="ja-JP" altLang="en-US" sz="3500" b="1" dirty="0"/>
              <a:t>理科の「考え方」</a:t>
            </a:r>
            <a:endParaRPr lang="en-US" altLang="ja-JP" sz="3500" b="1" dirty="0"/>
          </a:p>
          <a:p>
            <a:pPr marL="0" indent="0">
              <a:buNone/>
            </a:pPr>
            <a:r>
              <a:rPr lang="ja-JP" altLang="en-US" dirty="0"/>
              <a:t>探究の過程を通じた学習活動の中で、</a:t>
            </a:r>
            <a:r>
              <a:rPr lang="ja-JP" altLang="en-US" b="1" dirty="0">
                <a:solidFill>
                  <a:srgbClr val="FF0000"/>
                </a:solidFill>
              </a:rPr>
              <a:t>比較したり、関係付けたりするなどの科学的に探究する方法</a:t>
            </a:r>
            <a:r>
              <a:rPr lang="ja-JP" altLang="en-US" dirty="0"/>
              <a:t>を用いて、</a:t>
            </a:r>
            <a:r>
              <a:rPr lang="ja-JP" altLang="en-US" b="1" dirty="0">
                <a:solidFill>
                  <a:srgbClr val="FF0000"/>
                </a:solidFill>
              </a:rPr>
              <a:t>事象の中に何らかの関連性や規則性、因果関係等が見いだせる</a:t>
            </a:r>
            <a:r>
              <a:rPr lang="ja-JP" altLang="en-US" dirty="0"/>
              <a:t>かなどについて考えること</a:t>
            </a:r>
          </a:p>
          <a:p>
            <a:endParaRPr kumimoji="1" lang="ja-JP" altLang="en-US" dirty="0"/>
          </a:p>
        </p:txBody>
      </p:sp>
    </p:spTree>
    <p:extLst>
      <p:ext uri="{BB962C8B-B14F-4D97-AF65-F5344CB8AC3E}">
        <p14:creationId xmlns:p14="http://schemas.microsoft.com/office/powerpoint/2010/main" val="27642499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2585323"/>
          </a:xfrm>
          <a:prstGeom prst="rect">
            <a:avLst/>
          </a:prstGeom>
          <a:noFill/>
        </p:spPr>
        <p:txBody>
          <a:bodyPr wrap="square" rtlCol="0">
            <a:spAutoFit/>
          </a:bodyPr>
          <a:lstStyle/>
          <a:p>
            <a:pPr algn="ctr"/>
            <a:r>
              <a:rPr kumimoji="1" lang="ja-JP" altLang="en-US" sz="5400" b="1" dirty="0"/>
              <a:t>話題②</a:t>
            </a:r>
            <a:endParaRPr kumimoji="1" lang="en-US" altLang="ja-JP" sz="5400" b="1" dirty="0"/>
          </a:p>
          <a:p>
            <a:pPr algn="ctr"/>
            <a:r>
              <a:rPr lang="ja-JP" altLang="en-US" sz="5400" b="1" dirty="0"/>
              <a:t>主体的・対話的な</a:t>
            </a:r>
            <a:endParaRPr lang="en-US" altLang="ja-JP" sz="5400" b="1" dirty="0"/>
          </a:p>
          <a:p>
            <a:pPr algn="ctr"/>
            <a:r>
              <a:rPr lang="ja-JP" altLang="en-US" sz="5400" b="1" dirty="0"/>
              <a:t>授業の必要性</a:t>
            </a:r>
          </a:p>
        </p:txBody>
      </p:sp>
    </p:spTree>
    <p:extLst>
      <p:ext uri="{BB962C8B-B14F-4D97-AF65-F5344CB8AC3E}">
        <p14:creationId xmlns:p14="http://schemas.microsoft.com/office/powerpoint/2010/main" val="33479564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一斉講義型授業の限界</a:t>
            </a:r>
            <a:endParaRPr kumimoji="1" lang="ja-JP" altLang="en-US" dirty="0"/>
          </a:p>
        </p:txBody>
      </p:sp>
      <p:sp>
        <p:nvSpPr>
          <p:cNvPr id="3" name="コンテンツ プレースホルダー 2"/>
          <p:cNvSpPr>
            <a:spLocks noGrp="1"/>
          </p:cNvSpPr>
          <p:nvPr>
            <p:ph idx="1"/>
          </p:nvPr>
        </p:nvSpPr>
        <p:spPr>
          <a:xfrm>
            <a:off x="349696" y="1567333"/>
            <a:ext cx="8686800" cy="4525963"/>
          </a:xfrm>
        </p:spPr>
        <p:txBody>
          <a:bodyPr>
            <a:normAutofit/>
          </a:bodyPr>
          <a:lstStyle/>
          <a:p>
            <a:pPr marL="0" indent="0">
              <a:buNone/>
            </a:pPr>
            <a:r>
              <a:rPr lang="ja-JP" altLang="en-US" dirty="0"/>
              <a:t>●「面白くてわかりやすい授業」の限界</a:t>
            </a:r>
            <a:endParaRPr lang="en-US" altLang="ja-JP" dirty="0"/>
          </a:p>
          <a:p>
            <a:pPr marL="0" indent="0">
              <a:buNone/>
            </a:pPr>
            <a:r>
              <a:rPr lang="ja-JP" altLang="en-US" dirty="0"/>
              <a:t>●「教えることのできないこと」の存在</a:t>
            </a:r>
          </a:p>
          <a:p>
            <a:pPr marL="0" indent="0">
              <a:buNone/>
            </a:pPr>
            <a:r>
              <a:rPr lang="ja-JP" altLang="en-US" dirty="0"/>
              <a:t>　ｅｘ）社会人基礎力</a:t>
            </a:r>
            <a:endParaRPr lang="en-US" altLang="ja-JP" dirty="0"/>
          </a:p>
          <a:p>
            <a:pPr marL="0" indent="0">
              <a:buNone/>
            </a:pPr>
            <a:endParaRPr lang="ja-JP" altLang="en-US" dirty="0"/>
          </a:p>
        </p:txBody>
      </p:sp>
    </p:spTree>
    <p:extLst>
      <p:ext uri="{BB962C8B-B14F-4D97-AF65-F5344CB8AC3E}">
        <p14:creationId xmlns:p14="http://schemas.microsoft.com/office/powerpoint/2010/main" val="35849471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理解の４段階</a:t>
            </a:r>
            <a:endParaRPr kumimoji="1" lang="ja-JP" altLang="en-US" dirty="0"/>
          </a:p>
        </p:txBody>
      </p:sp>
      <p:sp>
        <p:nvSpPr>
          <p:cNvPr id="3" name="コンテンツ プレースホルダー 2"/>
          <p:cNvSpPr>
            <a:spLocks noGrp="1"/>
          </p:cNvSpPr>
          <p:nvPr>
            <p:ph idx="1"/>
          </p:nvPr>
        </p:nvSpPr>
        <p:spPr>
          <a:xfrm>
            <a:off x="467544" y="1628800"/>
            <a:ext cx="8229600" cy="4464496"/>
          </a:xfrm>
        </p:spPr>
        <p:txBody>
          <a:bodyPr>
            <a:normAutofit/>
          </a:bodyPr>
          <a:lstStyle/>
          <a:p>
            <a:pPr marL="0" indent="0">
              <a:buNone/>
            </a:pPr>
            <a:r>
              <a:rPr kumimoji="1" lang="ja-JP" altLang="en-US" b="1" dirty="0"/>
              <a:t>①わからないことがわからない</a:t>
            </a:r>
            <a:endParaRPr kumimoji="1" lang="en-US" altLang="ja-JP" b="1" dirty="0"/>
          </a:p>
          <a:p>
            <a:pPr marL="0" indent="0">
              <a:buNone/>
            </a:pPr>
            <a:endParaRPr lang="en-US" altLang="ja-JP" b="1" dirty="0"/>
          </a:p>
          <a:p>
            <a:pPr marL="0" indent="0">
              <a:buNone/>
            </a:pPr>
            <a:r>
              <a:rPr kumimoji="1" lang="ja-JP" altLang="en-US" b="1" dirty="0"/>
              <a:t>②わからないことがわかる</a:t>
            </a:r>
            <a:endParaRPr kumimoji="1" lang="en-US" altLang="ja-JP" b="1" dirty="0"/>
          </a:p>
          <a:p>
            <a:pPr marL="0" indent="0">
              <a:buNone/>
            </a:pPr>
            <a:endParaRPr lang="en-US" altLang="ja-JP" b="1" dirty="0"/>
          </a:p>
          <a:p>
            <a:pPr marL="0" indent="0">
              <a:buNone/>
            </a:pPr>
            <a:r>
              <a:rPr kumimoji="1" lang="ja-JP" altLang="en-US" b="1" dirty="0"/>
              <a:t>③わかった気になる</a:t>
            </a:r>
            <a:endParaRPr kumimoji="1" lang="en-US" altLang="ja-JP" b="1" dirty="0"/>
          </a:p>
          <a:p>
            <a:pPr marL="0" indent="0">
              <a:buNone/>
            </a:pPr>
            <a:endParaRPr lang="en-US" altLang="ja-JP" b="1" dirty="0"/>
          </a:p>
          <a:p>
            <a:pPr marL="0" indent="0">
              <a:buNone/>
            </a:pPr>
            <a:r>
              <a:rPr kumimoji="1" lang="ja-JP" altLang="en-US" b="1" dirty="0"/>
              <a:t>④本当にわかる</a:t>
            </a:r>
            <a:endParaRPr kumimoji="1" lang="en-US" altLang="ja-JP" b="1" dirty="0"/>
          </a:p>
        </p:txBody>
      </p:sp>
      <p:sp>
        <p:nvSpPr>
          <p:cNvPr id="4" name="U ターン矢印 3"/>
          <p:cNvSpPr/>
          <p:nvPr/>
        </p:nvSpPr>
        <p:spPr>
          <a:xfrm rot="5400000">
            <a:off x="6055028" y="2089988"/>
            <a:ext cx="1512168" cy="877824"/>
          </a:xfrm>
          <a:prstGeom prst="uturnArrow">
            <a:avLst>
              <a:gd name="adj1" fmla="val 25000"/>
              <a:gd name="adj2" fmla="val 25000"/>
              <a:gd name="adj3" fmla="val 25000"/>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テキスト ボックス 5"/>
          <p:cNvSpPr txBox="1"/>
          <p:nvPr/>
        </p:nvSpPr>
        <p:spPr>
          <a:xfrm>
            <a:off x="7441479" y="2093947"/>
            <a:ext cx="1415772" cy="1077218"/>
          </a:xfrm>
          <a:prstGeom prst="rect">
            <a:avLst/>
          </a:prstGeom>
          <a:noFill/>
          <a:ln>
            <a:noFill/>
          </a:ln>
        </p:spPr>
        <p:txBody>
          <a:bodyPr wrap="none" rtlCol="0">
            <a:spAutoFit/>
          </a:bodyPr>
          <a:lstStyle/>
          <a:p>
            <a:pPr algn="ctr"/>
            <a:r>
              <a:rPr lang="ja-JP" altLang="en-US" sz="3200" b="1" dirty="0"/>
              <a:t>大きな</a:t>
            </a:r>
            <a:endParaRPr lang="en-US" altLang="ja-JP" sz="3200" b="1" dirty="0"/>
          </a:p>
          <a:p>
            <a:pPr algn="ctr"/>
            <a:r>
              <a:rPr lang="ja-JP" altLang="en-US" sz="3200" b="1" dirty="0"/>
              <a:t>転換</a:t>
            </a:r>
            <a:endParaRPr kumimoji="1" lang="en-US" altLang="ja-JP" sz="3200" b="1" dirty="0"/>
          </a:p>
        </p:txBody>
      </p:sp>
      <p:sp>
        <p:nvSpPr>
          <p:cNvPr id="7" name="U ターン矢印 6"/>
          <p:cNvSpPr/>
          <p:nvPr/>
        </p:nvSpPr>
        <p:spPr>
          <a:xfrm rot="5400000">
            <a:off x="6055028" y="4394244"/>
            <a:ext cx="1512168" cy="877824"/>
          </a:xfrm>
          <a:prstGeom prst="uturnArrow">
            <a:avLst>
              <a:gd name="adj1" fmla="val 25000"/>
              <a:gd name="adj2" fmla="val 25000"/>
              <a:gd name="adj3" fmla="val 25000"/>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テキスト ボックス 7"/>
          <p:cNvSpPr txBox="1"/>
          <p:nvPr/>
        </p:nvSpPr>
        <p:spPr>
          <a:xfrm>
            <a:off x="7415988" y="4412377"/>
            <a:ext cx="1415772" cy="1077218"/>
          </a:xfrm>
          <a:prstGeom prst="rect">
            <a:avLst/>
          </a:prstGeom>
          <a:noFill/>
          <a:ln>
            <a:noFill/>
          </a:ln>
        </p:spPr>
        <p:txBody>
          <a:bodyPr wrap="none" rtlCol="0">
            <a:spAutoFit/>
          </a:bodyPr>
          <a:lstStyle/>
          <a:p>
            <a:pPr algn="ctr"/>
            <a:r>
              <a:rPr lang="ja-JP" altLang="en-US" sz="3200" b="1" dirty="0"/>
              <a:t>大きな</a:t>
            </a:r>
            <a:endParaRPr lang="en-US" altLang="ja-JP" sz="3200" b="1" dirty="0"/>
          </a:p>
          <a:p>
            <a:pPr algn="ctr"/>
            <a:r>
              <a:rPr lang="ja-JP" altLang="en-US" sz="3200" b="1" dirty="0"/>
              <a:t>転換</a:t>
            </a:r>
            <a:endParaRPr kumimoji="1" lang="en-US" altLang="ja-JP" sz="3200" b="1" dirty="0"/>
          </a:p>
        </p:txBody>
      </p:sp>
    </p:spTree>
    <p:extLst>
      <p:ext uri="{BB962C8B-B14F-4D97-AF65-F5344CB8AC3E}">
        <p14:creationId xmlns:p14="http://schemas.microsoft.com/office/powerpoint/2010/main" val="39373375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ラーニングピラミッド</a:t>
            </a:r>
          </a:p>
        </p:txBody>
      </p:sp>
      <p:pic>
        <p:nvPicPr>
          <p:cNvPr id="2050" name="図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484782"/>
            <a:ext cx="6948772" cy="5158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1026176" y="2252867"/>
            <a:ext cx="754944" cy="400110"/>
          </a:xfrm>
          <a:prstGeom prst="rect">
            <a:avLst/>
          </a:prstGeom>
          <a:solidFill>
            <a:srgbClr val="FFFF00"/>
          </a:solidFill>
          <a:ln>
            <a:solidFill>
              <a:schemeClr val="tx1"/>
            </a:solidFill>
          </a:ln>
        </p:spPr>
        <p:txBody>
          <a:bodyPr wrap="square" rtlCol="0">
            <a:spAutoFit/>
          </a:bodyPr>
          <a:lstStyle/>
          <a:p>
            <a:pPr algn="ctr"/>
            <a:r>
              <a:rPr kumimoji="1" lang="ja-JP" altLang="en-US" sz="2000" b="1" dirty="0"/>
              <a:t>講義</a:t>
            </a:r>
          </a:p>
        </p:txBody>
      </p:sp>
      <p:sp>
        <p:nvSpPr>
          <p:cNvPr id="7" name="テキスト ボックス 6"/>
          <p:cNvSpPr txBox="1"/>
          <p:nvPr/>
        </p:nvSpPr>
        <p:spPr>
          <a:xfrm>
            <a:off x="987827" y="2838255"/>
            <a:ext cx="831642" cy="400110"/>
          </a:xfrm>
          <a:prstGeom prst="rect">
            <a:avLst/>
          </a:prstGeom>
          <a:solidFill>
            <a:srgbClr val="FFFF00"/>
          </a:solidFill>
          <a:ln>
            <a:solidFill>
              <a:schemeClr val="tx1"/>
            </a:solidFill>
          </a:ln>
        </p:spPr>
        <p:txBody>
          <a:bodyPr wrap="square" rtlCol="0">
            <a:spAutoFit/>
          </a:bodyPr>
          <a:lstStyle/>
          <a:p>
            <a:pPr algn="ctr"/>
            <a:r>
              <a:rPr lang="ja-JP" altLang="en-US" sz="2000" b="1" dirty="0"/>
              <a:t>読書</a:t>
            </a:r>
            <a:endParaRPr kumimoji="1" lang="ja-JP" altLang="en-US" sz="2000" b="1" dirty="0"/>
          </a:p>
        </p:txBody>
      </p:sp>
      <p:sp>
        <p:nvSpPr>
          <p:cNvPr id="8" name="テキスト ボックス 7"/>
          <p:cNvSpPr txBox="1"/>
          <p:nvPr/>
        </p:nvSpPr>
        <p:spPr>
          <a:xfrm>
            <a:off x="846261" y="3423643"/>
            <a:ext cx="1114774" cy="400110"/>
          </a:xfrm>
          <a:prstGeom prst="rect">
            <a:avLst/>
          </a:prstGeom>
          <a:solidFill>
            <a:srgbClr val="FFFF00"/>
          </a:solidFill>
          <a:ln>
            <a:solidFill>
              <a:schemeClr val="tx1"/>
            </a:solidFill>
          </a:ln>
        </p:spPr>
        <p:txBody>
          <a:bodyPr wrap="square" rtlCol="0">
            <a:spAutoFit/>
          </a:bodyPr>
          <a:lstStyle/>
          <a:p>
            <a:pPr algn="ctr"/>
            <a:r>
              <a:rPr lang="ja-JP" altLang="en-US" sz="2000" b="1" dirty="0"/>
              <a:t>視聴覚</a:t>
            </a:r>
            <a:endParaRPr lang="en-US" altLang="ja-JP" sz="2000" b="1" dirty="0"/>
          </a:p>
        </p:txBody>
      </p:sp>
      <p:sp>
        <p:nvSpPr>
          <p:cNvPr id="9" name="テキスト ボックス 8"/>
          <p:cNvSpPr txBox="1"/>
          <p:nvPr/>
        </p:nvSpPr>
        <p:spPr>
          <a:xfrm>
            <a:off x="1025606" y="4009031"/>
            <a:ext cx="756084" cy="400110"/>
          </a:xfrm>
          <a:prstGeom prst="rect">
            <a:avLst/>
          </a:prstGeom>
          <a:solidFill>
            <a:srgbClr val="FFFF00"/>
          </a:solidFill>
          <a:ln>
            <a:solidFill>
              <a:schemeClr val="tx1"/>
            </a:solidFill>
          </a:ln>
        </p:spPr>
        <p:txBody>
          <a:bodyPr wrap="square" rtlCol="0">
            <a:spAutoFit/>
          </a:bodyPr>
          <a:lstStyle/>
          <a:p>
            <a:pPr algn="ctr"/>
            <a:r>
              <a:rPr lang="ja-JP" altLang="en-US" sz="2000" b="1" dirty="0"/>
              <a:t>演じ</a:t>
            </a:r>
            <a:endParaRPr kumimoji="1" lang="ja-JP" altLang="en-US" sz="2000" b="1" dirty="0"/>
          </a:p>
        </p:txBody>
      </p:sp>
      <p:sp>
        <p:nvSpPr>
          <p:cNvPr id="10" name="テキスト ボックス 9"/>
          <p:cNvSpPr txBox="1"/>
          <p:nvPr/>
        </p:nvSpPr>
        <p:spPr>
          <a:xfrm>
            <a:off x="971600" y="4594419"/>
            <a:ext cx="864096" cy="400110"/>
          </a:xfrm>
          <a:prstGeom prst="rect">
            <a:avLst/>
          </a:prstGeom>
          <a:solidFill>
            <a:srgbClr val="FFFF00"/>
          </a:solidFill>
          <a:ln>
            <a:solidFill>
              <a:schemeClr val="tx1"/>
            </a:solidFill>
          </a:ln>
        </p:spPr>
        <p:txBody>
          <a:bodyPr wrap="square" rtlCol="0">
            <a:spAutoFit/>
          </a:bodyPr>
          <a:lstStyle/>
          <a:p>
            <a:pPr algn="ctr"/>
            <a:r>
              <a:rPr lang="ja-JP" altLang="en-US" sz="2000" b="1" dirty="0"/>
              <a:t>対話</a:t>
            </a:r>
            <a:endParaRPr kumimoji="1" lang="ja-JP" altLang="en-US" sz="2000" b="1" dirty="0"/>
          </a:p>
        </p:txBody>
      </p:sp>
      <p:sp>
        <p:nvSpPr>
          <p:cNvPr id="11" name="テキスト ボックス 10"/>
          <p:cNvSpPr txBox="1"/>
          <p:nvPr/>
        </p:nvSpPr>
        <p:spPr>
          <a:xfrm>
            <a:off x="1025606" y="5179807"/>
            <a:ext cx="756084" cy="400110"/>
          </a:xfrm>
          <a:prstGeom prst="rect">
            <a:avLst/>
          </a:prstGeom>
          <a:solidFill>
            <a:srgbClr val="FFFF00"/>
          </a:solidFill>
          <a:ln>
            <a:solidFill>
              <a:schemeClr val="tx1"/>
            </a:solidFill>
          </a:ln>
        </p:spPr>
        <p:txBody>
          <a:bodyPr wrap="square" rtlCol="0">
            <a:spAutoFit/>
          </a:bodyPr>
          <a:lstStyle/>
          <a:p>
            <a:pPr algn="ctr"/>
            <a:r>
              <a:rPr lang="ja-JP" altLang="en-US" sz="2000" b="1" dirty="0"/>
              <a:t>体験</a:t>
            </a:r>
            <a:endParaRPr kumimoji="1" lang="ja-JP" altLang="en-US" sz="2000" b="1" dirty="0"/>
          </a:p>
        </p:txBody>
      </p:sp>
      <p:sp>
        <p:nvSpPr>
          <p:cNvPr id="12" name="テキスト ボックス 11"/>
          <p:cNvSpPr txBox="1"/>
          <p:nvPr/>
        </p:nvSpPr>
        <p:spPr>
          <a:xfrm>
            <a:off x="467544" y="5765194"/>
            <a:ext cx="1872208" cy="400110"/>
          </a:xfrm>
          <a:prstGeom prst="rect">
            <a:avLst/>
          </a:prstGeom>
          <a:solidFill>
            <a:srgbClr val="FFFF00"/>
          </a:solidFill>
          <a:ln>
            <a:solidFill>
              <a:schemeClr val="tx1"/>
            </a:solidFill>
          </a:ln>
        </p:spPr>
        <p:txBody>
          <a:bodyPr wrap="square" rtlCol="0">
            <a:spAutoFit/>
          </a:bodyPr>
          <a:lstStyle/>
          <a:p>
            <a:pPr algn="ctr"/>
            <a:r>
              <a:rPr lang="ja-JP" altLang="en-US" sz="2000" b="1" dirty="0"/>
              <a:t>他人に教える</a:t>
            </a:r>
            <a:endParaRPr kumimoji="1" lang="ja-JP" altLang="en-US" sz="2000" b="1" dirty="0"/>
          </a:p>
        </p:txBody>
      </p:sp>
      <p:sp>
        <p:nvSpPr>
          <p:cNvPr id="13" name="正方形/長方形 12"/>
          <p:cNvSpPr/>
          <p:nvPr/>
        </p:nvSpPr>
        <p:spPr>
          <a:xfrm>
            <a:off x="323528" y="4484304"/>
            <a:ext cx="8424936" cy="179688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6217824" y="1872534"/>
            <a:ext cx="2736304" cy="646331"/>
          </a:xfrm>
          <a:prstGeom prst="rect">
            <a:avLst/>
          </a:prstGeom>
          <a:solidFill>
            <a:schemeClr val="bg1"/>
          </a:solidFill>
          <a:ln>
            <a:solidFill>
              <a:schemeClr val="tx1"/>
            </a:solidFill>
          </a:ln>
        </p:spPr>
        <p:txBody>
          <a:bodyPr wrap="square" rtlCol="0">
            <a:spAutoFit/>
          </a:bodyPr>
          <a:lstStyle/>
          <a:p>
            <a:pPr algn="ctr"/>
            <a:r>
              <a:rPr kumimoji="1" lang="ja-JP" altLang="en-US" dirty="0"/>
              <a:t>実証的な研究成果</a:t>
            </a:r>
            <a:endParaRPr kumimoji="1" lang="en-US" altLang="ja-JP" dirty="0"/>
          </a:p>
          <a:p>
            <a:pPr algn="ctr"/>
            <a:r>
              <a:rPr lang="ja-JP" altLang="en-US" dirty="0"/>
              <a:t>ではないことに注意</a:t>
            </a:r>
            <a:endParaRPr lang="en-US" altLang="ja-JP" dirty="0"/>
          </a:p>
        </p:txBody>
      </p:sp>
    </p:spTree>
    <p:extLst>
      <p:ext uri="{BB962C8B-B14F-4D97-AF65-F5344CB8AC3E}">
        <p14:creationId xmlns:p14="http://schemas.microsoft.com/office/powerpoint/2010/main" val="3571468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社会人基礎力①</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628800"/>
            <a:ext cx="8433244" cy="4176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テキスト ボックス 2"/>
          <p:cNvSpPr txBox="1"/>
          <p:nvPr/>
        </p:nvSpPr>
        <p:spPr>
          <a:xfrm>
            <a:off x="4716016" y="5867980"/>
            <a:ext cx="3833101" cy="523220"/>
          </a:xfrm>
          <a:prstGeom prst="rect">
            <a:avLst/>
          </a:prstGeom>
          <a:noFill/>
        </p:spPr>
        <p:txBody>
          <a:bodyPr wrap="none" rtlCol="0">
            <a:spAutoFit/>
          </a:bodyPr>
          <a:lstStyle/>
          <a:p>
            <a:r>
              <a:rPr kumimoji="1" lang="ja-JP" altLang="en-US" sz="2800" dirty="0"/>
              <a:t>経済産業省（</a:t>
            </a:r>
            <a:r>
              <a:rPr kumimoji="1" lang="en-US" altLang="ja-JP" sz="2800" dirty="0"/>
              <a:t>2006</a:t>
            </a:r>
            <a:r>
              <a:rPr kumimoji="1" lang="ja-JP" altLang="en-US" sz="2800" dirty="0"/>
              <a:t>年）</a:t>
            </a:r>
          </a:p>
        </p:txBody>
      </p:sp>
    </p:spTree>
    <p:extLst>
      <p:ext uri="{BB962C8B-B14F-4D97-AF65-F5344CB8AC3E}">
        <p14:creationId xmlns:p14="http://schemas.microsoft.com/office/powerpoint/2010/main" val="3311794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社会人基礎力②</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676400"/>
            <a:ext cx="8427358" cy="4200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4716016" y="5867980"/>
            <a:ext cx="3833101" cy="523220"/>
          </a:xfrm>
          <a:prstGeom prst="rect">
            <a:avLst/>
          </a:prstGeom>
          <a:noFill/>
        </p:spPr>
        <p:txBody>
          <a:bodyPr wrap="none" rtlCol="0">
            <a:spAutoFit/>
          </a:bodyPr>
          <a:lstStyle/>
          <a:p>
            <a:r>
              <a:rPr kumimoji="1" lang="ja-JP" altLang="en-US" sz="2800" dirty="0"/>
              <a:t>経済産業省（</a:t>
            </a:r>
            <a:r>
              <a:rPr kumimoji="1" lang="en-US" altLang="ja-JP" sz="2800" dirty="0"/>
              <a:t>2006</a:t>
            </a:r>
            <a:r>
              <a:rPr kumimoji="1" lang="ja-JP" altLang="en-US" sz="2800" dirty="0"/>
              <a:t>年）</a:t>
            </a:r>
          </a:p>
        </p:txBody>
      </p:sp>
    </p:spTree>
    <p:extLst>
      <p:ext uri="{BB962C8B-B14F-4D97-AF65-F5344CB8AC3E}">
        <p14:creationId xmlns:p14="http://schemas.microsoft.com/office/powerpoint/2010/main" val="280281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社会人基礎力③</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100" y="2060848"/>
            <a:ext cx="8571800" cy="3096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4716016" y="5867980"/>
            <a:ext cx="3833101" cy="523220"/>
          </a:xfrm>
          <a:prstGeom prst="rect">
            <a:avLst/>
          </a:prstGeom>
          <a:noFill/>
        </p:spPr>
        <p:txBody>
          <a:bodyPr wrap="none" rtlCol="0">
            <a:spAutoFit/>
          </a:bodyPr>
          <a:lstStyle/>
          <a:p>
            <a:r>
              <a:rPr kumimoji="1" lang="ja-JP" altLang="en-US" sz="2800" dirty="0"/>
              <a:t>経済産業省（</a:t>
            </a:r>
            <a:r>
              <a:rPr kumimoji="1" lang="en-US" altLang="ja-JP" sz="2800" dirty="0"/>
              <a:t>2006</a:t>
            </a:r>
            <a:r>
              <a:rPr kumimoji="1" lang="ja-JP" altLang="en-US" sz="2800" dirty="0"/>
              <a:t>年）</a:t>
            </a:r>
          </a:p>
        </p:txBody>
      </p:sp>
    </p:spTree>
    <p:extLst>
      <p:ext uri="{BB962C8B-B14F-4D97-AF65-F5344CB8AC3E}">
        <p14:creationId xmlns:p14="http://schemas.microsoft.com/office/powerpoint/2010/main" val="3133695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この時間の目的</a:t>
            </a: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456054630"/>
              </p:ext>
            </p:extLst>
          </p:nvPr>
        </p:nvGraphicFramePr>
        <p:xfrm>
          <a:off x="457200" y="1600200"/>
          <a:ext cx="8363272"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71691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主体的・対話的な授業の必要性</a:t>
            </a:r>
            <a:endParaRPr kumimoji="1" lang="ja-JP" altLang="en-US" dirty="0"/>
          </a:p>
        </p:txBody>
      </p:sp>
      <p:sp>
        <p:nvSpPr>
          <p:cNvPr id="3" name="コンテンツ プレースホルダー 2"/>
          <p:cNvSpPr>
            <a:spLocks noGrp="1"/>
          </p:cNvSpPr>
          <p:nvPr>
            <p:ph idx="1"/>
          </p:nvPr>
        </p:nvSpPr>
        <p:spPr>
          <a:xfrm>
            <a:off x="349696" y="1567333"/>
            <a:ext cx="8686800" cy="4525963"/>
          </a:xfrm>
        </p:spPr>
        <p:txBody>
          <a:bodyPr>
            <a:normAutofit/>
          </a:bodyPr>
          <a:lstStyle/>
          <a:p>
            <a:pPr marL="0" indent="0">
              <a:buNone/>
            </a:pPr>
            <a:r>
              <a:rPr lang="ja-JP" altLang="en-US" dirty="0"/>
              <a:t>●「面白くてわかりやすい授業」の限界</a:t>
            </a:r>
            <a:endParaRPr lang="en-US" altLang="ja-JP" dirty="0"/>
          </a:p>
          <a:p>
            <a:pPr marL="0" indent="0">
              <a:buNone/>
            </a:pPr>
            <a:r>
              <a:rPr lang="ja-JP" altLang="en-US" dirty="0"/>
              <a:t>●「教えることのできないこと」の存在</a:t>
            </a:r>
          </a:p>
          <a:p>
            <a:pPr marL="0" indent="0">
              <a:buNone/>
            </a:pPr>
            <a:r>
              <a:rPr lang="ja-JP" altLang="en-US" dirty="0"/>
              <a:t>　ｅｘ）社会人基礎力</a:t>
            </a:r>
            <a:endParaRPr lang="en-US" altLang="ja-JP" dirty="0"/>
          </a:p>
          <a:p>
            <a:pPr marL="0" indent="0">
              <a:buNone/>
            </a:pPr>
            <a:endParaRPr lang="ja-JP" altLang="en-US" dirty="0"/>
          </a:p>
          <a:p>
            <a:pPr marL="0" indent="0" algn="ctr">
              <a:buNone/>
            </a:pPr>
            <a:r>
              <a:rPr lang="ja-JP" altLang="en-US" dirty="0"/>
              <a:t>「（教師が）教える」→「（生徒が）学ぶ」</a:t>
            </a:r>
          </a:p>
          <a:p>
            <a:pPr marL="0" indent="0" algn="ctr">
              <a:buNone/>
            </a:pPr>
            <a:r>
              <a:rPr lang="en-US" altLang="ja-JP" sz="4000" b="1" dirty="0">
                <a:solidFill>
                  <a:srgbClr val="FF0000"/>
                </a:solidFill>
              </a:rPr>
              <a:t>Teach</a:t>
            </a:r>
            <a:r>
              <a:rPr lang="ja-JP" altLang="en-US" sz="4000" b="1" dirty="0">
                <a:solidFill>
                  <a:srgbClr val="FF0000"/>
                </a:solidFill>
              </a:rPr>
              <a:t>から</a:t>
            </a:r>
            <a:r>
              <a:rPr lang="en-US" altLang="ja-JP" sz="4000" b="1" dirty="0">
                <a:solidFill>
                  <a:srgbClr val="FF0000"/>
                </a:solidFill>
              </a:rPr>
              <a:t>Learn</a:t>
            </a:r>
            <a:r>
              <a:rPr lang="ja-JP" altLang="en-US" sz="4000" b="1" dirty="0" err="1">
                <a:solidFill>
                  <a:srgbClr val="FF0000"/>
                </a:solidFill>
              </a:rPr>
              <a:t>への</a:t>
            </a:r>
            <a:r>
              <a:rPr lang="ja-JP" altLang="en-US" sz="4000" b="1" dirty="0">
                <a:solidFill>
                  <a:srgbClr val="FF0000"/>
                </a:solidFill>
              </a:rPr>
              <a:t>質的転換</a:t>
            </a:r>
            <a:endParaRPr kumimoji="1" lang="en-US" altLang="ja-JP" sz="4000" b="1" dirty="0">
              <a:solidFill>
                <a:srgbClr val="FF0000"/>
              </a:solidFill>
            </a:endParaRPr>
          </a:p>
        </p:txBody>
      </p:sp>
    </p:spTree>
    <p:extLst>
      <p:ext uri="{BB962C8B-B14F-4D97-AF65-F5344CB8AC3E}">
        <p14:creationId xmlns:p14="http://schemas.microsoft.com/office/powerpoint/2010/main" val="3267995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2585323"/>
          </a:xfrm>
          <a:prstGeom prst="rect">
            <a:avLst/>
          </a:prstGeom>
          <a:noFill/>
        </p:spPr>
        <p:txBody>
          <a:bodyPr wrap="square" rtlCol="0">
            <a:spAutoFit/>
          </a:bodyPr>
          <a:lstStyle/>
          <a:p>
            <a:pPr algn="ctr"/>
            <a:r>
              <a:rPr kumimoji="1" lang="ja-JP" altLang="en-US" sz="5400" b="1" dirty="0"/>
              <a:t>話題③</a:t>
            </a:r>
            <a:endParaRPr kumimoji="1" lang="en-US" altLang="ja-JP" sz="5400" b="1" dirty="0"/>
          </a:p>
          <a:p>
            <a:pPr algn="ctr"/>
            <a:r>
              <a:rPr lang="ja-JP" altLang="en-US" sz="5400" b="1" dirty="0" smtClean="0"/>
              <a:t>授業デザインの考え方と</a:t>
            </a:r>
            <a:endParaRPr lang="en-US" altLang="ja-JP" sz="5400" b="1" dirty="0" smtClean="0"/>
          </a:p>
          <a:p>
            <a:pPr algn="ctr"/>
            <a:r>
              <a:rPr lang="ja-JP" altLang="en-US" sz="5400" b="1" dirty="0" smtClean="0"/>
              <a:t>ＴＱ生物基礎の紹介</a:t>
            </a:r>
            <a:endParaRPr lang="ja-JP" altLang="en-US" sz="5400" b="1" dirty="0"/>
          </a:p>
        </p:txBody>
      </p:sp>
    </p:spTree>
    <p:extLst>
      <p:ext uri="{BB962C8B-B14F-4D97-AF65-F5344CB8AC3E}">
        <p14:creationId xmlns:p14="http://schemas.microsoft.com/office/powerpoint/2010/main" val="28809588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授業改善サイクルの</a:t>
            </a:r>
            <a:r>
              <a:rPr lang="ja-JP" altLang="en-US" dirty="0"/>
              <a:t>全体像</a:t>
            </a:r>
            <a:endParaRPr kumimoji="1" lang="ja-JP" altLang="en-US" dirty="0"/>
          </a:p>
        </p:txBody>
      </p:sp>
      <p:sp>
        <p:nvSpPr>
          <p:cNvPr id="4" name="テキスト ボックス 3"/>
          <p:cNvSpPr txBox="1"/>
          <p:nvPr/>
        </p:nvSpPr>
        <p:spPr>
          <a:xfrm>
            <a:off x="1362292" y="1767006"/>
            <a:ext cx="738664" cy="4165564"/>
          </a:xfrm>
          <a:prstGeom prst="rect">
            <a:avLst/>
          </a:prstGeom>
          <a:solidFill>
            <a:srgbClr val="FFFF00"/>
          </a:solidFill>
          <a:ln>
            <a:solidFill>
              <a:schemeClr val="tx1"/>
            </a:solidFill>
          </a:ln>
        </p:spPr>
        <p:txBody>
          <a:bodyPr vert="eaVert" wrap="none" rtlCol="0">
            <a:spAutoFit/>
          </a:bodyPr>
          <a:lstStyle/>
          <a:p>
            <a:r>
              <a:rPr lang="ja-JP" altLang="en-US" sz="3600" dirty="0"/>
              <a:t> ①目指したいもの  </a:t>
            </a:r>
            <a:endParaRPr kumimoji="1" lang="ja-JP" altLang="en-US" sz="3600" dirty="0"/>
          </a:p>
        </p:txBody>
      </p:sp>
      <p:sp>
        <p:nvSpPr>
          <p:cNvPr id="5" name="右矢印 4"/>
          <p:cNvSpPr/>
          <p:nvPr/>
        </p:nvSpPr>
        <p:spPr>
          <a:xfrm>
            <a:off x="2483768" y="2871252"/>
            <a:ext cx="4104456" cy="968003"/>
          </a:xfrm>
          <a:prstGeom prst="rightArrow">
            <a:avLst>
              <a:gd name="adj1" fmla="val 3625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7164288" y="1791110"/>
            <a:ext cx="738664" cy="3078050"/>
          </a:xfrm>
          <a:prstGeom prst="rect">
            <a:avLst/>
          </a:prstGeom>
          <a:solidFill>
            <a:srgbClr val="FFFF00"/>
          </a:solidFill>
          <a:ln>
            <a:solidFill>
              <a:schemeClr val="tx1"/>
            </a:solidFill>
          </a:ln>
        </p:spPr>
        <p:txBody>
          <a:bodyPr vert="eaVert" wrap="square" rtlCol="0">
            <a:spAutoFit/>
          </a:bodyPr>
          <a:lstStyle/>
          <a:p>
            <a:r>
              <a:rPr lang="ja-JP" altLang="en-US" sz="3600" dirty="0" smtClean="0"/>
              <a:t>③</a:t>
            </a:r>
            <a:r>
              <a:rPr kumimoji="1" lang="ja-JP" altLang="en-US" sz="3600" dirty="0" smtClean="0"/>
              <a:t>授業</a:t>
            </a:r>
            <a:r>
              <a:rPr kumimoji="1" lang="ja-JP" altLang="en-US" sz="3600" dirty="0"/>
              <a:t>の効果</a:t>
            </a:r>
          </a:p>
        </p:txBody>
      </p:sp>
      <p:sp>
        <p:nvSpPr>
          <p:cNvPr id="7" name="テキスト ボックス 6"/>
          <p:cNvSpPr txBox="1"/>
          <p:nvPr/>
        </p:nvSpPr>
        <p:spPr>
          <a:xfrm>
            <a:off x="2555776" y="1916832"/>
            <a:ext cx="3877985" cy="646331"/>
          </a:xfrm>
          <a:prstGeom prst="rect">
            <a:avLst/>
          </a:prstGeom>
          <a:solidFill>
            <a:srgbClr val="FFFF00"/>
          </a:solidFill>
          <a:ln>
            <a:solidFill>
              <a:schemeClr val="tx1"/>
            </a:solidFill>
          </a:ln>
        </p:spPr>
        <p:txBody>
          <a:bodyPr vert="horz" wrap="none" rtlCol="0">
            <a:spAutoFit/>
          </a:bodyPr>
          <a:lstStyle/>
          <a:p>
            <a:r>
              <a:rPr lang="ja-JP" altLang="en-US" sz="3600" dirty="0"/>
              <a:t>②授業のデザイン</a:t>
            </a:r>
            <a:endParaRPr kumimoji="1" lang="en-US" altLang="ja-JP" sz="3600" dirty="0"/>
          </a:p>
        </p:txBody>
      </p:sp>
      <p:sp>
        <p:nvSpPr>
          <p:cNvPr id="9" name="環状矢印 8"/>
          <p:cNvSpPr/>
          <p:nvPr/>
        </p:nvSpPr>
        <p:spPr>
          <a:xfrm rot="10800000">
            <a:off x="2223356" y="2752911"/>
            <a:ext cx="4697288" cy="3084125"/>
          </a:xfrm>
          <a:prstGeom prst="circularArrow">
            <a:avLst>
              <a:gd name="adj1" fmla="val 8955"/>
              <a:gd name="adj2" fmla="val 944356"/>
              <a:gd name="adj3" fmla="val 21331902"/>
              <a:gd name="adj4" fmla="val 10757551"/>
              <a:gd name="adj5" fmla="val 1434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テキスト ボックス 9"/>
          <p:cNvSpPr txBox="1"/>
          <p:nvPr/>
        </p:nvSpPr>
        <p:spPr>
          <a:xfrm>
            <a:off x="3057505" y="5734997"/>
            <a:ext cx="2954655" cy="646331"/>
          </a:xfrm>
          <a:prstGeom prst="rect">
            <a:avLst/>
          </a:prstGeom>
          <a:solidFill>
            <a:srgbClr val="FFFF00"/>
          </a:solidFill>
          <a:ln>
            <a:solidFill>
              <a:schemeClr val="tx1"/>
            </a:solidFill>
          </a:ln>
        </p:spPr>
        <p:txBody>
          <a:bodyPr vert="horz" wrap="none" rtlCol="0">
            <a:spAutoFit/>
          </a:bodyPr>
          <a:lstStyle/>
          <a:p>
            <a:r>
              <a:rPr lang="ja-JP" altLang="en-US" sz="3600" dirty="0"/>
              <a:t>④授業の改善</a:t>
            </a:r>
            <a:endParaRPr kumimoji="1" lang="en-US" altLang="ja-JP" sz="3600" dirty="0"/>
          </a:p>
        </p:txBody>
      </p:sp>
    </p:spTree>
    <p:extLst>
      <p:ext uri="{BB962C8B-B14F-4D97-AF65-F5344CB8AC3E}">
        <p14:creationId xmlns:p14="http://schemas.microsoft.com/office/powerpoint/2010/main" val="34259288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大野のビジョン（</a:t>
            </a:r>
            <a:r>
              <a:rPr lang="ja-JP" altLang="en-US" dirty="0" smtClean="0"/>
              <a:t>大きな理念</a:t>
            </a:r>
            <a:r>
              <a:rPr kumimoji="1" lang="ja-JP" altLang="en-US" dirty="0" smtClean="0"/>
              <a:t>）</a:t>
            </a:r>
            <a:endParaRPr kumimoji="1" lang="ja-JP" altLang="en-US" dirty="0"/>
          </a:p>
        </p:txBody>
      </p:sp>
      <p:sp>
        <p:nvSpPr>
          <p:cNvPr id="3" name="コンテンツ プレースホルダー 2"/>
          <p:cNvSpPr>
            <a:spLocks noGrp="1"/>
          </p:cNvSpPr>
          <p:nvPr>
            <p:ph idx="1"/>
          </p:nvPr>
        </p:nvSpPr>
        <p:spPr/>
        <p:txBody>
          <a:bodyPr/>
          <a:lstStyle/>
          <a:p>
            <a:pPr marL="0" indent="0" algn="ctr">
              <a:buNone/>
            </a:pPr>
            <a:r>
              <a:rPr lang="ja-JP" altLang="en-US" sz="4000" b="1" dirty="0">
                <a:solidFill>
                  <a:srgbClr val="FF0000"/>
                </a:solidFill>
              </a:rPr>
              <a:t>「</a:t>
            </a:r>
            <a:r>
              <a:rPr lang="ja-JP" altLang="ja-JP" sz="4000" b="1" dirty="0">
                <a:solidFill>
                  <a:srgbClr val="FF0000"/>
                </a:solidFill>
              </a:rPr>
              <a:t>誰もが生きやすい社会の実現</a:t>
            </a:r>
            <a:r>
              <a:rPr lang="ja-JP" altLang="en-US" sz="4000" b="1" dirty="0">
                <a:solidFill>
                  <a:srgbClr val="FF0000"/>
                </a:solidFill>
              </a:rPr>
              <a:t>」</a:t>
            </a:r>
            <a:endParaRPr lang="en-US" altLang="ja-JP" sz="4000" b="1" dirty="0">
              <a:solidFill>
                <a:srgbClr val="FF0000"/>
              </a:solidFill>
            </a:endParaRPr>
          </a:p>
          <a:p>
            <a:pPr marL="0" indent="0">
              <a:buNone/>
            </a:pPr>
            <a:endParaRPr lang="en-US" altLang="ja-JP" dirty="0"/>
          </a:p>
          <a:p>
            <a:pPr marL="0" indent="0">
              <a:buNone/>
            </a:pPr>
            <a:r>
              <a:rPr lang="ja-JP" altLang="en-US" dirty="0"/>
              <a:t>→ここを起点にして考える</a:t>
            </a:r>
            <a:endParaRPr lang="ja-JP" altLang="ja-JP" dirty="0"/>
          </a:p>
          <a:p>
            <a:endParaRPr kumimoji="1" lang="en-US" altLang="ja-JP" dirty="0"/>
          </a:p>
          <a:p>
            <a:pPr marL="0" indent="0">
              <a:buNone/>
            </a:pPr>
            <a:r>
              <a:rPr lang="en-US" altLang="ja-JP" dirty="0"/>
              <a:t>※</a:t>
            </a:r>
            <a:r>
              <a:rPr lang="ja-JP" altLang="en-US" dirty="0"/>
              <a:t>「学校教育の目的」は何か？</a:t>
            </a:r>
            <a:endParaRPr lang="en-US" altLang="ja-JP" dirty="0"/>
          </a:p>
          <a:p>
            <a:pPr marL="0" indent="0">
              <a:buNone/>
            </a:pPr>
            <a:r>
              <a:rPr kumimoji="1" lang="en-US" altLang="ja-JP" dirty="0"/>
              <a:t>※</a:t>
            </a:r>
            <a:r>
              <a:rPr lang="ja-JP" altLang="en-US" dirty="0"/>
              <a:t>具体的にはどんな方法がありうるか？</a:t>
            </a:r>
            <a:endParaRPr kumimoji="1" lang="ja-JP" altLang="en-US" dirty="0"/>
          </a:p>
        </p:txBody>
      </p:sp>
    </p:spTree>
    <p:extLst>
      <p:ext uri="{BB962C8B-B14F-4D97-AF65-F5344CB8AC3E}">
        <p14:creationId xmlns:p14="http://schemas.microsoft.com/office/powerpoint/2010/main" val="28592075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39552" y="1268760"/>
            <a:ext cx="8229600" cy="4525963"/>
          </a:xfrm>
        </p:spPr>
        <p:txBody>
          <a:bodyPr>
            <a:normAutofit/>
          </a:bodyPr>
          <a:lstStyle/>
          <a:p>
            <a:pPr marL="0" indent="0">
              <a:buNone/>
            </a:pPr>
            <a:r>
              <a:rPr lang="ja-JP" altLang="ja-JP" b="1" dirty="0"/>
              <a:t>●</a:t>
            </a:r>
            <a:r>
              <a:rPr lang="ja-JP" altLang="en-US" b="1" dirty="0"/>
              <a:t>教育活動全体の「遠い目標</a:t>
            </a:r>
            <a:r>
              <a:rPr lang="ja-JP" altLang="en-US" b="1" dirty="0" smtClean="0"/>
              <a:t>」</a:t>
            </a:r>
            <a:r>
              <a:rPr lang="ja-JP" altLang="en-US" sz="2800" b="1" dirty="0" smtClean="0"/>
              <a:t>＝小さな理念</a:t>
            </a:r>
            <a:endParaRPr lang="ja-JP" altLang="ja-JP" sz="2800" b="1" dirty="0"/>
          </a:p>
          <a:p>
            <a:pPr marL="0" indent="0">
              <a:buNone/>
            </a:pPr>
            <a:r>
              <a:rPr lang="ja-JP" altLang="en-US" dirty="0"/>
              <a:t>・他律から自律へ</a:t>
            </a:r>
            <a:endParaRPr lang="en-US" altLang="ja-JP" dirty="0"/>
          </a:p>
          <a:p>
            <a:pPr marL="0" indent="0">
              <a:buNone/>
            </a:pPr>
            <a:r>
              <a:rPr lang="ja-JP" altLang="en-US" dirty="0"/>
              <a:t>・多様性の認識・受容・活用</a:t>
            </a:r>
            <a:endParaRPr lang="ja-JP" altLang="ja-JP" dirty="0"/>
          </a:p>
          <a:p>
            <a:pPr marL="0" indent="0">
              <a:buNone/>
            </a:pPr>
            <a:r>
              <a:rPr lang="en-US" altLang="ja-JP" dirty="0"/>
              <a:t> </a:t>
            </a:r>
            <a:endParaRPr lang="ja-JP" altLang="ja-JP" dirty="0"/>
          </a:p>
          <a:p>
            <a:pPr marL="0" indent="0">
              <a:buNone/>
            </a:pPr>
            <a:r>
              <a:rPr lang="ja-JP" altLang="ja-JP" b="1" dirty="0"/>
              <a:t>●授業</a:t>
            </a:r>
            <a:r>
              <a:rPr lang="ja-JP" altLang="en-US" b="1" dirty="0"/>
              <a:t>等の「近い目標</a:t>
            </a:r>
            <a:r>
              <a:rPr lang="ja-JP" altLang="en-US" b="1" dirty="0" smtClean="0"/>
              <a:t>」</a:t>
            </a:r>
            <a:r>
              <a:rPr lang="ja-JP" altLang="en-US" sz="2800" b="1" dirty="0" smtClean="0"/>
              <a:t>＝方針</a:t>
            </a:r>
            <a:endParaRPr lang="ja-JP" altLang="ja-JP" sz="2800" b="1" dirty="0"/>
          </a:p>
          <a:p>
            <a:pPr marL="0" indent="0">
              <a:buNone/>
            </a:pPr>
            <a:r>
              <a:rPr lang="ja-JP" altLang="ja-JP" dirty="0"/>
              <a:t>・自分の目で見て、自分の頭で考える</a:t>
            </a:r>
          </a:p>
          <a:p>
            <a:pPr marL="0" indent="0">
              <a:buNone/>
            </a:pPr>
            <a:r>
              <a:rPr lang="ja-JP" altLang="ja-JP" dirty="0"/>
              <a:t>・主体性（自主性ではない）</a:t>
            </a:r>
          </a:p>
          <a:p>
            <a:endParaRPr kumimoji="1" lang="ja-JP" altLang="en-US" dirty="0"/>
          </a:p>
        </p:txBody>
      </p:sp>
    </p:spTree>
    <p:extLst>
      <p:ext uri="{BB962C8B-B14F-4D97-AF65-F5344CB8AC3E}">
        <p14:creationId xmlns:p14="http://schemas.microsoft.com/office/powerpoint/2010/main" val="14886604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授業の</a:t>
            </a:r>
            <a:r>
              <a:rPr lang="ja-JP" altLang="en-US" dirty="0" smtClean="0"/>
              <a:t>流れの例（</a:t>
            </a:r>
            <a:r>
              <a:rPr lang="en-US" altLang="ja-JP" dirty="0"/>
              <a:t>50</a:t>
            </a:r>
            <a:r>
              <a:rPr lang="ja-JP" altLang="en-US" dirty="0"/>
              <a:t>分授業）</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91756968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51277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a:t>
            </a:r>
            <a:r>
              <a:rPr lang="ja-JP" altLang="en-US" dirty="0"/>
              <a:t>目標</a:t>
            </a:r>
            <a:r>
              <a:rPr lang="ja-JP" altLang="en-US" dirty="0" smtClean="0"/>
              <a:t>」</a:t>
            </a:r>
            <a:r>
              <a:rPr lang="ja-JP" altLang="en-US" dirty="0"/>
              <a:t>と</a:t>
            </a:r>
            <a:r>
              <a:rPr lang="ja-JP" altLang="en-US" dirty="0" smtClean="0"/>
              <a:t>「</a:t>
            </a:r>
            <a:r>
              <a:rPr lang="ja-JP" altLang="en-US" dirty="0"/>
              <a:t>課題</a:t>
            </a:r>
            <a:r>
              <a:rPr lang="ja-JP" altLang="en-US" dirty="0" smtClean="0"/>
              <a:t>」</a:t>
            </a:r>
            <a:endParaRPr kumimoji="1" lang="ja-JP" altLang="en-US" dirty="0"/>
          </a:p>
        </p:txBody>
      </p:sp>
      <p:sp>
        <p:nvSpPr>
          <p:cNvPr id="4" name="フリーフォーム 3"/>
          <p:cNvSpPr/>
          <p:nvPr/>
        </p:nvSpPr>
        <p:spPr>
          <a:xfrm>
            <a:off x="783894" y="2480702"/>
            <a:ext cx="7576211" cy="3600400"/>
          </a:xfrm>
          <a:custGeom>
            <a:avLst/>
            <a:gdLst>
              <a:gd name="connsiteX0" fmla="*/ 0 w 5725551"/>
              <a:gd name="connsiteY0" fmla="*/ 2869834 h 2912037"/>
              <a:gd name="connsiteX1" fmla="*/ 2841674 w 5725551"/>
              <a:gd name="connsiteY1" fmla="*/ 25 h 2912037"/>
              <a:gd name="connsiteX2" fmla="*/ 5725551 w 5725551"/>
              <a:gd name="connsiteY2" fmla="*/ 2912037 h 2912037"/>
            </a:gdLst>
            <a:ahLst/>
            <a:cxnLst>
              <a:cxn ang="0">
                <a:pos x="connsiteX0" y="connsiteY0"/>
              </a:cxn>
              <a:cxn ang="0">
                <a:pos x="connsiteX1" y="connsiteY1"/>
              </a:cxn>
              <a:cxn ang="0">
                <a:pos x="connsiteX2" y="connsiteY2"/>
              </a:cxn>
            </a:cxnLst>
            <a:rect l="l" t="t" r="r" b="b"/>
            <a:pathLst>
              <a:path w="5725551" h="2912037">
                <a:moveTo>
                  <a:pt x="0" y="2869834"/>
                </a:moveTo>
                <a:cubicBezTo>
                  <a:pt x="943708" y="1431412"/>
                  <a:pt x="1887416" y="-7009"/>
                  <a:pt x="2841674" y="25"/>
                </a:cubicBezTo>
                <a:cubicBezTo>
                  <a:pt x="3795932" y="7059"/>
                  <a:pt x="4760741" y="1459548"/>
                  <a:pt x="5725551" y="2912037"/>
                </a:cubicBezTo>
              </a:path>
            </a:pathLst>
          </a:cu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707904" y="1772816"/>
            <a:ext cx="1728192" cy="646331"/>
          </a:xfrm>
          <a:prstGeom prst="rect">
            <a:avLst/>
          </a:prstGeom>
          <a:noFill/>
          <a:ln>
            <a:solidFill>
              <a:schemeClr val="tx1"/>
            </a:solidFill>
          </a:ln>
        </p:spPr>
        <p:txBody>
          <a:bodyPr wrap="square" rtlCol="0">
            <a:spAutoFit/>
          </a:bodyPr>
          <a:lstStyle/>
          <a:p>
            <a:pPr algn="ctr"/>
            <a:r>
              <a:rPr lang="ja-JP" altLang="en-US" sz="3600" dirty="0"/>
              <a:t>目標</a:t>
            </a:r>
            <a:endParaRPr kumimoji="1" lang="ja-JP" altLang="en-US" sz="3600" dirty="0"/>
          </a:p>
        </p:txBody>
      </p:sp>
      <p:sp>
        <p:nvSpPr>
          <p:cNvPr id="8" name="右矢印 7"/>
          <p:cNvSpPr/>
          <p:nvPr/>
        </p:nvSpPr>
        <p:spPr>
          <a:xfrm rot="16200000">
            <a:off x="4010216" y="5217187"/>
            <a:ext cx="1123566" cy="484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026504" y="5214188"/>
            <a:ext cx="1174616" cy="523220"/>
          </a:xfrm>
          <a:prstGeom prst="rect">
            <a:avLst/>
          </a:prstGeom>
          <a:solidFill>
            <a:srgbClr val="FFFF00">
              <a:alpha val="72000"/>
            </a:srgbClr>
          </a:solidFill>
        </p:spPr>
        <p:txBody>
          <a:bodyPr wrap="square" rtlCol="0">
            <a:spAutoFit/>
          </a:bodyPr>
          <a:lstStyle/>
          <a:p>
            <a:pPr algn="ctr"/>
            <a:r>
              <a:rPr lang="ja-JP" altLang="en-US" sz="2800" dirty="0"/>
              <a:t>課題</a:t>
            </a:r>
            <a:endParaRPr kumimoji="1" lang="ja-JP" altLang="en-US" sz="2800" dirty="0"/>
          </a:p>
        </p:txBody>
      </p:sp>
      <p:sp>
        <p:nvSpPr>
          <p:cNvPr id="14" name="右矢印 13"/>
          <p:cNvSpPr/>
          <p:nvPr/>
        </p:nvSpPr>
        <p:spPr>
          <a:xfrm rot="16200000">
            <a:off x="3983923" y="3993051"/>
            <a:ext cx="1123566" cy="484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rot="16200000">
            <a:off x="4010216" y="2768914"/>
            <a:ext cx="1123566" cy="484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23756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ＴＱ生物基礎</a:t>
            </a:r>
            <a:r>
              <a:rPr kumimoji="1" lang="ja-JP" altLang="en-US" dirty="0" smtClean="0"/>
              <a:t>の</a:t>
            </a:r>
            <a:r>
              <a:rPr kumimoji="1" lang="ja-JP" altLang="en-US" dirty="0"/>
              <a:t>基本構造</a:t>
            </a:r>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sz="3600" b="1" dirty="0" smtClean="0"/>
              <a:t>●</a:t>
            </a:r>
            <a:r>
              <a:rPr lang="ja-JP" altLang="en-US" sz="3600" b="1" dirty="0"/>
              <a:t>目標</a:t>
            </a:r>
            <a:endParaRPr lang="en-US" altLang="ja-JP" sz="3600" b="1" dirty="0"/>
          </a:p>
          <a:p>
            <a:pPr marL="0" indent="0">
              <a:buNone/>
            </a:pPr>
            <a:r>
              <a:rPr lang="ja-JP" altLang="en-US" dirty="0"/>
              <a:t>目指すべきゴール</a:t>
            </a:r>
            <a:endParaRPr lang="en-US" altLang="ja-JP" dirty="0"/>
          </a:p>
          <a:p>
            <a:pPr marL="0" indent="0">
              <a:buNone/>
            </a:pPr>
            <a:endParaRPr kumimoji="1" lang="en-US" altLang="ja-JP" dirty="0"/>
          </a:p>
          <a:p>
            <a:pPr marL="0" indent="0">
              <a:buNone/>
            </a:pPr>
            <a:r>
              <a:rPr kumimoji="1" lang="ja-JP" altLang="en-US" sz="3600" b="1" dirty="0"/>
              <a:t>●課題</a:t>
            </a:r>
            <a:endParaRPr kumimoji="1" lang="en-US" altLang="ja-JP" sz="3600" b="1" dirty="0"/>
          </a:p>
          <a:p>
            <a:pPr marL="0" indent="0">
              <a:buNone/>
            </a:pPr>
            <a:r>
              <a:rPr kumimoji="1" lang="ja-JP" altLang="en-US" dirty="0"/>
              <a:t>ゴールに向かうための道しる</a:t>
            </a:r>
            <a:r>
              <a:rPr kumimoji="1" lang="ja-JP" altLang="en-US" dirty="0" err="1"/>
              <a:t>べ</a:t>
            </a:r>
            <a:endParaRPr kumimoji="1" lang="en-US" altLang="ja-JP" dirty="0"/>
          </a:p>
          <a:p>
            <a:pPr marL="0" indent="0">
              <a:buNone/>
            </a:pPr>
            <a:endParaRPr lang="en-US" altLang="ja-JP" dirty="0"/>
          </a:p>
          <a:p>
            <a:pPr marL="0" indent="0">
              <a:buNone/>
            </a:pPr>
            <a:r>
              <a:rPr lang="ja-JP" altLang="en-US" sz="3600" b="1" dirty="0"/>
              <a:t>●発展課題</a:t>
            </a:r>
            <a:endParaRPr lang="en-US" altLang="ja-JP" sz="3600" b="1" dirty="0"/>
          </a:p>
          <a:p>
            <a:pPr marL="0" indent="0">
              <a:buNone/>
            </a:pPr>
            <a:r>
              <a:rPr lang="ja-JP" altLang="en-US" dirty="0"/>
              <a:t>創造性、思考の深化</a:t>
            </a:r>
            <a:endParaRPr lang="en-US" altLang="ja-JP" dirty="0"/>
          </a:p>
          <a:p>
            <a:endParaRPr kumimoji="1" lang="ja-JP" altLang="en-US" dirty="0"/>
          </a:p>
        </p:txBody>
      </p:sp>
    </p:spTree>
    <p:extLst>
      <p:ext uri="{BB962C8B-B14F-4D97-AF65-F5344CB8AC3E}">
        <p14:creationId xmlns:p14="http://schemas.microsoft.com/office/powerpoint/2010/main" val="1997583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a:t>
            </a:r>
            <a:r>
              <a:rPr lang="ja-JP" altLang="en-US" dirty="0"/>
              <a:t>目標</a:t>
            </a:r>
            <a:r>
              <a:rPr kumimoji="1" lang="ja-JP" altLang="en-US" dirty="0" smtClean="0"/>
              <a:t>」</a:t>
            </a:r>
            <a:r>
              <a:rPr kumimoji="1" lang="ja-JP" altLang="en-US" dirty="0"/>
              <a:t>の定型文</a:t>
            </a:r>
          </a:p>
        </p:txBody>
      </p:sp>
      <p:sp>
        <p:nvSpPr>
          <p:cNvPr id="3" name="コンテンツ プレースホルダー 2"/>
          <p:cNvSpPr>
            <a:spLocks noGrp="1"/>
          </p:cNvSpPr>
          <p:nvPr>
            <p:ph idx="1"/>
          </p:nvPr>
        </p:nvSpPr>
        <p:spPr/>
        <p:txBody>
          <a:bodyPr>
            <a:noAutofit/>
          </a:bodyPr>
          <a:lstStyle/>
          <a:p>
            <a:r>
              <a:rPr lang="ja-JP" altLang="en-US" sz="3600" b="1" dirty="0">
                <a:solidFill>
                  <a:srgbClr val="FF0000"/>
                </a:solidFill>
              </a:rPr>
              <a:t>知る</a:t>
            </a:r>
            <a:r>
              <a:rPr lang="ja-JP" altLang="en-US" sz="3600" dirty="0"/>
              <a:t>　＝　</a:t>
            </a:r>
            <a:r>
              <a:rPr lang="en-US" altLang="ja-JP" sz="3600" b="1" dirty="0"/>
              <a:t>know</a:t>
            </a:r>
          </a:p>
          <a:p>
            <a:endParaRPr kumimoji="1" lang="en-US" altLang="ja-JP" sz="3600" dirty="0"/>
          </a:p>
          <a:p>
            <a:r>
              <a:rPr lang="ja-JP" altLang="en-US" sz="3600" b="1" dirty="0">
                <a:solidFill>
                  <a:srgbClr val="FF0000"/>
                </a:solidFill>
              </a:rPr>
              <a:t>わかる</a:t>
            </a:r>
            <a:r>
              <a:rPr lang="ja-JP" altLang="en-US" sz="3600" dirty="0"/>
              <a:t>　＝　</a:t>
            </a:r>
            <a:r>
              <a:rPr lang="en-US" altLang="ja-JP" sz="3600" b="1" dirty="0"/>
              <a:t>understand</a:t>
            </a:r>
          </a:p>
          <a:p>
            <a:endParaRPr kumimoji="1" lang="en-US" altLang="ja-JP" sz="3600" dirty="0"/>
          </a:p>
          <a:p>
            <a:r>
              <a:rPr lang="ja-JP" altLang="en-US" sz="3600" b="1" dirty="0">
                <a:solidFill>
                  <a:srgbClr val="FF0000"/>
                </a:solidFill>
              </a:rPr>
              <a:t>説明できる</a:t>
            </a:r>
            <a:r>
              <a:rPr lang="ja-JP" altLang="en-US" sz="3600" dirty="0"/>
              <a:t>　＝　</a:t>
            </a:r>
            <a:r>
              <a:rPr lang="en-US" altLang="ja-JP" sz="3600" b="1" dirty="0"/>
              <a:t>explain</a:t>
            </a:r>
          </a:p>
          <a:p>
            <a:endParaRPr kumimoji="1" lang="en-US" altLang="ja-JP" sz="3600" dirty="0"/>
          </a:p>
          <a:p>
            <a:r>
              <a:rPr lang="ja-JP" altLang="en-US" sz="3600" b="1" dirty="0">
                <a:solidFill>
                  <a:srgbClr val="FF0000"/>
                </a:solidFill>
              </a:rPr>
              <a:t>考察する</a:t>
            </a:r>
            <a:r>
              <a:rPr lang="ja-JP" altLang="en-US" sz="3600" dirty="0"/>
              <a:t>　＝　</a:t>
            </a:r>
            <a:r>
              <a:rPr lang="en-US" altLang="ja-JP" sz="3600" b="1" dirty="0"/>
              <a:t>think</a:t>
            </a:r>
            <a:endParaRPr kumimoji="1" lang="ja-JP" altLang="en-US" sz="3600" b="1" dirty="0"/>
          </a:p>
        </p:txBody>
      </p:sp>
    </p:spTree>
    <p:extLst>
      <p:ext uri="{BB962C8B-B14F-4D97-AF65-F5344CB8AC3E}">
        <p14:creationId xmlns:p14="http://schemas.microsoft.com/office/powerpoint/2010/main" val="41198944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「課題」の分類</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sz="3600" b="1" dirty="0" smtClean="0"/>
              <a:t>●活用する知識</a:t>
            </a:r>
            <a:endParaRPr lang="en-US" altLang="ja-JP" sz="3600" b="1" dirty="0"/>
          </a:p>
          <a:p>
            <a:pPr marL="0" indent="0">
              <a:buNone/>
            </a:pPr>
            <a:r>
              <a:rPr lang="ja-JP" altLang="en-US" dirty="0"/>
              <a:t>　思考のためのツールの獲得</a:t>
            </a:r>
            <a:endParaRPr lang="en-US" altLang="ja-JP" dirty="0"/>
          </a:p>
          <a:p>
            <a:pPr marL="0" indent="0">
              <a:buNone/>
            </a:pPr>
            <a:endParaRPr kumimoji="1" lang="en-US" altLang="ja-JP" dirty="0"/>
          </a:p>
          <a:p>
            <a:pPr marL="0" indent="0">
              <a:buNone/>
            </a:pPr>
            <a:r>
              <a:rPr kumimoji="1" lang="ja-JP" altLang="en-US" sz="3600" b="1" dirty="0" smtClean="0"/>
              <a:t>●</a:t>
            </a:r>
            <a:r>
              <a:rPr lang="ja-JP" altLang="en-US" sz="3600" b="1" dirty="0"/>
              <a:t>基礎課題</a:t>
            </a:r>
            <a:endParaRPr kumimoji="1" lang="en-US" altLang="ja-JP" sz="3600" b="1" dirty="0"/>
          </a:p>
          <a:p>
            <a:pPr marL="0" indent="0">
              <a:buNone/>
            </a:pPr>
            <a:r>
              <a:rPr lang="ja-JP" altLang="en-US" dirty="0"/>
              <a:t>　知識を活用して思考・表現</a:t>
            </a:r>
            <a:endParaRPr kumimoji="1" lang="en-US" altLang="ja-JP" dirty="0"/>
          </a:p>
          <a:p>
            <a:pPr marL="0" indent="0">
              <a:buNone/>
            </a:pPr>
            <a:endParaRPr lang="en-US" altLang="ja-JP" dirty="0"/>
          </a:p>
          <a:p>
            <a:pPr marL="0" indent="0">
              <a:buNone/>
            </a:pPr>
            <a:r>
              <a:rPr lang="ja-JP" altLang="en-US" sz="3600" b="1" dirty="0" smtClean="0"/>
              <a:t>●</a:t>
            </a:r>
            <a:r>
              <a:rPr lang="ja-JP" altLang="en-US" sz="3600" b="1" dirty="0"/>
              <a:t>発展課題</a:t>
            </a:r>
            <a:endParaRPr lang="en-US" altLang="ja-JP" sz="3600" b="1" dirty="0"/>
          </a:p>
          <a:p>
            <a:pPr marL="0" indent="0">
              <a:buNone/>
            </a:pPr>
            <a:r>
              <a:rPr lang="ja-JP" altLang="en-US" dirty="0"/>
              <a:t>　思考</a:t>
            </a:r>
            <a:r>
              <a:rPr lang="ja-JP" altLang="en-US" dirty="0" smtClean="0"/>
              <a:t>をさらに広げる・深める</a:t>
            </a:r>
            <a:endParaRPr lang="en-US" altLang="ja-JP" dirty="0"/>
          </a:p>
          <a:p>
            <a:endParaRPr kumimoji="1" lang="ja-JP" altLang="en-US" dirty="0"/>
          </a:p>
        </p:txBody>
      </p:sp>
    </p:spTree>
    <p:extLst>
      <p:ext uri="{BB962C8B-B14F-4D97-AF65-F5344CB8AC3E}">
        <p14:creationId xmlns:p14="http://schemas.microsoft.com/office/powerpoint/2010/main" val="827664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グランドルール</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950016146"/>
              </p:ext>
            </p:extLst>
          </p:nvPr>
        </p:nvGraphicFramePr>
        <p:xfrm>
          <a:off x="457200" y="1600200"/>
          <a:ext cx="8363272"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48211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創造性と「関連付け」</a:t>
            </a:r>
            <a:endParaRPr kumimoji="1" lang="ja-JP" altLang="en-US" dirty="0"/>
          </a:p>
        </p:txBody>
      </p:sp>
      <p:sp>
        <p:nvSpPr>
          <p:cNvPr id="3" name="コンテンツ プレースホルダー 2"/>
          <p:cNvSpPr>
            <a:spLocks noGrp="1"/>
          </p:cNvSpPr>
          <p:nvPr>
            <p:ph idx="1"/>
          </p:nvPr>
        </p:nvSpPr>
        <p:spPr>
          <a:xfrm>
            <a:off x="755576" y="5301208"/>
            <a:ext cx="8229600" cy="1440160"/>
          </a:xfrm>
        </p:spPr>
        <p:txBody>
          <a:bodyPr>
            <a:noAutofit/>
          </a:bodyPr>
          <a:lstStyle/>
          <a:p>
            <a:pPr marL="0" indent="0" algn="ctr">
              <a:buNone/>
            </a:pPr>
            <a:r>
              <a:rPr lang="en-US" altLang="ja-JP" sz="2800" b="1" dirty="0">
                <a:latin typeface="+mj-ea"/>
              </a:rPr>
              <a:t>Creativity is just connecting things. </a:t>
            </a:r>
          </a:p>
          <a:p>
            <a:pPr marL="0" indent="0">
              <a:buNone/>
            </a:pPr>
            <a:r>
              <a:rPr lang="ja-JP" altLang="en-US" sz="2400" dirty="0"/>
              <a:t>クリエイティビティとは、何かと何かをつなぐことにすぎない（スティーブ・ジョブズ）</a:t>
            </a:r>
            <a:endParaRPr lang="en-US" altLang="ja-JP" sz="2400" dirty="0"/>
          </a:p>
          <a:p>
            <a:pPr marL="0" indent="0">
              <a:buNone/>
            </a:pPr>
            <a:endParaRPr lang="en-US" altLang="ja-JP" sz="2800" dirty="0"/>
          </a:p>
        </p:txBody>
      </p:sp>
      <p:pic>
        <p:nvPicPr>
          <p:cNvPr id="1026" name="Picture 2" descr="埋め込み画像への固定リン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1722" y="1052736"/>
            <a:ext cx="7018670" cy="3686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2348321" y="4706560"/>
            <a:ext cx="6832191" cy="738664"/>
          </a:xfrm>
          <a:prstGeom prst="rect">
            <a:avLst/>
          </a:prstGeom>
          <a:noFill/>
        </p:spPr>
        <p:txBody>
          <a:bodyPr wrap="none" rtlCol="0">
            <a:spAutoFit/>
          </a:bodyPr>
          <a:lstStyle/>
          <a:p>
            <a:r>
              <a:rPr lang="ja-JP" altLang="ja-JP" sz="1400" b="1" dirty="0">
                <a:latin typeface="+mj-ea"/>
                <a:ea typeface="+mj-ea"/>
              </a:rPr>
              <a:t>知識と経験と創造性の違いについて</a:t>
            </a:r>
            <a:r>
              <a:rPr lang="en-US" altLang="ja-JP" sz="1400" b="1" dirty="0">
                <a:latin typeface="+mj-ea"/>
                <a:ea typeface="+mj-ea"/>
              </a:rPr>
              <a:t> </a:t>
            </a:r>
            <a:endParaRPr lang="ja-JP" altLang="ja-JP" sz="1400" dirty="0">
              <a:latin typeface="+mj-ea"/>
              <a:ea typeface="+mj-ea"/>
            </a:endParaRPr>
          </a:p>
          <a:p>
            <a:r>
              <a:rPr lang="en-US" altLang="ja-JP" sz="1400" b="1" dirty="0">
                <a:latin typeface="+mj-ea"/>
                <a:ea typeface="+mj-ea"/>
              </a:rPr>
              <a:t>https://twitter.com/Stakesh/status/432505262021160961/photo/1</a:t>
            </a:r>
            <a:endParaRPr lang="ja-JP" altLang="ja-JP" sz="1400" dirty="0">
              <a:latin typeface="+mj-ea"/>
              <a:ea typeface="+mj-ea"/>
            </a:endParaRPr>
          </a:p>
          <a:p>
            <a:endParaRPr kumimoji="1" lang="ja-JP" altLang="en-US" sz="1400" dirty="0">
              <a:latin typeface="+mj-ea"/>
              <a:ea typeface="+mj-ea"/>
            </a:endParaRPr>
          </a:p>
        </p:txBody>
      </p:sp>
    </p:spTree>
    <p:extLst>
      <p:ext uri="{BB962C8B-B14F-4D97-AF65-F5344CB8AC3E}">
        <p14:creationId xmlns:p14="http://schemas.microsoft.com/office/powerpoint/2010/main" val="18118961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生徒の学習の補助</a:t>
            </a:r>
          </a:p>
        </p:txBody>
      </p:sp>
      <p:sp>
        <p:nvSpPr>
          <p:cNvPr id="3" name="コンテンツ プレースホルダー 2"/>
          <p:cNvSpPr>
            <a:spLocks noGrp="1"/>
          </p:cNvSpPr>
          <p:nvPr>
            <p:ph idx="1"/>
          </p:nvPr>
        </p:nvSpPr>
        <p:spPr>
          <a:xfrm>
            <a:off x="457200" y="1427500"/>
            <a:ext cx="8229600" cy="4525963"/>
          </a:xfrm>
        </p:spPr>
        <p:txBody>
          <a:bodyPr>
            <a:normAutofit fontScale="92500" lnSpcReduction="10000"/>
          </a:bodyPr>
          <a:lstStyle/>
          <a:p>
            <a:pPr marL="0" indent="0">
              <a:buNone/>
            </a:pPr>
            <a:r>
              <a:rPr lang="ja-JP" altLang="en-US" sz="3500" b="1" dirty="0"/>
              <a:t>●解説講義</a:t>
            </a:r>
            <a:endParaRPr lang="en-US" altLang="ja-JP" sz="3500" b="1" dirty="0"/>
          </a:p>
          <a:p>
            <a:pPr marL="0" indent="0">
              <a:buNone/>
            </a:pPr>
            <a:r>
              <a:rPr lang="ja-JP" altLang="en-US" dirty="0"/>
              <a:t>　</a:t>
            </a:r>
            <a:r>
              <a:rPr lang="ja-JP" altLang="en-US" sz="2600" dirty="0"/>
              <a:t>「概要」の提示</a:t>
            </a:r>
            <a:endParaRPr lang="en-US" altLang="ja-JP" sz="2600" dirty="0"/>
          </a:p>
          <a:p>
            <a:pPr marL="0" indent="0">
              <a:buNone/>
            </a:pPr>
            <a:r>
              <a:rPr lang="ja-JP" altLang="en-US" sz="2600" dirty="0"/>
              <a:t>　つまづきやすいポイントの解説</a:t>
            </a:r>
            <a:endParaRPr lang="en-US" altLang="ja-JP" sz="2600" dirty="0"/>
          </a:p>
          <a:p>
            <a:pPr marL="0" indent="0">
              <a:buNone/>
            </a:pPr>
            <a:endParaRPr kumimoji="1" lang="en-US" altLang="ja-JP" dirty="0"/>
          </a:p>
          <a:p>
            <a:pPr marL="0" indent="0">
              <a:buNone/>
            </a:pPr>
            <a:r>
              <a:rPr kumimoji="1" lang="ja-JP" altLang="en-US" sz="3500" b="1" dirty="0"/>
              <a:t>●「課題の手引き」配布</a:t>
            </a:r>
            <a:endParaRPr kumimoji="1" lang="en-US" altLang="ja-JP" sz="3500" b="1" dirty="0"/>
          </a:p>
          <a:p>
            <a:pPr marL="0" indent="0">
              <a:buNone/>
            </a:pPr>
            <a:r>
              <a:rPr kumimoji="1" lang="ja-JP" altLang="en-US" sz="2600" dirty="0" smtClean="0"/>
              <a:t>　思考</a:t>
            </a:r>
            <a:r>
              <a:rPr kumimoji="1" lang="ja-JP" altLang="en-US" sz="2600" dirty="0"/>
              <a:t>の</a:t>
            </a:r>
            <a:r>
              <a:rPr lang="ja-JP" altLang="en-US" sz="2600" dirty="0"/>
              <a:t>ヒント</a:t>
            </a:r>
            <a:endParaRPr kumimoji="1" lang="en-US" altLang="ja-JP" sz="2600" dirty="0"/>
          </a:p>
          <a:p>
            <a:pPr marL="0" indent="0">
              <a:buNone/>
            </a:pPr>
            <a:endParaRPr lang="en-US" altLang="ja-JP" dirty="0"/>
          </a:p>
          <a:p>
            <a:pPr marL="0" indent="0">
              <a:buNone/>
            </a:pPr>
            <a:r>
              <a:rPr lang="ja-JP" altLang="en-US" sz="3500" b="1" dirty="0"/>
              <a:t>●「振り返りシート」活用</a:t>
            </a:r>
            <a:endParaRPr lang="en-US" altLang="ja-JP" sz="3500" b="1" dirty="0"/>
          </a:p>
          <a:p>
            <a:pPr marL="0" indent="0">
              <a:buNone/>
            </a:pPr>
            <a:r>
              <a:rPr lang="ja-JP" altLang="en-US" sz="2600" dirty="0"/>
              <a:t>　生徒の「つまづき」への対応</a:t>
            </a:r>
            <a:endParaRPr lang="en-US" altLang="ja-JP" sz="2600" dirty="0"/>
          </a:p>
          <a:p>
            <a:endParaRPr kumimoji="1" lang="ja-JP" altLang="en-US" dirty="0"/>
          </a:p>
        </p:txBody>
      </p:sp>
      <p:sp>
        <p:nvSpPr>
          <p:cNvPr id="4" name="テキスト ボックス 3">
            <a:extLst>
              <a:ext uri="{FF2B5EF4-FFF2-40B4-BE49-F238E27FC236}">
                <a16:creationId xmlns:a16="http://schemas.microsoft.com/office/drawing/2014/main" xmlns="" id="{FB13D2ED-09C2-40FE-94E4-B86C7587B03C}"/>
              </a:ext>
            </a:extLst>
          </p:cNvPr>
          <p:cNvSpPr txBox="1"/>
          <p:nvPr/>
        </p:nvSpPr>
        <p:spPr>
          <a:xfrm>
            <a:off x="1914862" y="5953463"/>
            <a:ext cx="5314275" cy="707886"/>
          </a:xfrm>
          <a:prstGeom prst="rect">
            <a:avLst/>
          </a:prstGeom>
          <a:noFill/>
        </p:spPr>
        <p:txBody>
          <a:bodyPr wrap="none" rtlCol="0">
            <a:spAutoFit/>
          </a:bodyPr>
          <a:lstStyle/>
          <a:p>
            <a:r>
              <a:rPr kumimoji="1" lang="ja-JP" altLang="en-US" sz="4000" b="1" dirty="0">
                <a:solidFill>
                  <a:srgbClr val="FF0000"/>
                </a:solidFill>
              </a:rPr>
              <a:t>「安心感」につなげる</a:t>
            </a:r>
          </a:p>
        </p:txBody>
      </p:sp>
    </p:spTree>
    <p:extLst>
      <p:ext uri="{BB962C8B-B14F-4D97-AF65-F5344CB8AC3E}">
        <p14:creationId xmlns:p14="http://schemas.microsoft.com/office/powerpoint/2010/main" val="26714413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ファシリテー</a:t>
            </a:r>
            <a:r>
              <a:rPr lang="ja-JP" altLang="en-US" dirty="0"/>
              <a:t>ションブック</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sz="3600" b="1" dirty="0" smtClean="0"/>
              <a:t>●</a:t>
            </a:r>
            <a:r>
              <a:rPr lang="ja-JP" altLang="en-US" sz="3600" b="1" dirty="0"/>
              <a:t>学習</a:t>
            </a:r>
            <a:r>
              <a:rPr lang="ja-JP" altLang="en-US" sz="3600" b="1" dirty="0" smtClean="0"/>
              <a:t>の意義</a:t>
            </a:r>
            <a:endParaRPr lang="en-US" altLang="ja-JP" sz="3600" b="1" dirty="0"/>
          </a:p>
          <a:p>
            <a:pPr marL="0" indent="0">
              <a:buNone/>
            </a:pPr>
            <a:r>
              <a:rPr lang="ja-JP" altLang="en-US" dirty="0"/>
              <a:t>単元</a:t>
            </a:r>
            <a:r>
              <a:rPr lang="ja-JP" altLang="en-US" dirty="0" smtClean="0"/>
              <a:t>の学習内容の「位置付け」の確認</a:t>
            </a:r>
            <a:endParaRPr lang="en-US" altLang="ja-JP" dirty="0"/>
          </a:p>
          <a:p>
            <a:pPr marL="0" indent="0">
              <a:buNone/>
            </a:pPr>
            <a:endParaRPr kumimoji="1" lang="en-US" altLang="ja-JP" dirty="0"/>
          </a:p>
          <a:p>
            <a:pPr marL="0" indent="0">
              <a:buNone/>
            </a:pPr>
            <a:r>
              <a:rPr lang="ja-JP" altLang="en-US" sz="3600" b="1" dirty="0" smtClean="0"/>
              <a:t>●</a:t>
            </a:r>
            <a:r>
              <a:rPr lang="ja-JP" altLang="en-US" sz="3600" b="1" dirty="0"/>
              <a:t>導入例</a:t>
            </a:r>
            <a:endParaRPr lang="en-US" altLang="ja-JP" sz="3600" b="1" dirty="0"/>
          </a:p>
          <a:p>
            <a:pPr marL="0" indent="0">
              <a:buNone/>
            </a:pPr>
            <a:r>
              <a:rPr lang="ja-JP" altLang="en-US" dirty="0"/>
              <a:t>導入</a:t>
            </a:r>
            <a:r>
              <a:rPr lang="ja-JP" altLang="en-US" dirty="0" smtClean="0"/>
              <a:t>の語りのヒント</a:t>
            </a:r>
            <a:endParaRPr kumimoji="1" lang="en-US" altLang="ja-JP" dirty="0"/>
          </a:p>
          <a:p>
            <a:pPr marL="0" indent="0">
              <a:buNone/>
            </a:pPr>
            <a:endParaRPr lang="en-US" altLang="ja-JP" dirty="0"/>
          </a:p>
          <a:p>
            <a:pPr marL="0" indent="0">
              <a:buNone/>
            </a:pPr>
            <a:r>
              <a:rPr lang="ja-JP" altLang="en-US" sz="3600" b="1" dirty="0" smtClean="0"/>
              <a:t>●課題の手引き</a:t>
            </a:r>
            <a:endParaRPr lang="en-US" altLang="ja-JP" sz="3600" b="1" dirty="0" smtClean="0"/>
          </a:p>
          <a:p>
            <a:pPr marL="0" indent="0">
              <a:buNone/>
            </a:pPr>
            <a:r>
              <a:rPr lang="ja-JP" altLang="en-US" dirty="0"/>
              <a:t>学習</a:t>
            </a:r>
            <a:r>
              <a:rPr lang="ja-JP" altLang="en-US" dirty="0" smtClean="0"/>
              <a:t>の補助のヒント</a:t>
            </a:r>
            <a:endParaRPr lang="en-US" altLang="ja-JP" dirty="0"/>
          </a:p>
        </p:txBody>
      </p:sp>
    </p:spTree>
    <p:extLst>
      <p:ext uri="{BB962C8B-B14F-4D97-AF65-F5344CB8AC3E}">
        <p14:creationId xmlns:p14="http://schemas.microsoft.com/office/powerpoint/2010/main" val="40423575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E1219954-DB70-4575-B451-A05AB282F675}"/>
              </a:ext>
            </a:extLst>
          </p:cNvPr>
          <p:cNvSpPr>
            <a:spLocks noGrp="1"/>
          </p:cNvSpPr>
          <p:nvPr>
            <p:ph type="title"/>
          </p:nvPr>
        </p:nvSpPr>
        <p:spPr/>
        <p:txBody>
          <a:bodyPr/>
          <a:lstStyle/>
          <a:p>
            <a:r>
              <a:rPr kumimoji="1" lang="ja-JP" altLang="en-US" dirty="0"/>
              <a:t>振り返りシート</a:t>
            </a:r>
          </a:p>
        </p:txBody>
      </p:sp>
      <p:pic>
        <p:nvPicPr>
          <p:cNvPr id="5" name="コンテンツ プレースホルダー 4">
            <a:extLst>
              <a:ext uri="{FF2B5EF4-FFF2-40B4-BE49-F238E27FC236}">
                <a16:creationId xmlns:a16="http://schemas.microsoft.com/office/drawing/2014/main" xmlns="" id="{2BC9257B-9D02-44A5-B556-855A75421A67}"/>
              </a:ext>
            </a:extLst>
          </p:cNvPr>
          <p:cNvPicPr>
            <a:picLocks noGrp="1" noChangeAspect="1"/>
          </p:cNvPicPr>
          <p:nvPr>
            <p:ph idx="1"/>
          </p:nvPr>
        </p:nvPicPr>
        <p:blipFill>
          <a:blip r:embed="rId2"/>
          <a:stretch>
            <a:fillRect/>
          </a:stretch>
        </p:blipFill>
        <p:spPr>
          <a:xfrm>
            <a:off x="478352" y="1196752"/>
            <a:ext cx="8208448" cy="5299740"/>
          </a:xfrm>
          <a:prstGeom prst="rect">
            <a:avLst/>
          </a:prstGeom>
        </p:spPr>
      </p:pic>
    </p:spTree>
    <p:extLst>
      <p:ext uri="{BB962C8B-B14F-4D97-AF65-F5344CB8AC3E}">
        <p14:creationId xmlns:p14="http://schemas.microsoft.com/office/powerpoint/2010/main" val="3260825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E1219954-DB70-4575-B451-A05AB282F675}"/>
              </a:ext>
            </a:extLst>
          </p:cNvPr>
          <p:cNvSpPr>
            <a:spLocks noGrp="1"/>
          </p:cNvSpPr>
          <p:nvPr>
            <p:ph type="title"/>
          </p:nvPr>
        </p:nvSpPr>
        <p:spPr/>
        <p:txBody>
          <a:bodyPr/>
          <a:lstStyle/>
          <a:p>
            <a:r>
              <a:rPr kumimoji="1" lang="ja-JP" altLang="en-US" dirty="0"/>
              <a:t>振り返りシート</a:t>
            </a:r>
          </a:p>
        </p:txBody>
      </p:sp>
      <p:sp>
        <p:nvSpPr>
          <p:cNvPr id="4" name="コンテンツ プレースホルダー 3">
            <a:extLst>
              <a:ext uri="{FF2B5EF4-FFF2-40B4-BE49-F238E27FC236}">
                <a16:creationId xmlns:a16="http://schemas.microsoft.com/office/drawing/2014/main" xmlns="" id="{62BFCF0D-42D6-42FB-9D6A-8E5C2D6EF469}"/>
              </a:ext>
            </a:extLst>
          </p:cNvPr>
          <p:cNvSpPr>
            <a:spLocks noGrp="1"/>
          </p:cNvSpPr>
          <p:nvPr>
            <p:ph idx="1"/>
          </p:nvPr>
        </p:nvSpPr>
        <p:spPr>
          <a:xfrm>
            <a:off x="457200" y="1268760"/>
            <a:ext cx="8229600" cy="5256584"/>
          </a:xfrm>
        </p:spPr>
        <p:txBody>
          <a:bodyPr>
            <a:normAutofit fontScale="85000" lnSpcReduction="20000"/>
          </a:bodyPr>
          <a:lstStyle/>
          <a:p>
            <a:r>
              <a:rPr lang="ja-JP" altLang="en-US" sz="3000" dirty="0"/>
              <a:t>学習内容</a:t>
            </a:r>
            <a:endParaRPr lang="en-US" altLang="ja-JP" sz="3000" dirty="0"/>
          </a:p>
          <a:p>
            <a:r>
              <a:rPr lang="ja-JP" altLang="en-US" sz="3000" dirty="0"/>
              <a:t>重要だと思った言葉（重要度の高い順に３つ）</a:t>
            </a:r>
            <a:endParaRPr lang="en-US" altLang="ja-JP" sz="3000" dirty="0"/>
          </a:p>
          <a:p>
            <a:r>
              <a:rPr lang="ja-JP" altLang="en-US" sz="3000" dirty="0"/>
              <a:t>わかりにくかったこと</a:t>
            </a:r>
            <a:endParaRPr lang="en-US" altLang="ja-JP" sz="3000" dirty="0"/>
          </a:p>
          <a:p>
            <a:r>
              <a:rPr lang="ja-JP" altLang="en-US" sz="3000" dirty="0"/>
              <a:t>疑問→予想、気付いたこと、考察</a:t>
            </a:r>
            <a:endParaRPr lang="en-US" altLang="ja-JP" sz="3000" dirty="0"/>
          </a:p>
          <a:p>
            <a:r>
              <a:rPr lang="ja-JP" altLang="en-US" sz="3000" dirty="0"/>
              <a:t>面白いと感じたこと、その他の感想</a:t>
            </a:r>
            <a:endParaRPr lang="en-US" altLang="ja-JP" sz="3000" dirty="0"/>
          </a:p>
          <a:p>
            <a:endParaRPr lang="en-US" altLang="ja-JP" sz="3000" dirty="0"/>
          </a:p>
          <a:p>
            <a:r>
              <a:rPr lang="ja-JP" altLang="en-US" sz="3000" dirty="0"/>
              <a:t>自己評価（授業の質）</a:t>
            </a:r>
            <a:endParaRPr lang="en-US" altLang="ja-JP" sz="3000" dirty="0"/>
          </a:p>
          <a:p>
            <a:pPr marL="0" indent="0">
              <a:buNone/>
            </a:pPr>
            <a:r>
              <a:rPr lang="ja-JP" altLang="en-US" sz="2100" dirty="0"/>
              <a:t>　Ａ：授業時間を集中して有効に使えた　Ｂ：改善の余地あり　　　</a:t>
            </a:r>
            <a:endParaRPr lang="en-US" altLang="ja-JP" sz="2100" dirty="0"/>
          </a:p>
          <a:p>
            <a:pPr marL="0" indent="0">
              <a:buNone/>
            </a:pPr>
            <a:r>
              <a:rPr lang="ja-JP" altLang="en-US" sz="2100" dirty="0"/>
              <a:t>　Ｃ：集中できなかった</a:t>
            </a:r>
            <a:endParaRPr lang="en-US" altLang="ja-JP" sz="2100" dirty="0"/>
          </a:p>
          <a:p>
            <a:r>
              <a:rPr lang="ja-JP" altLang="en-US" sz="3000" dirty="0"/>
              <a:t>自己評価（達成度）</a:t>
            </a:r>
            <a:endParaRPr lang="en-US" altLang="ja-JP" sz="3000" dirty="0"/>
          </a:p>
          <a:p>
            <a:pPr marL="0" indent="0">
              <a:buNone/>
            </a:pPr>
            <a:r>
              <a:rPr lang="ja-JP" altLang="en-US" sz="2100" dirty="0"/>
              <a:t>　Ａ：十分に達成できた　　Ｂ：おおむね達成できた</a:t>
            </a:r>
            <a:endParaRPr lang="en-US" altLang="ja-JP" sz="2100" dirty="0"/>
          </a:p>
          <a:p>
            <a:pPr marL="0" indent="0">
              <a:buNone/>
            </a:pPr>
            <a:r>
              <a:rPr lang="ja-JP" altLang="en-US" sz="2100" dirty="0"/>
              <a:t>　Ｃ：ほとんど達成できなかった</a:t>
            </a:r>
            <a:endParaRPr lang="en-US" altLang="ja-JP" sz="2100" dirty="0"/>
          </a:p>
          <a:p>
            <a:r>
              <a:rPr lang="ja-JP" altLang="en-US" sz="3000" dirty="0"/>
              <a:t>評価（教員から）</a:t>
            </a:r>
            <a:endParaRPr lang="en-US" altLang="ja-JP" sz="3000" dirty="0"/>
          </a:p>
          <a:p>
            <a:pPr marL="0" indent="0">
              <a:buNone/>
            </a:pPr>
            <a:r>
              <a:rPr lang="ja-JP" altLang="en-US" sz="2100" dirty="0"/>
              <a:t>　Ａ：素晴らしい発想あり（主に「疑問→予想」で）</a:t>
            </a:r>
            <a:endParaRPr lang="en-US" altLang="ja-JP" sz="2100" dirty="0"/>
          </a:p>
          <a:p>
            <a:pPr marL="0" indent="0">
              <a:buNone/>
            </a:pPr>
            <a:r>
              <a:rPr lang="ja-JP" altLang="en-US" sz="2100" dirty="0"/>
              <a:t>　Ｂ：様式に従って記載できている　　Ｃ：記載が不十分</a:t>
            </a:r>
          </a:p>
          <a:p>
            <a:endParaRPr lang="ja-JP" altLang="en-US" sz="2400" dirty="0"/>
          </a:p>
        </p:txBody>
      </p:sp>
    </p:spTree>
    <p:extLst>
      <p:ext uri="{BB962C8B-B14F-4D97-AF65-F5344CB8AC3E}">
        <p14:creationId xmlns:p14="http://schemas.microsoft.com/office/powerpoint/2010/main" val="8716858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授業デザインの要素例</a:t>
            </a:r>
            <a:endParaRPr kumimoji="1" lang="ja-JP" altLang="en-US" dirty="0"/>
          </a:p>
        </p:txBody>
      </p:sp>
      <p:sp>
        <p:nvSpPr>
          <p:cNvPr id="3" name="コンテンツ プレースホルダー 2"/>
          <p:cNvSpPr>
            <a:spLocks noGrp="1"/>
          </p:cNvSpPr>
          <p:nvPr>
            <p:ph idx="1"/>
          </p:nvPr>
        </p:nvSpPr>
        <p:spPr>
          <a:xfrm>
            <a:off x="539552" y="1340768"/>
            <a:ext cx="8229600" cy="5069160"/>
          </a:xfrm>
        </p:spPr>
        <p:txBody>
          <a:bodyPr>
            <a:normAutofit fontScale="92500" lnSpcReduction="10000"/>
          </a:bodyPr>
          <a:lstStyle/>
          <a:p>
            <a:pPr marL="0" indent="0">
              <a:buNone/>
            </a:pPr>
            <a:r>
              <a:rPr lang="ja-JP" altLang="en-US" b="1" dirty="0" smtClean="0"/>
              <a:t>●授業の進め方（プリント</a:t>
            </a:r>
            <a:r>
              <a:rPr lang="ja-JP" altLang="en-US" b="1" dirty="0"/>
              <a:t>、</a:t>
            </a:r>
            <a:r>
              <a:rPr lang="ja-JP" altLang="en-US" b="1" dirty="0" smtClean="0"/>
              <a:t>スライドなど）</a:t>
            </a:r>
            <a:endParaRPr lang="en-US" altLang="ja-JP" b="1" dirty="0" smtClean="0"/>
          </a:p>
          <a:p>
            <a:pPr marL="0" indent="0">
              <a:buNone/>
            </a:pPr>
            <a:r>
              <a:rPr lang="ja-JP" altLang="en-US" b="1" dirty="0" smtClean="0"/>
              <a:t>●与える課題（クローズ</a:t>
            </a:r>
            <a:r>
              <a:rPr lang="en-US" altLang="ja-JP" b="1" dirty="0" smtClean="0"/>
              <a:t>or</a:t>
            </a:r>
            <a:r>
              <a:rPr lang="ja-JP" altLang="en-US" b="1" dirty="0" smtClean="0"/>
              <a:t>オープン、習得・活用・</a:t>
            </a:r>
            <a:r>
              <a:rPr lang="ja-JP" altLang="en-US" b="1" dirty="0"/>
              <a:t>探究</a:t>
            </a:r>
            <a:r>
              <a:rPr lang="ja-JP" altLang="en-US" b="1" dirty="0" smtClean="0"/>
              <a:t>）</a:t>
            </a:r>
            <a:endParaRPr lang="en-US" altLang="ja-JP" b="1" dirty="0" smtClean="0"/>
          </a:p>
          <a:p>
            <a:pPr marL="0" indent="0">
              <a:buNone/>
            </a:pPr>
            <a:r>
              <a:rPr lang="ja-JP" altLang="en-US" b="1" dirty="0" smtClean="0"/>
              <a:t>●時間配分（講義はどのくらい？）</a:t>
            </a:r>
            <a:endParaRPr lang="ja-JP" altLang="en-US" b="1" dirty="0"/>
          </a:p>
          <a:p>
            <a:pPr marL="0" indent="0">
              <a:buNone/>
            </a:pPr>
            <a:r>
              <a:rPr lang="ja-JP" altLang="en-US" b="1" dirty="0"/>
              <a:t>●グループ</a:t>
            </a:r>
            <a:r>
              <a:rPr lang="ja-JP" altLang="en-US" b="1" dirty="0" smtClean="0"/>
              <a:t>分け（自由・ランダム・固定）</a:t>
            </a:r>
            <a:endParaRPr lang="ja-JP" altLang="en-US" dirty="0"/>
          </a:p>
          <a:p>
            <a:pPr marL="0" indent="0">
              <a:buNone/>
            </a:pPr>
            <a:r>
              <a:rPr lang="ja-JP" altLang="en-US" b="1" dirty="0" smtClean="0"/>
              <a:t>●答え</a:t>
            </a:r>
            <a:r>
              <a:rPr lang="ja-JP" altLang="en-US" b="1" dirty="0"/>
              <a:t>・</a:t>
            </a:r>
            <a:r>
              <a:rPr lang="ja-JP" altLang="en-US" b="1" dirty="0" smtClean="0"/>
              <a:t>ヒントの提示</a:t>
            </a:r>
            <a:endParaRPr lang="en-US" altLang="ja-JP" b="1" dirty="0" smtClean="0"/>
          </a:p>
          <a:p>
            <a:pPr marL="0" indent="0">
              <a:buNone/>
            </a:pPr>
            <a:r>
              <a:rPr lang="ja-JP" altLang="en-US" b="1" dirty="0" smtClean="0"/>
              <a:t>●振り返りの内容・タイミング</a:t>
            </a:r>
            <a:endParaRPr lang="en-US" altLang="ja-JP" b="1" dirty="0" smtClean="0"/>
          </a:p>
          <a:p>
            <a:pPr marL="0" indent="0">
              <a:buNone/>
            </a:pPr>
            <a:r>
              <a:rPr lang="ja-JP" altLang="en-US" b="1" dirty="0" smtClean="0"/>
              <a:t>●観察実験の位置付け</a:t>
            </a:r>
            <a:endParaRPr lang="ja-JP" altLang="en-US" dirty="0"/>
          </a:p>
          <a:p>
            <a:pPr marL="0" indent="0">
              <a:buNone/>
            </a:pPr>
            <a:r>
              <a:rPr lang="ja-JP" altLang="en-US" b="1" dirty="0"/>
              <a:t>●確認</a:t>
            </a:r>
            <a:r>
              <a:rPr lang="ja-JP" altLang="en-US" b="1" dirty="0" smtClean="0"/>
              <a:t>テストの実施</a:t>
            </a:r>
            <a:endParaRPr lang="en-US" altLang="ja-JP" b="1" dirty="0"/>
          </a:p>
          <a:p>
            <a:pPr marL="0" indent="0">
              <a:buNone/>
            </a:pPr>
            <a:r>
              <a:rPr lang="ja-JP" altLang="en-US" b="1" dirty="0" smtClean="0"/>
              <a:t>●評価の方法</a:t>
            </a:r>
            <a:endParaRPr lang="ja-JP" altLang="en-US" b="1" dirty="0"/>
          </a:p>
        </p:txBody>
      </p:sp>
    </p:spTree>
    <p:extLst>
      <p:ext uri="{BB962C8B-B14F-4D97-AF65-F5344CB8AC3E}">
        <p14:creationId xmlns:p14="http://schemas.microsoft.com/office/powerpoint/2010/main" val="29315850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363272" cy="1143000"/>
          </a:xfrm>
        </p:spPr>
        <p:txBody>
          <a:bodyPr>
            <a:noAutofit/>
          </a:bodyPr>
          <a:lstStyle/>
          <a:p>
            <a:r>
              <a:rPr lang="ja-JP" altLang="en-US" sz="3200" dirty="0"/>
              <a:t>思考の</a:t>
            </a:r>
            <a:r>
              <a:rPr lang="ja-JP" altLang="en-US" sz="3200" dirty="0" smtClean="0"/>
              <a:t>材料②理念・方針と方法</a:t>
            </a:r>
            <a:r>
              <a:rPr lang="ja-JP" altLang="en-US" sz="3200" dirty="0"/>
              <a:t>をつなげる</a:t>
            </a:r>
            <a:endParaRPr kumimoji="1" lang="ja-JP" altLang="en-US" sz="32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161458789"/>
              </p:ext>
            </p:extLst>
          </p:nvPr>
        </p:nvGraphicFramePr>
        <p:xfrm>
          <a:off x="611560" y="1556792"/>
          <a:ext cx="7931224"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28096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smtClean="0"/>
              <a:t>話題④</a:t>
            </a:r>
            <a:endParaRPr kumimoji="1" lang="en-US" altLang="ja-JP" sz="5400" b="1" dirty="0"/>
          </a:p>
          <a:p>
            <a:pPr algn="ctr"/>
            <a:r>
              <a:rPr lang="ja-JP" altLang="en-US" sz="5400" b="1" dirty="0"/>
              <a:t>授業</a:t>
            </a:r>
            <a:r>
              <a:rPr lang="ja-JP" altLang="en-US" sz="5400" b="1" dirty="0" smtClean="0"/>
              <a:t>改善の材料集め</a:t>
            </a:r>
            <a:endParaRPr lang="en-US" altLang="ja-JP" sz="5400" b="1" dirty="0"/>
          </a:p>
        </p:txBody>
      </p:sp>
    </p:spTree>
    <p:extLst>
      <p:ext uri="{BB962C8B-B14F-4D97-AF65-F5344CB8AC3E}">
        <p14:creationId xmlns:p14="http://schemas.microsoft.com/office/powerpoint/2010/main" val="15814552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材料集めの方法</a:t>
            </a:r>
            <a:endParaRPr kumimoji="1" lang="ja-JP" altLang="en-US" dirty="0"/>
          </a:p>
        </p:txBody>
      </p:sp>
      <p:sp>
        <p:nvSpPr>
          <p:cNvPr id="3" name="コンテンツ プレースホルダー 2"/>
          <p:cNvSpPr>
            <a:spLocks noGrp="1"/>
          </p:cNvSpPr>
          <p:nvPr>
            <p:ph idx="1"/>
          </p:nvPr>
        </p:nvSpPr>
        <p:spPr/>
        <p:txBody>
          <a:bodyPr>
            <a:normAutofit fontScale="92500"/>
          </a:bodyPr>
          <a:lstStyle/>
          <a:p>
            <a:pPr marL="0" indent="0">
              <a:buNone/>
            </a:pPr>
            <a:r>
              <a:rPr lang="ja-JP" altLang="en-US" b="1" dirty="0" smtClean="0"/>
              <a:t>①研修会への参加・対話</a:t>
            </a:r>
            <a:endParaRPr lang="en-US" altLang="ja-JP" b="1" dirty="0" smtClean="0"/>
          </a:p>
          <a:p>
            <a:r>
              <a:rPr lang="ja-JP" altLang="en-US" dirty="0"/>
              <a:t>実践者から</a:t>
            </a:r>
            <a:r>
              <a:rPr lang="ja-JP" altLang="en-US" dirty="0" smtClean="0"/>
              <a:t>のインプット</a:t>
            </a:r>
            <a:endParaRPr lang="en-US" altLang="ja-JP" dirty="0" smtClean="0"/>
          </a:p>
          <a:p>
            <a:r>
              <a:rPr lang="ja-JP" altLang="en-US" dirty="0" smtClean="0"/>
              <a:t>対話による広がり・深まり</a:t>
            </a:r>
            <a:endParaRPr lang="en-US" altLang="ja-JP" dirty="0" smtClean="0"/>
          </a:p>
          <a:p>
            <a:endParaRPr lang="en-US" altLang="ja-JP" dirty="0" smtClean="0"/>
          </a:p>
          <a:p>
            <a:pPr marL="0" indent="0">
              <a:buNone/>
            </a:pPr>
            <a:r>
              <a:rPr lang="ja-JP" altLang="en-US" b="1" dirty="0" smtClean="0"/>
              <a:t>②書籍</a:t>
            </a:r>
            <a:r>
              <a:rPr lang="ja-JP" altLang="en-US" b="1" dirty="0"/>
              <a:t>等からのインプット</a:t>
            </a:r>
            <a:endParaRPr lang="en-US" altLang="ja-JP" b="1" dirty="0"/>
          </a:p>
          <a:p>
            <a:r>
              <a:rPr lang="ja-JP" altLang="ja-JP" dirty="0"/>
              <a:t>膨大な論文、学術研究</a:t>
            </a:r>
          </a:p>
          <a:p>
            <a:r>
              <a:rPr lang="ja-JP" altLang="ja-JP" dirty="0"/>
              <a:t>今、苦しんでいること、課題になっていることは、すでに多くが研究されている！</a:t>
            </a:r>
          </a:p>
          <a:p>
            <a:endParaRPr lang="ja-JP" altLang="ja-JP" dirty="0"/>
          </a:p>
        </p:txBody>
      </p:sp>
    </p:spTree>
    <p:extLst>
      <p:ext uri="{BB962C8B-B14F-4D97-AF65-F5344CB8AC3E}">
        <p14:creationId xmlns:p14="http://schemas.microsoft.com/office/powerpoint/2010/main" val="5160881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3600" dirty="0"/>
              <a:t>書籍：</a:t>
            </a:r>
            <a:r>
              <a:rPr lang="ja-JP" altLang="ja-JP" sz="3600" dirty="0"/>
              <a:t>大学における『学びの場』づ</a:t>
            </a:r>
            <a:r>
              <a:rPr lang="ja-JP" altLang="ja-JP" sz="3600" dirty="0" smtClean="0"/>
              <a:t>くり</a:t>
            </a:r>
            <a:endParaRPr kumimoji="1" lang="ja-JP" altLang="en-US" dirty="0"/>
          </a:p>
        </p:txBody>
      </p:sp>
      <p:pic>
        <p:nvPicPr>
          <p:cNvPr id="5" name="Picture 2" descr="https://images-na.ssl-images-amazon.com/images/I/61hTFP%2BDVAL.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11760" y="1052736"/>
            <a:ext cx="3816423" cy="5360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2401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はじめに</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dirty="0" smtClean="0"/>
              <a:t>●ＴＰチャートの「理念」「方針」「方法」を常に頭の片隅に。</a:t>
            </a:r>
            <a:endParaRPr lang="en-US" altLang="ja-JP" dirty="0" smtClean="0"/>
          </a:p>
          <a:p>
            <a:pPr marL="0" indent="0">
              <a:buNone/>
            </a:pPr>
            <a:endParaRPr lang="en-US" altLang="ja-JP" dirty="0"/>
          </a:p>
          <a:p>
            <a:pPr marL="0" indent="0">
              <a:buNone/>
            </a:pPr>
            <a:r>
              <a:rPr lang="ja-JP" altLang="en-US" dirty="0" smtClean="0"/>
              <a:t>●自分の思考を広げる・深める材料を得たらＴＰチャートに反映させ整理していくとよい。</a:t>
            </a:r>
            <a:endParaRPr lang="en-US" altLang="ja-JP" dirty="0" smtClean="0"/>
          </a:p>
        </p:txBody>
      </p:sp>
    </p:spTree>
    <p:extLst>
      <p:ext uri="{BB962C8B-B14F-4D97-AF65-F5344CB8AC3E}">
        <p14:creationId xmlns:p14="http://schemas.microsoft.com/office/powerpoint/2010/main" val="215801847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ja-JP" dirty="0"/>
              <a:t>大学における『学びの場』づくり</a:t>
            </a:r>
            <a:endParaRPr kumimoji="1" lang="ja-JP" altLang="en-US" dirty="0"/>
          </a:p>
        </p:txBody>
      </p:sp>
      <p:sp>
        <p:nvSpPr>
          <p:cNvPr id="3" name="コンテンツ プレースホルダー 2"/>
          <p:cNvSpPr>
            <a:spLocks noGrp="1"/>
          </p:cNvSpPr>
          <p:nvPr>
            <p:ph idx="1"/>
          </p:nvPr>
        </p:nvSpPr>
        <p:spPr/>
        <p:txBody>
          <a:bodyPr/>
          <a:lstStyle/>
          <a:p>
            <a:r>
              <a:rPr lang="ja-JP" altLang="en-US" dirty="0"/>
              <a:t>学生の学習をどのように支援すればよいのだろうか。研究成果から導かれた</a:t>
            </a:r>
            <a:r>
              <a:rPr lang="en-US" altLang="ja-JP" dirty="0"/>
              <a:t>7</a:t>
            </a:r>
            <a:r>
              <a:rPr lang="ja-JP" altLang="en-US" dirty="0" err="1"/>
              <a:t>つの</a:t>
            </a:r>
            <a:r>
              <a:rPr lang="ja-JP" altLang="en-US" dirty="0"/>
              <a:t>鍵となる学習原理を紹介。実際の事例を題材にした分析を通し、教員の遭遇する問題の核心を解明。導き出された原理を学習に活かすための方法、授業設計に役立たせる方策を具体的に提示する。授業の改善を目指し、よりよい教育を行うための必携書。</a:t>
            </a:r>
            <a:endParaRPr kumimoji="1" lang="ja-JP" altLang="en-US" dirty="0"/>
          </a:p>
        </p:txBody>
      </p:sp>
    </p:spTree>
    <p:extLst>
      <p:ext uri="{BB962C8B-B14F-4D97-AF65-F5344CB8AC3E}">
        <p14:creationId xmlns:p14="http://schemas.microsoft.com/office/powerpoint/2010/main" val="34394927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ja-JP" dirty="0"/>
              <a:t>大学における『学びの場』づくり</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pPr marL="0" indent="0">
              <a:buNone/>
            </a:pPr>
            <a:r>
              <a:rPr lang="ja-JP" altLang="en-US" dirty="0"/>
              <a:t>序論　学習に関する研究と教育実践の橋渡し</a:t>
            </a:r>
            <a:br>
              <a:rPr lang="ja-JP" altLang="en-US" dirty="0"/>
            </a:br>
            <a:r>
              <a:rPr lang="ja-JP" altLang="en-US" dirty="0"/>
              <a:t/>
            </a:r>
            <a:br>
              <a:rPr lang="ja-JP" altLang="en-US" dirty="0"/>
            </a:br>
            <a:r>
              <a:rPr lang="ja-JP" altLang="en-US" dirty="0"/>
              <a:t>第</a:t>
            </a:r>
            <a:r>
              <a:rPr lang="en-US" altLang="ja-JP" dirty="0"/>
              <a:t>1</a:t>
            </a:r>
            <a:r>
              <a:rPr lang="ja-JP" altLang="en-US" dirty="0"/>
              <a:t>章　学生の先行知識が学習におよぼす影響</a:t>
            </a:r>
            <a:br>
              <a:rPr lang="ja-JP" altLang="en-US" dirty="0"/>
            </a:br>
            <a:r>
              <a:rPr lang="ja-JP" altLang="en-US" dirty="0"/>
              <a:t>第</a:t>
            </a:r>
            <a:r>
              <a:rPr lang="en-US" altLang="ja-JP" dirty="0"/>
              <a:t>2</a:t>
            </a:r>
            <a:r>
              <a:rPr lang="ja-JP" altLang="en-US" dirty="0"/>
              <a:t>章　知識の体系化の方法が学習におよぼす影響</a:t>
            </a:r>
            <a:br>
              <a:rPr lang="ja-JP" altLang="en-US" dirty="0"/>
            </a:br>
            <a:r>
              <a:rPr lang="ja-JP" altLang="en-US" dirty="0"/>
              <a:t>第</a:t>
            </a:r>
            <a:r>
              <a:rPr lang="en-US" altLang="ja-JP" dirty="0"/>
              <a:t>3</a:t>
            </a:r>
            <a:r>
              <a:rPr lang="ja-JP" altLang="en-US" dirty="0"/>
              <a:t>章　学習のモチベーションを高める要素</a:t>
            </a:r>
            <a:br>
              <a:rPr lang="ja-JP" altLang="en-US" dirty="0"/>
            </a:br>
            <a:r>
              <a:rPr lang="ja-JP" altLang="en-US" dirty="0"/>
              <a:t>第</a:t>
            </a:r>
            <a:r>
              <a:rPr lang="en-US" altLang="ja-JP" dirty="0"/>
              <a:t>4</a:t>
            </a:r>
            <a:r>
              <a:rPr lang="ja-JP" altLang="en-US" dirty="0"/>
              <a:t>章　学生が熟達するには</a:t>
            </a:r>
            <a:br>
              <a:rPr lang="ja-JP" altLang="en-US" dirty="0"/>
            </a:br>
            <a:r>
              <a:rPr lang="ja-JP" altLang="en-US" dirty="0"/>
              <a:t>第</a:t>
            </a:r>
            <a:r>
              <a:rPr lang="en-US" altLang="ja-JP" dirty="0"/>
              <a:t>5</a:t>
            </a:r>
            <a:r>
              <a:rPr lang="ja-JP" altLang="en-US" dirty="0"/>
              <a:t>章　学習を強化できる練習とフィードバック</a:t>
            </a:r>
            <a:br>
              <a:rPr lang="ja-JP" altLang="en-US" dirty="0"/>
            </a:br>
            <a:r>
              <a:rPr lang="ja-JP" altLang="en-US" dirty="0"/>
              <a:t>第</a:t>
            </a:r>
            <a:r>
              <a:rPr lang="en-US" altLang="ja-JP" dirty="0"/>
              <a:t>6</a:t>
            </a:r>
            <a:r>
              <a:rPr lang="ja-JP" altLang="en-US" dirty="0"/>
              <a:t>章　学生の発達レベルと授業の雰囲気が学生の学習にとって重要な理由</a:t>
            </a:r>
            <a:br>
              <a:rPr lang="ja-JP" altLang="en-US" dirty="0"/>
            </a:br>
            <a:r>
              <a:rPr lang="ja-JP" altLang="en-US" dirty="0"/>
              <a:t>第</a:t>
            </a:r>
            <a:r>
              <a:rPr lang="en-US" altLang="ja-JP" dirty="0"/>
              <a:t>7</a:t>
            </a:r>
            <a:r>
              <a:rPr lang="ja-JP" altLang="en-US" dirty="0"/>
              <a:t>章　自律的な学習者になってもらうために</a:t>
            </a:r>
            <a:br>
              <a:rPr lang="ja-JP" altLang="en-US" dirty="0"/>
            </a:br>
            <a:r>
              <a:rPr lang="ja-JP" altLang="en-US" dirty="0"/>
              <a:t/>
            </a:r>
            <a:br>
              <a:rPr lang="ja-JP" altLang="en-US" dirty="0"/>
            </a:br>
            <a:r>
              <a:rPr lang="ja-JP" altLang="en-US" dirty="0"/>
              <a:t>結語　</a:t>
            </a:r>
            <a:r>
              <a:rPr lang="en-US" altLang="ja-JP" dirty="0"/>
              <a:t>7</a:t>
            </a:r>
            <a:r>
              <a:rPr lang="ja-JP" altLang="en-US" dirty="0" err="1"/>
              <a:t>つの</a:t>
            </a:r>
            <a:r>
              <a:rPr lang="ja-JP" altLang="en-US" dirty="0"/>
              <a:t>原理を私たち自身にあてはめる</a:t>
            </a:r>
            <a:endParaRPr kumimoji="1" lang="ja-JP" altLang="en-US" dirty="0"/>
          </a:p>
        </p:txBody>
      </p:sp>
    </p:spTree>
    <p:extLst>
      <p:ext uri="{BB962C8B-B14F-4D97-AF65-F5344CB8AC3E}">
        <p14:creationId xmlns:p14="http://schemas.microsoft.com/office/powerpoint/2010/main" val="16121360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ja-JP" dirty="0"/>
              <a:t>大学における『学びの場』づくり</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pPr marL="0" indent="0">
              <a:buNone/>
            </a:pPr>
            <a:r>
              <a:rPr lang="ja-JP" altLang="en-US" dirty="0"/>
              <a:t>付録</a:t>
            </a:r>
            <a:br>
              <a:rPr lang="ja-JP" altLang="en-US" dirty="0"/>
            </a:br>
            <a:r>
              <a:rPr lang="ja-JP" altLang="en-US" dirty="0"/>
              <a:t>付録</a:t>
            </a:r>
            <a:r>
              <a:rPr lang="en-US" altLang="ja-JP" dirty="0"/>
              <a:t>A</a:t>
            </a:r>
            <a:r>
              <a:rPr lang="ja-JP" altLang="en-US" dirty="0"/>
              <a:t>　学生の自己評価とその利用法</a:t>
            </a:r>
            <a:br>
              <a:rPr lang="ja-JP" altLang="en-US" dirty="0"/>
            </a:br>
            <a:r>
              <a:rPr lang="ja-JP" altLang="en-US" dirty="0"/>
              <a:t>付録</a:t>
            </a:r>
            <a:r>
              <a:rPr lang="en-US" altLang="ja-JP" dirty="0"/>
              <a:t>B</a:t>
            </a:r>
            <a:r>
              <a:rPr lang="ja-JP" altLang="en-US" dirty="0"/>
              <a:t>　概念地図とその利用法</a:t>
            </a:r>
            <a:br>
              <a:rPr lang="ja-JP" altLang="en-US" dirty="0"/>
            </a:br>
            <a:r>
              <a:rPr lang="ja-JP" altLang="en-US" dirty="0"/>
              <a:t>付録</a:t>
            </a:r>
            <a:r>
              <a:rPr lang="en-US" altLang="ja-JP" dirty="0"/>
              <a:t>C</a:t>
            </a:r>
            <a:r>
              <a:rPr lang="ja-JP" altLang="en-US" dirty="0"/>
              <a:t>　ルーブリックとその利用法</a:t>
            </a:r>
            <a:br>
              <a:rPr lang="ja-JP" altLang="en-US" dirty="0"/>
            </a:br>
            <a:r>
              <a:rPr lang="ja-JP" altLang="en-US" dirty="0"/>
              <a:t>付録</a:t>
            </a:r>
            <a:r>
              <a:rPr lang="en-US" altLang="ja-JP" dirty="0"/>
              <a:t>D</a:t>
            </a:r>
            <a:r>
              <a:rPr lang="ja-JP" altLang="en-US" dirty="0"/>
              <a:t>　学習目標とその利用法</a:t>
            </a:r>
            <a:br>
              <a:rPr lang="ja-JP" altLang="en-US" dirty="0"/>
            </a:br>
            <a:r>
              <a:rPr lang="ja-JP" altLang="en-US" dirty="0"/>
              <a:t>付録</a:t>
            </a:r>
            <a:r>
              <a:rPr lang="en-US" altLang="ja-JP" dirty="0"/>
              <a:t>E</a:t>
            </a:r>
            <a:r>
              <a:rPr lang="ja-JP" altLang="en-US" dirty="0"/>
              <a:t>　基本ルールとその利用方法</a:t>
            </a:r>
            <a:br>
              <a:rPr lang="ja-JP" altLang="en-US" dirty="0"/>
            </a:br>
            <a:r>
              <a:rPr lang="ja-JP" altLang="en-US" dirty="0"/>
              <a:t>付録</a:t>
            </a:r>
            <a:r>
              <a:rPr lang="en-US" altLang="ja-JP" dirty="0"/>
              <a:t>F</a:t>
            </a:r>
            <a:r>
              <a:rPr lang="ja-JP" altLang="en-US" dirty="0"/>
              <a:t>　</a:t>
            </a:r>
            <a:r>
              <a:rPr lang="en-US" altLang="ja-JP" dirty="0"/>
              <a:t>Exam Wrappers </a:t>
            </a:r>
            <a:r>
              <a:rPr lang="ja-JP" altLang="en-US" dirty="0"/>
              <a:t>とその利用法</a:t>
            </a:r>
            <a:br>
              <a:rPr lang="ja-JP" altLang="en-US" dirty="0"/>
            </a:br>
            <a:r>
              <a:rPr lang="ja-JP" altLang="en-US" dirty="0"/>
              <a:t>付録</a:t>
            </a:r>
            <a:r>
              <a:rPr lang="en-US" altLang="ja-JP" dirty="0"/>
              <a:t>G</a:t>
            </a:r>
            <a:r>
              <a:rPr lang="ja-JP" altLang="en-US" dirty="0"/>
              <a:t>　チェックリストとその利用法</a:t>
            </a:r>
            <a:br>
              <a:rPr lang="ja-JP" altLang="en-US" dirty="0"/>
            </a:br>
            <a:r>
              <a:rPr lang="ja-JP" altLang="en-US" dirty="0"/>
              <a:t>付録</a:t>
            </a:r>
            <a:r>
              <a:rPr lang="en-US" altLang="ja-JP" dirty="0"/>
              <a:t>H</a:t>
            </a:r>
            <a:r>
              <a:rPr lang="ja-JP" altLang="en-US" dirty="0"/>
              <a:t>　ピアレビューとその利用法</a:t>
            </a:r>
            <a:br>
              <a:rPr lang="ja-JP" altLang="en-US" dirty="0"/>
            </a:br>
            <a:endParaRPr kumimoji="1" lang="ja-JP" altLang="en-US" dirty="0"/>
          </a:p>
        </p:txBody>
      </p:sp>
    </p:spTree>
    <p:extLst>
      <p:ext uri="{BB962C8B-B14F-4D97-AF65-F5344CB8AC3E}">
        <p14:creationId xmlns:p14="http://schemas.microsoft.com/office/powerpoint/2010/main" val="220896358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smtClean="0"/>
              <a:t>話題⑤</a:t>
            </a:r>
            <a:endParaRPr kumimoji="1" lang="en-US" altLang="ja-JP" sz="5400" b="1" dirty="0"/>
          </a:p>
          <a:p>
            <a:pPr algn="ctr"/>
            <a:r>
              <a:rPr lang="ja-JP" altLang="en-US" sz="5400" b="1" dirty="0"/>
              <a:t>学校の価値とは</a:t>
            </a:r>
            <a:endParaRPr lang="en-US" altLang="ja-JP" sz="5400" b="1" dirty="0"/>
          </a:p>
        </p:txBody>
      </p:sp>
    </p:spTree>
    <p:extLst>
      <p:ext uri="{BB962C8B-B14F-4D97-AF65-F5344CB8AC3E}">
        <p14:creationId xmlns:p14="http://schemas.microsoft.com/office/powerpoint/2010/main" val="4302366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「学校」「授業」の価値</a:t>
            </a:r>
            <a:endParaRPr kumimoji="1" lang="ja-JP" altLang="en-US" dirty="0"/>
          </a:p>
        </p:txBody>
      </p:sp>
      <p:sp>
        <p:nvSpPr>
          <p:cNvPr id="3" name="コンテンツ プレースホルダー 2"/>
          <p:cNvSpPr>
            <a:spLocks noGrp="1"/>
          </p:cNvSpPr>
          <p:nvPr>
            <p:ph idx="1"/>
          </p:nvPr>
        </p:nvSpPr>
        <p:spPr>
          <a:xfrm>
            <a:off x="457200" y="1600200"/>
            <a:ext cx="8229600" cy="4853136"/>
          </a:xfrm>
        </p:spPr>
        <p:txBody>
          <a:bodyPr>
            <a:normAutofit/>
          </a:bodyPr>
          <a:lstStyle/>
          <a:p>
            <a:pPr marL="0" indent="0">
              <a:buNone/>
            </a:pPr>
            <a:r>
              <a:rPr lang="ja-JP" altLang="en-US" sz="2400" dirty="0"/>
              <a:t>ネットで知識を獲得できる時代</a:t>
            </a:r>
            <a:endParaRPr lang="en-US" altLang="ja-JP" sz="2400" dirty="0"/>
          </a:p>
          <a:p>
            <a:pPr marL="0" indent="0">
              <a:buNone/>
            </a:pPr>
            <a:r>
              <a:rPr lang="ja-JP" altLang="en-US" sz="2400" dirty="0"/>
              <a:t>「知」は開かれ、一部の人間が独占する時代は終わった</a:t>
            </a:r>
            <a:endParaRPr lang="en-US" altLang="ja-JP" sz="2400" dirty="0"/>
          </a:p>
          <a:p>
            <a:pPr marL="0" indent="0">
              <a:buNone/>
            </a:pPr>
            <a:r>
              <a:rPr lang="ja-JP" altLang="en-US" sz="2400" dirty="0"/>
              <a:t>では、学校の意味は？？</a:t>
            </a:r>
            <a:endParaRPr lang="en-US" altLang="ja-JP" sz="2400" dirty="0"/>
          </a:p>
          <a:p>
            <a:pPr marL="0" indent="0">
              <a:buNone/>
            </a:pPr>
            <a:endParaRPr lang="en-US" altLang="ja-JP" dirty="0"/>
          </a:p>
          <a:p>
            <a:pPr marL="0" indent="0">
              <a:buNone/>
            </a:pPr>
            <a:r>
              <a:rPr lang="ja-JP" altLang="en-US" dirty="0"/>
              <a:t>大野の考えていること</a:t>
            </a:r>
            <a:endParaRPr lang="en-US" altLang="ja-JP" dirty="0"/>
          </a:p>
          <a:p>
            <a:pPr marL="0" indent="0">
              <a:buNone/>
            </a:pPr>
            <a:r>
              <a:rPr lang="ja-JP" altLang="en-US" b="1" dirty="0">
                <a:solidFill>
                  <a:srgbClr val="FF0000"/>
                </a:solidFill>
              </a:rPr>
              <a:t>「集団で、同じ時間と空間を共有する」</a:t>
            </a:r>
            <a:endParaRPr lang="en-US" altLang="ja-JP" b="1" dirty="0">
              <a:solidFill>
                <a:srgbClr val="FF0000"/>
              </a:solidFill>
            </a:endParaRPr>
          </a:p>
          <a:p>
            <a:pPr marL="0" indent="0">
              <a:buNone/>
            </a:pPr>
            <a:r>
              <a:rPr lang="ja-JP" altLang="en-US" dirty="0"/>
              <a:t>　＝学校、授業で得られる最大の価値</a:t>
            </a:r>
            <a:endParaRPr lang="en-US" altLang="ja-JP" dirty="0"/>
          </a:p>
          <a:p>
            <a:pPr marL="0" indent="0">
              <a:buNone/>
            </a:pPr>
            <a:endParaRPr lang="en-US" altLang="ja-JP" sz="2400" dirty="0"/>
          </a:p>
          <a:p>
            <a:pPr marL="0" indent="0">
              <a:buNone/>
            </a:pPr>
            <a:r>
              <a:rPr lang="en-US" altLang="ja-JP" sz="2400" dirty="0" smtClean="0"/>
              <a:t>※</a:t>
            </a:r>
            <a:r>
              <a:rPr lang="ja-JP" altLang="en-US" sz="2400" dirty="0" smtClean="0"/>
              <a:t>「教員研修の価値」は何か？</a:t>
            </a:r>
            <a:endParaRPr lang="en-US" altLang="ja-JP" sz="2400" dirty="0"/>
          </a:p>
        </p:txBody>
      </p:sp>
    </p:spTree>
    <p:extLst>
      <p:ext uri="{BB962C8B-B14F-4D97-AF65-F5344CB8AC3E}">
        <p14:creationId xmlns:p14="http://schemas.microsoft.com/office/powerpoint/2010/main" val="186796493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143000"/>
          </a:xfrm>
        </p:spPr>
        <p:txBody>
          <a:bodyPr/>
          <a:lstStyle/>
          <a:p>
            <a:r>
              <a:rPr lang="ja-JP" altLang="en-US" dirty="0"/>
              <a:t>教員の「職能」の変化</a:t>
            </a:r>
            <a:endParaRPr kumimoji="1" lang="ja-JP" altLang="en-US" dirty="0"/>
          </a:p>
        </p:txBody>
      </p:sp>
      <p:sp>
        <p:nvSpPr>
          <p:cNvPr id="3" name="コンテンツ プレースホルダー 2"/>
          <p:cNvSpPr>
            <a:spLocks noGrp="1"/>
          </p:cNvSpPr>
          <p:nvPr>
            <p:ph idx="1"/>
          </p:nvPr>
        </p:nvSpPr>
        <p:spPr>
          <a:xfrm>
            <a:off x="457200" y="1600200"/>
            <a:ext cx="8435280" cy="4525963"/>
          </a:xfrm>
        </p:spPr>
        <p:txBody>
          <a:bodyPr>
            <a:normAutofit lnSpcReduction="10000"/>
          </a:bodyPr>
          <a:lstStyle/>
          <a:p>
            <a:pPr marL="0" indent="0">
              <a:buNone/>
            </a:pPr>
            <a:r>
              <a:rPr lang="ja-JP" altLang="en-US" dirty="0"/>
              <a:t>「（教員が）教える」➡「（生徒が）学ぶ」</a:t>
            </a:r>
            <a:endParaRPr lang="en-US" altLang="ja-JP" dirty="0"/>
          </a:p>
          <a:p>
            <a:pPr marL="0" indent="0">
              <a:buNone/>
            </a:pPr>
            <a:endParaRPr lang="ja-JP" altLang="en-US" dirty="0"/>
          </a:p>
          <a:p>
            <a:pPr marL="0" indent="0">
              <a:buNone/>
            </a:pPr>
            <a:r>
              <a:rPr lang="ja-JP" altLang="en-US" dirty="0"/>
              <a:t>「わかりやすく丁寧に教える」</a:t>
            </a:r>
            <a:endParaRPr lang="en-US" altLang="ja-JP" dirty="0"/>
          </a:p>
          <a:p>
            <a:pPr marL="0" indent="0">
              <a:buNone/>
            </a:pPr>
            <a:r>
              <a:rPr lang="ja-JP" altLang="en-US" dirty="0"/>
              <a:t>➡「生徒の可能性を引き出す」</a:t>
            </a:r>
            <a:endParaRPr lang="en-US" altLang="ja-JP" dirty="0"/>
          </a:p>
          <a:p>
            <a:pPr marL="0" indent="0">
              <a:buNone/>
            </a:pPr>
            <a:r>
              <a:rPr lang="ja-JP" altLang="en-US" dirty="0"/>
              <a:t>　「よりよい学びの場を提供する」</a:t>
            </a:r>
          </a:p>
          <a:p>
            <a:pPr marL="0" indent="0">
              <a:buNone/>
            </a:pPr>
            <a:endParaRPr lang="ja-JP" altLang="en-US" dirty="0"/>
          </a:p>
          <a:p>
            <a:pPr marL="0" indent="0">
              <a:buNone/>
            </a:pPr>
            <a:r>
              <a:rPr lang="en-US" altLang="ja-JP" sz="2400" dirty="0"/>
              <a:t>※</a:t>
            </a:r>
            <a:r>
              <a:rPr lang="ja-JP" altLang="en-US" sz="2400" dirty="0"/>
              <a:t>「わかりやすく丁寧に教える」ことをすればするほど、これからの社会を生き抜くための「教えるだけでは獲得できない能力」が獲得できずに終わる可能性。</a:t>
            </a:r>
          </a:p>
        </p:txBody>
      </p:sp>
    </p:spTree>
    <p:extLst>
      <p:ext uri="{BB962C8B-B14F-4D97-AF65-F5344CB8AC3E}">
        <p14:creationId xmlns:p14="http://schemas.microsoft.com/office/powerpoint/2010/main" val="10180856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学び続ける教師とは</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TP</a:t>
            </a:r>
            <a:r>
              <a:rPr kumimoji="1" lang="ja-JP" altLang="en-US" dirty="0"/>
              <a:t>チャートにある</a:t>
            </a:r>
            <a:r>
              <a:rPr lang="ja-JP" altLang="en-US" dirty="0"/>
              <a:t>「理念」「方針」「方法」は変容し続ける。</a:t>
            </a:r>
            <a:endParaRPr lang="en-US" altLang="ja-JP" dirty="0"/>
          </a:p>
          <a:p>
            <a:pPr marL="0" indent="0">
              <a:buNone/>
            </a:pPr>
            <a:r>
              <a:rPr lang="ja-JP" altLang="en-US" dirty="0"/>
              <a:t> →</a:t>
            </a:r>
            <a:r>
              <a:rPr lang="en-US" altLang="ja-JP" dirty="0"/>
              <a:t>TP</a:t>
            </a:r>
            <a:r>
              <a:rPr lang="ja-JP" altLang="en-US" dirty="0"/>
              <a:t>チャートが更新され続ける。</a:t>
            </a:r>
            <a:endParaRPr lang="en-US" altLang="ja-JP" dirty="0"/>
          </a:p>
          <a:p>
            <a:pPr marL="0" indent="0">
              <a:buNone/>
            </a:pPr>
            <a:endParaRPr lang="en-US" altLang="ja-JP" dirty="0"/>
          </a:p>
          <a:p>
            <a:pPr marL="0" indent="0">
              <a:buNone/>
            </a:pPr>
            <a:r>
              <a:rPr lang="ja-JP" altLang="en-US" dirty="0"/>
              <a:t>＝「学び続ける教師」</a:t>
            </a:r>
            <a:endParaRPr lang="en-US" altLang="ja-JP" dirty="0"/>
          </a:p>
          <a:p>
            <a:pPr marL="0" indent="0">
              <a:buNone/>
            </a:pPr>
            <a:endParaRPr lang="en-US" altLang="ja-JP" dirty="0"/>
          </a:p>
          <a:p>
            <a:pPr marL="0" indent="0">
              <a:buNone/>
            </a:pPr>
            <a:r>
              <a:rPr lang="en-US" altLang="ja-JP" dirty="0"/>
              <a:t>※</a:t>
            </a:r>
            <a:r>
              <a:rPr lang="ja-JP" altLang="en-US" dirty="0"/>
              <a:t>「学歴」ではなく「最新の学習歴」</a:t>
            </a:r>
            <a:endParaRPr lang="en-US" altLang="ja-JP" dirty="0"/>
          </a:p>
          <a:p>
            <a:endParaRPr kumimoji="1" lang="en-US" altLang="ja-JP" dirty="0"/>
          </a:p>
          <a:p>
            <a:endParaRPr kumimoji="1" lang="en-US" altLang="ja-JP" dirty="0"/>
          </a:p>
        </p:txBody>
      </p:sp>
    </p:spTree>
    <p:extLst>
      <p:ext uri="{BB962C8B-B14F-4D97-AF65-F5344CB8AC3E}">
        <p14:creationId xmlns:p14="http://schemas.microsoft.com/office/powerpoint/2010/main" val="57741711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情報発信・参考資料</a:t>
            </a:r>
          </a:p>
        </p:txBody>
      </p:sp>
      <p:sp>
        <p:nvSpPr>
          <p:cNvPr id="3" name="コンテンツ プレースホルダー 2"/>
          <p:cNvSpPr>
            <a:spLocks noGrp="1"/>
          </p:cNvSpPr>
          <p:nvPr>
            <p:ph idx="1"/>
          </p:nvPr>
        </p:nvSpPr>
        <p:spPr/>
        <p:txBody>
          <a:bodyPr>
            <a:normAutofit/>
          </a:bodyPr>
          <a:lstStyle/>
          <a:p>
            <a:pPr marL="0" indent="0">
              <a:buNone/>
            </a:pPr>
            <a:r>
              <a:rPr lang="ja-JP" altLang="en-US" b="1" dirty="0"/>
              <a:t>①個人のＨＰ</a:t>
            </a:r>
          </a:p>
          <a:p>
            <a:pPr marL="0" indent="0">
              <a:buNone/>
            </a:pPr>
            <a:r>
              <a:rPr lang="ja-JP" altLang="en-US" sz="2000" dirty="0"/>
              <a:t>授業プリントや各種資料の公開</a:t>
            </a:r>
            <a:endParaRPr lang="en-US" altLang="ja-JP" sz="2000" dirty="0"/>
          </a:p>
          <a:p>
            <a:endParaRPr lang="ja-JP" altLang="en-US" sz="2000" dirty="0"/>
          </a:p>
          <a:p>
            <a:pPr marL="0" indent="0">
              <a:buNone/>
            </a:pPr>
            <a:r>
              <a:rPr lang="ja-JP" altLang="en-US" sz="2400" b="1" dirty="0"/>
              <a:t>生物「を」学ぶ視点　生物「で」学ぶ視点</a:t>
            </a:r>
          </a:p>
          <a:p>
            <a:pPr marL="0" indent="0">
              <a:buNone/>
            </a:pPr>
            <a:r>
              <a:rPr lang="en-US" altLang="ja-JP" sz="2400" dirty="0">
                <a:hlinkClick r:id="rId2"/>
              </a:rPr>
              <a:t>http://biologymanabiai.jimdo.com/</a:t>
            </a:r>
            <a:endParaRPr lang="en-US" altLang="ja-JP" sz="2400" dirty="0"/>
          </a:p>
          <a:p>
            <a:endParaRPr lang="en-US" altLang="ja-JP" sz="2800" dirty="0"/>
          </a:p>
          <a:p>
            <a:pPr marL="0" indent="0">
              <a:buNone/>
            </a:pPr>
            <a:r>
              <a:rPr lang="en-US" altLang="ja-JP" b="1" dirty="0"/>
              <a:t>②Facebook</a:t>
            </a:r>
          </a:p>
          <a:p>
            <a:pPr marL="0" indent="0">
              <a:buNone/>
            </a:pPr>
            <a:r>
              <a:rPr lang="en-US" altLang="ja-JP" sz="2400" dirty="0">
                <a:hlinkClick r:id="rId3"/>
              </a:rPr>
              <a:t>https://www.facebook.com/tomohisa.ohno.79</a:t>
            </a:r>
            <a:endParaRPr lang="en-US" altLang="ja-JP" sz="2400" dirty="0"/>
          </a:p>
          <a:p>
            <a:pPr marL="0" indent="0">
              <a:buNone/>
            </a:pPr>
            <a:r>
              <a:rPr lang="ja-JP" altLang="en-US" sz="2000" dirty="0"/>
              <a:t>「ペンギンのイラスト」の大野智久です。</a:t>
            </a:r>
            <a:endParaRPr lang="en-US" altLang="ja-JP" sz="2000" dirty="0"/>
          </a:p>
          <a:p>
            <a:pPr marL="0" indent="0">
              <a:buNone/>
            </a:pPr>
            <a:endParaRPr lang="en-US" altLang="ja-JP" sz="1600" dirty="0"/>
          </a:p>
        </p:txBody>
      </p:sp>
    </p:spTree>
    <p:extLst>
      <p:ext uri="{BB962C8B-B14F-4D97-AF65-F5344CB8AC3E}">
        <p14:creationId xmlns:p14="http://schemas.microsoft.com/office/powerpoint/2010/main" val="428967693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参考書籍</a:t>
            </a:r>
          </a:p>
        </p:txBody>
      </p:sp>
      <p:pic>
        <p:nvPicPr>
          <p:cNvPr id="7" name="Picture 2" descr="すぐ実践できる！　アクティブ・ラーニング　高校理科"/>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24744"/>
            <a:ext cx="3408642" cy="4942531"/>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a:off x="323528" y="6309320"/>
            <a:ext cx="8352928" cy="400110"/>
          </a:xfrm>
          <a:prstGeom prst="rect">
            <a:avLst/>
          </a:prstGeom>
          <a:noFill/>
        </p:spPr>
        <p:txBody>
          <a:bodyPr wrap="square" rtlCol="0">
            <a:spAutoFit/>
          </a:bodyPr>
          <a:lstStyle/>
          <a:p>
            <a:r>
              <a:rPr lang="ja-JP" altLang="en-US" sz="2000" b="1" dirty="0"/>
              <a:t>すぐ実践できる！　アクティブ・ラーニング　高校理科（学陽書房）</a:t>
            </a:r>
            <a:endParaRPr kumimoji="1" lang="ja-JP" altLang="en-US" dirty="0"/>
          </a:p>
        </p:txBody>
      </p:sp>
      <p:sp>
        <p:nvSpPr>
          <p:cNvPr id="8" name="テキスト ボックス 7"/>
          <p:cNvSpPr txBox="1"/>
          <p:nvPr/>
        </p:nvSpPr>
        <p:spPr>
          <a:xfrm>
            <a:off x="3837694" y="1139339"/>
            <a:ext cx="5327099" cy="4801314"/>
          </a:xfrm>
          <a:prstGeom prst="rect">
            <a:avLst/>
          </a:prstGeom>
          <a:noFill/>
        </p:spPr>
        <p:txBody>
          <a:bodyPr wrap="none" rtlCol="0">
            <a:spAutoFit/>
          </a:bodyPr>
          <a:lstStyle/>
          <a:p>
            <a:r>
              <a:rPr lang="ja-JP" altLang="en-US" dirty="0"/>
              <a:t>第１章　アクティブ・ラーニングって</a:t>
            </a:r>
            <a:endParaRPr lang="en-US" altLang="ja-JP" dirty="0"/>
          </a:p>
          <a:p>
            <a:r>
              <a:rPr lang="ja-JP" altLang="en-US" dirty="0"/>
              <a:t>　　　　どんな授業？</a:t>
            </a:r>
            <a:endParaRPr lang="en-US" altLang="ja-JP" dirty="0"/>
          </a:p>
          <a:p>
            <a:r>
              <a:rPr lang="ja-JP" altLang="en-US" dirty="0"/>
              <a:t/>
            </a:r>
            <a:br>
              <a:rPr lang="ja-JP" altLang="en-US" dirty="0"/>
            </a:br>
            <a:r>
              <a:rPr lang="ja-JP" altLang="en-US" b="1" dirty="0"/>
              <a:t>第２章　アクティブ・ラーニングの</a:t>
            </a:r>
            <a:endParaRPr lang="en-US" altLang="ja-JP" b="1" dirty="0"/>
          </a:p>
          <a:p>
            <a:r>
              <a:rPr lang="ja-JP" altLang="en-US" b="1" dirty="0"/>
              <a:t>　　　　基本的な考え方と課題の具体例</a:t>
            </a:r>
            <a:endParaRPr lang="en-US" altLang="ja-JP" b="1" dirty="0"/>
          </a:p>
          <a:p>
            <a:r>
              <a:rPr lang="ja-JP" altLang="en-US" dirty="0"/>
              <a:t/>
            </a:r>
            <a:br>
              <a:rPr lang="ja-JP" altLang="en-US" dirty="0"/>
            </a:br>
            <a:r>
              <a:rPr lang="ja-JP" altLang="en-US" dirty="0"/>
              <a:t>第３章　アクティブ・ラーニングの</a:t>
            </a:r>
            <a:endParaRPr lang="en-US" altLang="ja-JP" dirty="0"/>
          </a:p>
          <a:p>
            <a:r>
              <a:rPr lang="ja-JP" altLang="en-US" dirty="0"/>
              <a:t>　　　　授業の実際</a:t>
            </a:r>
            <a:endParaRPr lang="en-US" altLang="ja-JP" dirty="0"/>
          </a:p>
          <a:p>
            <a:r>
              <a:rPr lang="ja-JP" altLang="en-US" dirty="0"/>
              <a:t/>
            </a:r>
            <a:br>
              <a:rPr lang="ja-JP" altLang="en-US" dirty="0"/>
            </a:br>
            <a:r>
              <a:rPr lang="ja-JP" altLang="en-US" dirty="0"/>
              <a:t>第４章　授業を振り返り、</a:t>
            </a:r>
            <a:endParaRPr lang="en-US" altLang="ja-JP" dirty="0"/>
          </a:p>
          <a:p>
            <a:r>
              <a:rPr lang="ja-JP" altLang="en-US" dirty="0"/>
              <a:t>　　　　生徒の反応を見取ろう</a:t>
            </a:r>
            <a:endParaRPr lang="en-US" altLang="ja-JP" dirty="0"/>
          </a:p>
          <a:p>
            <a:r>
              <a:rPr lang="ja-JP" altLang="en-US" dirty="0"/>
              <a:t/>
            </a:r>
            <a:br>
              <a:rPr lang="ja-JP" altLang="en-US" dirty="0"/>
            </a:br>
            <a:r>
              <a:rPr lang="ja-JP" altLang="en-US" b="1" dirty="0"/>
              <a:t>第５章　定期考査や振り返りを</a:t>
            </a:r>
            <a:endParaRPr lang="en-US" altLang="ja-JP" b="1" dirty="0"/>
          </a:p>
          <a:p>
            <a:r>
              <a:rPr lang="ja-JP" altLang="en-US" b="1" dirty="0"/>
              <a:t>　　　　活用しよう！</a:t>
            </a:r>
            <a:endParaRPr lang="en-US" altLang="ja-JP" b="1" dirty="0"/>
          </a:p>
          <a:p>
            <a:r>
              <a:rPr lang="ja-JP" altLang="en-US" b="1" dirty="0"/>
              <a:t/>
            </a:r>
            <a:br>
              <a:rPr lang="ja-JP" altLang="en-US" b="1" dirty="0"/>
            </a:br>
            <a:r>
              <a:rPr lang="ja-JP" altLang="en-US" b="1" dirty="0"/>
              <a:t>第６章　探求をさらに深める</a:t>
            </a:r>
            <a:endParaRPr lang="en-US" altLang="ja-JP" b="1" dirty="0"/>
          </a:p>
          <a:p>
            <a:r>
              <a:rPr lang="ja-JP" altLang="en-US" b="1" dirty="0"/>
              <a:t>　　　　アクティブ・ラーニングの授業の可能性 </a:t>
            </a:r>
            <a:endParaRPr kumimoji="1" lang="ja-JP" altLang="en-US" dirty="0"/>
          </a:p>
        </p:txBody>
      </p:sp>
    </p:spTree>
    <p:extLst>
      <p:ext uri="{BB962C8B-B14F-4D97-AF65-F5344CB8AC3E}">
        <p14:creationId xmlns:p14="http://schemas.microsoft.com/office/powerpoint/2010/main" val="4201008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95536" y="836712"/>
            <a:ext cx="8464352" cy="5139869"/>
          </a:xfrm>
          <a:prstGeom prst="rect">
            <a:avLst/>
          </a:prstGeom>
          <a:noFill/>
        </p:spPr>
        <p:txBody>
          <a:bodyPr wrap="square" rtlCol="0">
            <a:spAutoFit/>
          </a:bodyPr>
          <a:lstStyle/>
          <a:p>
            <a:r>
              <a:rPr lang="ja-JP" altLang="en-US" sz="4000" b="1" dirty="0" smtClean="0"/>
              <a:t>話題①</a:t>
            </a:r>
            <a:r>
              <a:rPr lang="ja-JP" altLang="en-US" sz="4000" dirty="0"/>
              <a:t>　中教審答申から見える</a:t>
            </a:r>
            <a:r>
              <a:rPr lang="ja-JP" altLang="en-US" sz="4000" dirty="0" smtClean="0"/>
              <a:t>こと</a:t>
            </a:r>
            <a:endParaRPr lang="en-US" altLang="ja-JP" sz="4000" dirty="0" smtClean="0"/>
          </a:p>
          <a:p>
            <a:endParaRPr lang="ja-JP" altLang="en-US" sz="1200" dirty="0"/>
          </a:p>
          <a:p>
            <a:r>
              <a:rPr lang="ja-JP" altLang="en-US" sz="4000" b="1" dirty="0"/>
              <a:t>話題②</a:t>
            </a:r>
            <a:r>
              <a:rPr lang="ja-JP" altLang="en-US" sz="4000" dirty="0"/>
              <a:t>　主体的・対話的な授業の</a:t>
            </a:r>
            <a:endParaRPr lang="en-US" altLang="ja-JP" sz="4000" dirty="0"/>
          </a:p>
          <a:p>
            <a:r>
              <a:rPr lang="ja-JP" altLang="en-US" sz="4000" dirty="0"/>
              <a:t>　　　　必要性</a:t>
            </a:r>
            <a:endParaRPr lang="en-US" altLang="ja-JP" sz="1200" dirty="0"/>
          </a:p>
          <a:p>
            <a:endParaRPr lang="ja-JP" altLang="en-US" sz="1200" dirty="0"/>
          </a:p>
          <a:p>
            <a:r>
              <a:rPr lang="ja-JP" altLang="en-US" sz="4000" b="1" dirty="0"/>
              <a:t>話題③</a:t>
            </a:r>
            <a:r>
              <a:rPr lang="ja-JP" altLang="en-US" sz="4000" dirty="0"/>
              <a:t>　授業デザインの考え方と</a:t>
            </a:r>
          </a:p>
          <a:p>
            <a:r>
              <a:rPr lang="ja-JP" altLang="en-US" sz="4000" dirty="0" smtClean="0"/>
              <a:t>　　　　ＴＱ</a:t>
            </a:r>
            <a:r>
              <a:rPr lang="ja-JP" altLang="en-US" sz="4000" dirty="0"/>
              <a:t>生物基礎の</a:t>
            </a:r>
            <a:r>
              <a:rPr lang="ja-JP" altLang="en-US" sz="4000" dirty="0" smtClean="0"/>
              <a:t>紹介</a:t>
            </a:r>
            <a:endParaRPr lang="en-US" altLang="ja-JP" sz="4000" dirty="0"/>
          </a:p>
          <a:p>
            <a:endParaRPr lang="ja-JP" altLang="en-US" sz="1200" dirty="0"/>
          </a:p>
          <a:p>
            <a:r>
              <a:rPr lang="ja-JP" altLang="en-US" sz="4000" b="1" dirty="0"/>
              <a:t>話題④</a:t>
            </a:r>
            <a:r>
              <a:rPr lang="ja-JP" altLang="en-US" sz="4000" dirty="0"/>
              <a:t>　</a:t>
            </a:r>
            <a:r>
              <a:rPr lang="ja-JP" altLang="en-US" sz="4000" dirty="0" smtClean="0"/>
              <a:t>授業</a:t>
            </a:r>
            <a:r>
              <a:rPr lang="ja-JP" altLang="en-US" sz="4000" dirty="0"/>
              <a:t>改善の材料集め</a:t>
            </a:r>
          </a:p>
          <a:p>
            <a:endParaRPr lang="ja-JP" altLang="en-US" sz="1200" dirty="0"/>
          </a:p>
          <a:p>
            <a:r>
              <a:rPr lang="ja-JP" altLang="en-US" sz="4000" b="1" dirty="0"/>
              <a:t>話題⑤</a:t>
            </a:r>
            <a:r>
              <a:rPr lang="ja-JP" altLang="en-US" sz="4000" dirty="0"/>
              <a:t>　</a:t>
            </a:r>
            <a:r>
              <a:rPr lang="ja-JP" altLang="en-US" sz="4000" dirty="0" smtClean="0"/>
              <a:t>学校</a:t>
            </a:r>
            <a:r>
              <a:rPr lang="ja-JP" altLang="en-US" sz="4000" dirty="0"/>
              <a:t>の価値とは</a:t>
            </a:r>
          </a:p>
        </p:txBody>
      </p:sp>
    </p:spTree>
    <p:extLst>
      <p:ext uri="{BB962C8B-B14F-4D97-AF65-F5344CB8AC3E}">
        <p14:creationId xmlns:p14="http://schemas.microsoft.com/office/powerpoint/2010/main" val="2462152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a:t>話題①</a:t>
            </a:r>
            <a:endParaRPr kumimoji="1" lang="en-US" altLang="ja-JP" sz="5400" b="1" dirty="0"/>
          </a:p>
          <a:p>
            <a:pPr algn="ctr"/>
            <a:r>
              <a:rPr lang="ja-JP" altLang="en-US" sz="5400" b="1" dirty="0" smtClean="0"/>
              <a:t>中教審答申から見えること</a:t>
            </a:r>
            <a:endParaRPr lang="ja-JP" altLang="en-US" sz="5400" b="1" dirty="0"/>
          </a:p>
        </p:txBody>
      </p:sp>
    </p:spTree>
    <p:extLst>
      <p:ext uri="{BB962C8B-B14F-4D97-AF65-F5344CB8AC3E}">
        <p14:creationId xmlns:p14="http://schemas.microsoft.com/office/powerpoint/2010/main" val="2579932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学力の３要素</a:t>
            </a:r>
            <a:endParaRPr kumimoji="1" lang="ja-JP" altLang="en-US" dirty="0"/>
          </a:p>
        </p:txBody>
      </p:sp>
      <p:sp>
        <p:nvSpPr>
          <p:cNvPr id="3" name="コンテンツ プレースホルダー 2"/>
          <p:cNvSpPr>
            <a:spLocks noGrp="1"/>
          </p:cNvSpPr>
          <p:nvPr>
            <p:ph idx="1"/>
          </p:nvPr>
        </p:nvSpPr>
        <p:spPr>
          <a:xfrm>
            <a:off x="457200" y="1600200"/>
            <a:ext cx="8229600" cy="4853136"/>
          </a:xfrm>
        </p:spPr>
        <p:txBody>
          <a:bodyPr>
            <a:normAutofit/>
          </a:bodyPr>
          <a:lstStyle/>
          <a:p>
            <a:pPr marL="0" indent="0">
              <a:buNone/>
            </a:pPr>
            <a:r>
              <a:rPr lang="ja-JP" altLang="en-US" sz="3600" b="1" dirty="0"/>
              <a:t>・知識・技能</a:t>
            </a:r>
            <a:endParaRPr lang="en-US" altLang="ja-JP" sz="3600" b="1" dirty="0"/>
          </a:p>
          <a:p>
            <a:pPr marL="0" indent="0">
              <a:buNone/>
            </a:pPr>
            <a:endParaRPr lang="ja-JP" altLang="en-US" sz="3600" b="1" dirty="0"/>
          </a:p>
          <a:p>
            <a:pPr marL="0" indent="0">
              <a:buNone/>
            </a:pPr>
            <a:r>
              <a:rPr lang="ja-JP" altLang="en-US" sz="3600" b="1" dirty="0"/>
              <a:t>・思考力・判断力・表現力</a:t>
            </a:r>
            <a:endParaRPr lang="en-US" altLang="ja-JP" sz="3600" b="1" dirty="0"/>
          </a:p>
          <a:p>
            <a:pPr marL="0" indent="0">
              <a:buNone/>
            </a:pPr>
            <a:endParaRPr lang="ja-JP" altLang="en-US" sz="3600" b="1" dirty="0"/>
          </a:p>
          <a:p>
            <a:pPr marL="0" indent="0">
              <a:buNone/>
            </a:pPr>
            <a:r>
              <a:rPr lang="ja-JP" altLang="en-US" sz="3600" b="1" dirty="0"/>
              <a:t>・学びに向かう力、人間性</a:t>
            </a:r>
          </a:p>
          <a:p>
            <a:pPr marL="0" indent="0">
              <a:buNone/>
            </a:pPr>
            <a:endParaRPr lang="ja-JP" altLang="en-US" dirty="0"/>
          </a:p>
        </p:txBody>
      </p:sp>
    </p:spTree>
    <p:extLst>
      <p:ext uri="{BB962C8B-B14F-4D97-AF65-F5344CB8AC3E}">
        <p14:creationId xmlns:p14="http://schemas.microsoft.com/office/powerpoint/2010/main" val="2156641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３つの柱</a:t>
            </a:r>
            <a:endParaRPr kumimoji="1" lang="ja-JP" altLang="en-US" dirty="0"/>
          </a:p>
        </p:txBody>
      </p:sp>
      <p:sp>
        <p:nvSpPr>
          <p:cNvPr id="3" name="コンテンツ プレースホルダー 2"/>
          <p:cNvSpPr>
            <a:spLocks noGrp="1"/>
          </p:cNvSpPr>
          <p:nvPr>
            <p:ph idx="1"/>
          </p:nvPr>
        </p:nvSpPr>
        <p:spPr>
          <a:xfrm>
            <a:off x="457200" y="1600200"/>
            <a:ext cx="8229600" cy="4853136"/>
          </a:xfrm>
        </p:spPr>
        <p:txBody>
          <a:bodyPr>
            <a:normAutofit fontScale="55000" lnSpcReduction="20000"/>
          </a:bodyPr>
          <a:lstStyle/>
          <a:p>
            <a:pPr marL="0" indent="0">
              <a:buNone/>
            </a:pPr>
            <a:r>
              <a:rPr lang="ja-JP" altLang="en-US" sz="5100" b="1" dirty="0"/>
              <a:t>・何を知っているか、何ができるか</a:t>
            </a:r>
          </a:p>
          <a:p>
            <a:pPr marL="0" indent="0">
              <a:buNone/>
            </a:pPr>
            <a:r>
              <a:rPr lang="ja-JP" altLang="en-US" sz="4400" dirty="0"/>
              <a:t>　個別の知識・技能</a:t>
            </a:r>
          </a:p>
          <a:p>
            <a:pPr marL="0" indent="0">
              <a:buNone/>
            </a:pPr>
            <a:endParaRPr lang="ja-JP" altLang="en-US" dirty="0"/>
          </a:p>
          <a:p>
            <a:pPr marL="0" indent="0">
              <a:buNone/>
            </a:pPr>
            <a:r>
              <a:rPr lang="ja-JP" altLang="en-US" sz="5100" b="1" dirty="0"/>
              <a:t>・知っていること・できることをどう使うか</a:t>
            </a:r>
          </a:p>
          <a:p>
            <a:pPr marL="0" indent="0">
              <a:buNone/>
            </a:pPr>
            <a:r>
              <a:rPr lang="ja-JP" altLang="en-US" sz="4400" dirty="0"/>
              <a:t>　思考力・判断力・表現力等</a:t>
            </a:r>
          </a:p>
          <a:p>
            <a:pPr marL="0" indent="0">
              <a:buNone/>
            </a:pPr>
            <a:endParaRPr lang="ja-JP" altLang="en-US" dirty="0"/>
          </a:p>
          <a:p>
            <a:pPr marL="0" indent="0">
              <a:buNone/>
            </a:pPr>
            <a:r>
              <a:rPr lang="ja-JP" altLang="en-US" sz="5100" b="1" dirty="0"/>
              <a:t>・どのように社会・世界と関わり、よりよい人生を送るか（学びに向かう力、人間性等）</a:t>
            </a:r>
          </a:p>
          <a:p>
            <a:pPr marL="0" indent="0">
              <a:buNone/>
            </a:pPr>
            <a:r>
              <a:rPr lang="ja-JP" altLang="en-US" sz="4400" dirty="0"/>
              <a:t>主体的に学習する態度（教育の基本である人格の完成と生きる力の育成という根底）</a:t>
            </a:r>
          </a:p>
          <a:p>
            <a:pPr marL="0" indent="0">
              <a:buNone/>
            </a:pPr>
            <a:endParaRPr lang="ja-JP" altLang="en-US" dirty="0"/>
          </a:p>
          <a:p>
            <a:pPr marL="0" indent="0">
              <a:buNone/>
            </a:pPr>
            <a:r>
              <a:rPr lang="en-US" altLang="ja-JP" sz="4400" dirty="0"/>
              <a:t>※</a:t>
            </a:r>
            <a:r>
              <a:rPr lang="ja-JP" altLang="en-US" sz="4400" dirty="0"/>
              <a:t>知識・技能の「習得」は、「活用」することが前提。</a:t>
            </a:r>
            <a:endParaRPr kumimoji="1" lang="ja-JP" altLang="en-US" sz="4400" dirty="0"/>
          </a:p>
        </p:txBody>
      </p:sp>
    </p:spTree>
    <p:extLst>
      <p:ext uri="{BB962C8B-B14F-4D97-AF65-F5344CB8AC3E}">
        <p14:creationId xmlns:p14="http://schemas.microsoft.com/office/powerpoint/2010/main" val="17427783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96B5A53-9880-41A9-9D01-203FBB873E19}"/>
              </a:ext>
            </a:extLst>
          </p:cNvPr>
          <p:cNvSpPr>
            <a:spLocks noGrp="1"/>
          </p:cNvSpPr>
          <p:nvPr>
            <p:ph type="title"/>
          </p:nvPr>
        </p:nvSpPr>
        <p:spPr/>
        <p:txBody>
          <a:bodyPr/>
          <a:lstStyle/>
          <a:p>
            <a:r>
              <a:rPr lang="ja-JP" altLang="en-US" dirty="0"/>
              <a:t>主体的・対話的で深い学び</a:t>
            </a:r>
            <a:endParaRPr kumimoji="1" lang="ja-JP" altLang="en-US" dirty="0"/>
          </a:p>
        </p:txBody>
      </p:sp>
      <p:sp>
        <p:nvSpPr>
          <p:cNvPr id="3" name="コンテンツ プレースホルダー 2">
            <a:extLst>
              <a:ext uri="{FF2B5EF4-FFF2-40B4-BE49-F238E27FC236}">
                <a16:creationId xmlns:a16="http://schemas.microsoft.com/office/drawing/2014/main" xmlns="" id="{06FD2195-1A71-4B9F-ACA7-5EB842E2ACE0}"/>
              </a:ext>
            </a:extLst>
          </p:cNvPr>
          <p:cNvSpPr>
            <a:spLocks noGrp="1"/>
          </p:cNvSpPr>
          <p:nvPr>
            <p:ph idx="1"/>
          </p:nvPr>
        </p:nvSpPr>
        <p:spPr/>
        <p:txBody>
          <a:bodyPr>
            <a:normAutofit/>
          </a:bodyPr>
          <a:lstStyle/>
          <a:p>
            <a:r>
              <a:rPr kumimoji="1" lang="ja-JP" altLang="en-US" sz="4000" b="1" dirty="0"/>
              <a:t>主体的な学び</a:t>
            </a:r>
            <a:endParaRPr kumimoji="1" lang="en-US" altLang="ja-JP" sz="4000" b="1" dirty="0"/>
          </a:p>
          <a:p>
            <a:endParaRPr lang="en-US" altLang="ja-JP" sz="4000" b="1" dirty="0"/>
          </a:p>
          <a:p>
            <a:r>
              <a:rPr kumimoji="1" lang="ja-JP" altLang="en-US" sz="4000" b="1" dirty="0"/>
              <a:t>対話的な学び</a:t>
            </a:r>
            <a:endParaRPr kumimoji="1" lang="en-US" altLang="ja-JP" sz="4000" b="1" dirty="0"/>
          </a:p>
          <a:p>
            <a:endParaRPr lang="en-US" altLang="ja-JP" sz="4000" b="1" dirty="0"/>
          </a:p>
          <a:p>
            <a:r>
              <a:rPr kumimoji="1" lang="ja-JP" altLang="en-US" sz="4000" b="1" dirty="0"/>
              <a:t>深い学び</a:t>
            </a:r>
            <a:endParaRPr kumimoji="1" lang="en-US" altLang="ja-JP" sz="4000" b="1" dirty="0"/>
          </a:p>
          <a:p>
            <a:pPr marL="0" indent="0">
              <a:buNone/>
            </a:pPr>
            <a:endParaRPr lang="en-US" altLang="ja-JP" sz="3600" b="1" dirty="0"/>
          </a:p>
        </p:txBody>
      </p:sp>
    </p:spTree>
    <p:extLst>
      <p:ext uri="{BB962C8B-B14F-4D97-AF65-F5344CB8AC3E}">
        <p14:creationId xmlns:p14="http://schemas.microsoft.com/office/powerpoint/2010/main" val="1101713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おすすめ設定">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5277</TotalTime>
  <Words>1277</Words>
  <Application>Microsoft Office PowerPoint</Application>
  <PresentationFormat>画面に合わせる (4:3)</PresentationFormat>
  <Paragraphs>302</Paragraphs>
  <Slides>48</Slides>
  <Notes>1</Notes>
  <HiddenSlides>0</HiddenSlides>
  <MMClips>0</MMClips>
  <ScaleCrop>false</ScaleCrop>
  <HeadingPairs>
    <vt:vector size="4" baseType="variant">
      <vt:variant>
        <vt:lpstr>テーマ</vt:lpstr>
      </vt:variant>
      <vt:variant>
        <vt:i4>1</vt:i4>
      </vt:variant>
      <vt:variant>
        <vt:lpstr>スライド タイトル</vt:lpstr>
      </vt:variant>
      <vt:variant>
        <vt:i4>48</vt:i4>
      </vt:variant>
    </vt:vector>
  </HeadingPairs>
  <TitlesOfParts>
    <vt:vector size="49" baseType="lpstr">
      <vt:lpstr>Office ​​テーマ</vt:lpstr>
      <vt:lpstr>高校生物における 「主体的・対話的で深い学び」とは</vt:lpstr>
      <vt:lpstr>この時間の目的</vt:lpstr>
      <vt:lpstr>グランドルール</vt:lpstr>
      <vt:lpstr>はじめに</vt:lpstr>
      <vt:lpstr>PowerPoint プレゼンテーション</vt:lpstr>
      <vt:lpstr>PowerPoint プレゼンテーション</vt:lpstr>
      <vt:lpstr>学力の３要素</vt:lpstr>
      <vt:lpstr>３つの柱</vt:lpstr>
      <vt:lpstr>主体的・対話的で深い学び</vt:lpstr>
      <vt:lpstr>PowerPoint プレゼンテーション</vt:lpstr>
      <vt:lpstr>余談：「見方・考え方」の位置付け</vt:lpstr>
      <vt:lpstr>余談：理科の「見方・考え方」</vt:lpstr>
      <vt:lpstr>PowerPoint プレゼンテーション</vt:lpstr>
      <vt:lpstr>一斉講義型授業の限界</vt:lpstr>
      <vt:lpstr>理解の４段階</vt:lpstr>
      <vt:lpstr>ラーニングピラミッド</vt:lpstr>
      <vt:lpstr>社会人基礎力①</vt:lpstr>
      <vt:lpstr>社会人基礎力②</vt:lpstr>
      <vt:lpstr>社会人基礎力③</vt:lpstr>
      <vt:lpstr>主体的・対話的な授業の必要性</vt:lpstr>
      <vt:lpstr>PowerPoint プレゼンテーション</vt:lpstr>
      <vt:lpstr>授業改善サイクルの全体像</vt:lpstr>
      <vt:lpstr>大野のビジョン（大きな理念）</vt:lpstr>
      <vt:lpstr>PowerPoint プレゼンテーション</vt:lpstr>
      <vt:lpstr>授業の流れの例（50分授業）</vt:lpstr>
      <vt:lpstr>「目標」と「課題」</vt:lpstr>
      <vt:lpstr>ＴＱ生物基礎の基本構造</vt:lpstr>
      <vt:lpstr>「目標」の定型文</vt:lpstr>
      <vt:lpstr>「課題」の分類</vt:lpstr>
      <vt:lpstr>創造性と「関連付け」</vt:lpstr>
      <vt:lpstr>生徒の学習の補助</vt:lpstr>
      <vt:lpstr>ファシリテーションブック</vt:lpstr>
      <vt:lpstr>振り返りシート</vt:lpstr>
      <vt:lpstr>振り返りシート</vt:lpstr>
      <vt:lpstr>授業デザインの要素例</vt:lpstr>
      <vt:lpstr>思考の材料②理念・方針と方法をつなげる</vt:lpstr>
      <vt:lpstr>PowerPoint プレゼンテーション</vt:lpstr>
      <vt:lpstr>材料集めの方法</vt:lpstr>
      <vt:lpstr>書籍：大学における『学びの場』づくり</vt:lpstr>
      <vt:lpstr>大学における『学びの場』づくり</vt:lpstr>
      <vt:lpstr>大学における『学びの場』づくり</vt:lpstr>
      <vt:lpstr>大学における『学びの場』づくり</vt:lpstr>
      <vt:lpstr>PowerPoint プレゼンテーション</vt:lpstr>
      <vt:lpstr>「学校」「授業」の価値</vt:lpstr>
      <vt:lpstr>教員の「職能」の変化</vt:lpstr>
      <vt:lpstr>学び続ける教師とは</vt:lpstr>
      <vt:lpstr>情報発信・参考資料</vt:lpstr>
      <vt:lpstr>参考書籍</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コンテンツとコンピテンシーの視点</dc:title>
  <dc:creator>Ohno</dc:creator>
  <cp:lastModifiedBy>東京都</cp:lastModifiedBy>
  <cp:revision>161</cp:revision>
  <cp:lastPrinted>2015-07-31T11:03:16Z</cp:lastPrinted>
  <dcterms:created xsi:type="dcterms:W3CDTF">2015-01-23T22:08:07Z</dcterms:created>
  <dcterms:modified xsi:type="dcterms:W3CDTF">2017-11-24T05:06:33Z</dcterms:modified>
</cp:coreProperties>
</file>