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10" r:id="rId2"/>
    <p:sldId id="404" r:id="rId3"/>
    <p:sldId id="406" r:id="rId4"/>
    <p:sldId id="393" r:id="rId5"/>
    <p:sldId id="392" r:id="rId6"/>
    <p:sldId id="395" r:id="rId7"/>
    <p:sldId id="396" r:id="rId8"/>
    <p:sldId id="397" r:id="rId9"/>
    <p:sldId id="399" r:id="rId10"/>
    <p:sldId id="400" r:id="rId11"/>
    <p:sldId id="401" r:id="rId12"/>
    <p:sldId id="402" r:id="rId13"/>
    <p:sldId id="407" r:id="rId14"/>
    <p:sldId id="403" r:id="rId15"/>
    <p:sldId id="413" r:id="rId16"/>
    <p:sldId id="416" r:id="rId17"/>
    <p:sldId id="415" r:id="rId18"/>
    <p:sldId id="414" r:id="rId19"/>
    <p:sldId id="417" r:id="rId20"/>
    <p:sldId id="418" r:id="rId21"/>
    <p:sldId id="420" r:id="rId22"/>
    <p:sldId id="421" r:id="rId23"/>
    <p:sldId id="422" r:id="rId24"/>
    <p:sldId id="423" r:id="rId25"/>
    <p:sldId id="424" r:id="rId26"/>
    <p:sldId id="411" r:id="rId27"/>
    <p:sldId id="405" r:id="rId28"/>
    <p:sldId id="378" r:id="rId29"/>
    <p:sldId id="425" r:id="rId30"/>
  </p:sldIdLst>
  <p:sldSz cx="9144000" cy="6858000" type="screen4x3"/>
  <p:notesSz cx="7053263" cy="101869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718" autoAdjust="0"/>
  </p:normalViewPr>
  <p:slideViewPr>
    <p:cSldViewPr showGuides="1">
      <p:cViewPr varScale="1">
        <p:scale>
          <a:sx n="70" d="100"/>
          <a:sy n="70" d="100"/>
        </p:scale>
        <p:origin x="-12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56414" cy="509349"/>
          </a:xfrm>
          <a:prstGeom prst="rect">
            <a:avLst/>
          </a:prstGeom>
        </p:spPr>
        <p:txBody>
          <a:bodyPr vert="horz" lIns="94125" tIns="47062" rIns="94125" bIns="4706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219" y="0"/>
            <a:ext cx="3056414" cy="509349"/>
          </a:xfrm>
          <a:prstGeom prst="rect">
            <a:avLst/>
          </a:prstGeom>
        </p:spPr>
        <p:txBody>
          <a:bodyPr vert="horz" lIns="94125" tIns="47062" rIns="94125" bIns="47062" rtlCol="0"/>
          <a:lstStyle>
            <a:lvl1pPr algn="r">
              <a:defRPr sz="1200"/>
            </a:lvl1pPr>
          </a:lstStyle>
          <a:p>
            <a:fld id="{999F4063-9611-41F3-92B8-EAAD48A3D9E5}" type="datetimeFigureOut">
              <a:rPr kumimoji="1" lang="ja-JP" altLang="en-US" smtClean="0"/>
              <a:t>2017/1/5</a:t>
            </a:fld>
            <a:endParaRPr kumimoji="1" lang="ja-JP" altLang="en-US"/>
          </a:p>
        </p:txBody>
      </p:sp>
      <p:sp>
        <p:nvSpPr>
          <p:cNvPr id="4" name="フッター プレースホルダー 3"/>
          <p:cNvSpPr>
            <a:spLocks noGrp="1"/>
          </p:cNvSpPr>
          <p:nvPr>
            <p:ph type="ftr" sz="quarter" idx="2"/>
          </p:nvPr>
        </p:nvSpPr>
        <p:spPr>
          <a:xfrm>
            <a:off x="2" y="9675871"/>
            <a:ext cx="3056414" cy="509349"/>
          </a:xfrm>
          <a:prstGeom prst="rect">
            <a:avLst/>
          </a:prstGeom>
        </p:spPr>
        <p:txBody>
          <a:bodyPr vert="horz" lIns="94125" tIns="47062" rIns="94125" bIns="4706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95219" y="9675871"/>
            <a:ext cx="3056414" cy="509349"/>
          </a:xfrm>
          <a:prstGeom prst="rect">
            <a:avLst/>
          </a:prstGeom>
        </p:spPr>
        <p:txBody>
          <a:bodyPr vert="horz" lIns="94125" tIns="47062" rIns="94125" bIns="47062" rtlCol="0" anchor="b"/>
          <a:lstStyle>
            <a:lvl1pPr algn="r">
              <a:defRPr sz="1200"/>
            </a:lvl1pPr>
          </a:lstStyle>
          <a:p>
            <a:fld id="{92F815A2-1DF3-4A35-ABA8-7995722CC0B7}" type="slidenum">
              <a:rPr kumimoji="1" lang="ja-JP" altLang="en-US" smtClean="0"/>
              <a:t>‹#›</a:t>
            </a:fld>
            <a:endParaRPr kumimoji="1" lang="ja-JP" altLang="en-US"/>
          </a:p>
        </p:txBody>
      </p:sp>
    </p:spTree>
    <p:extLst>
      <p:ext uri="{BB962C8B-B14F-4D97-AF65-F5344CB8AC3E}">
        <p14:creationId xmlns:p14="http://schemas.microsoft.com/office/powerpoint/2010/main" val="195734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56414" cy="509349"/>
          </a:xfrm>
          <a:prstGeom prst="rect">
            <a:avLst/>
          </a:prstGeom>
        </p:spPr>
        <p:txBody>
          <a:bodyPr vert="horz" lIns="94125" tIns="47062" rIns="94125" bIns="47062" rtlCol="0"/>
          <a:lstStyle>
            <a:lvl1pPr algn="l">
              <a:defRPr sz="1200"/>
            </a:lvl1pPr>
          </a:lstStyle>
          <a:p>
            <a:endParaRPr kumimoji="1" lang="ja-JP" altLang="en-US"/>
          </a:p>
        </p:txBody>
      </p:sp>
      <p:sp>
        <p:nvSpPr>
          <p:cNvPr id="3" name="日付プレースホルダー 2"/>
          <p:cNvSpPr>
            <a:spLocks noGrp="1"/>
          </p:cNvSpPr>
          <p:nvPr>
            <p:ph type="dt" idx="1"/>
          </p:nvPr>
        </p:nvSpPr>
        <p:spPr>
          <a:xfrm>
            <a:off x="3995219" y="0"/>
            <a:ext cx="3056414" cy="509349"/>
          </a:xfrm>
          <a:prstGeom prst="rect">
            <a:avLst/>
          </a:prstGeom>
        </p:spPr>
        <p:txBody>
          <a:bodyPr vert="horz" lIns="94125" tIns="47062" rIns="94125" bIns="47062" rtlCol="0"/>
          <a:lstStyle>
            <a:lvl1pPr algn="r">
              <a:defRPr sz="1200"/>
            </a:lvl1pPr>
          </a:lstStyle>
          <a:p>
            <a:fld id="{BA75C57B-2036-4414-96D6-8D01A8963FD5}" type="datetimeFigureOut">
              <a:rPr kumimoji="1" lang="ja-JP" altLang="en-US" smtClean="0"/>
              <a:t>2017/1/5</a:t>
            </a:fld>
            <a:endParaRPr kumimoji="1" lang="ja-JP" altLang="en-US"/>
          </a:p>
        </p:txBody>
      </p:sp>
      <p:sp>
        <p:nvSpPr>
          <p:cNvPr id="4" name="スライド イメージ プレースホルダー 3"/>
          <p:cNvSpPr>
            <a:spLocks noGrp="1" noRot="1" noChangeAspect="1"/>
          </p:cNvSpPr>
          <p:nvPr>
            <p:ph type="sldImg" idx="2"/>
          </p:nvPr>
        </p:nvSpPr>
        <p:spPr>
          <a:xfrm>
            <a:off x="981075" y="765175"/>
            <a:ext cx="5091113" cy="3817938"/>
          </a:xfrm>
          <a:prstGeom prst="rect">
            <a:avLst/>
          </a:prstGeom>
          <a:noFill/>
          <a:ln w="12700">
            <a:solidFill>
              <a:prstClr val="black"/>
            </a:solidFill>
          </a:ln>
        </p:spPr>
        <p:txBody>
          <a:bodyPr vert="horz" lIns="94125" tIns="47062" rIns="94125" bIns="47062" rtlCol="0" anchor="ctr"/>
          <a:lstStyle/>
          <a:p>
            <a:endParaRPr lang="ja-JP" altLang="en-US"/>
          </a:p>
        </p:txBody>
      </p:sp>
      <p:sp>
        <p:nvSpPr>
          <p:cNvPr id="5" name="ノート プレースホルダー 4"/>
          <p:cNvSpPr>
            <a:spLocks noGrp="1"/>
          </p:cNvSpPr>
          <p:nvPr>
            <p:ph type="body" sz="quarter" idx="3"/>
          </p:nvPr>
        </p:nvSpPr>
        <p:spPr>
          <a:xfrm>
            <a:off x="705327" y="4838821"/>
            <a:ext cx="5642610" cy="4584144"/>
          </a:xfrm>
          <a:prstGeom prst="rect">
            <a:avLst/>
          </a:prstGeom>
        </p:spPr>
        <p:txBody>
          <a:bodyPr vert="horz" lIns="94125" tIns="47062" rIns="94125" bIns="4706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675871"/>
            <a:ext cx="3056414" cy="509349"/>
          </a:xfrm>
          <a:prstGeom prst="rect">
            <a:avLst/>
          </a:prstGeom>
        </p:spPr>
        <p:txBody>
          <a:bodyPr vert="horz" lIns="94125" tIns="47062" rIns="94125" bIns="4706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95219" y="9675871"/>
            <a:ext cx="3056414" cy="509349"/>
          </a:xfrm>
          <a:prstGeom prst="rect">
            <a:avLst/>
          </a:prstGeom>
        </p:spPr>
        <p:txBody>
          <a:bodyPr vert="horz" lIns="94125" tIns="47062" rIns="94125" bIns="47062" rtlCol="0" anchor="b"/>
          <a:lstStyle>
            <a:lvl1pPr algn="r">
              <a:defRPr sz="1200"/>
            </a:lvl1pPr>
          </a:lstStyle>
          <a:p>
            <a:fld id="{7522BAFA-627E-416A-87E0-E20C5AA4887F}" type="slidenum">
              <a:rPr kumimoji="1" lang="ja-JP" altLang="en-US" smtClean="0"/>
              <a:t>‹#›</a:t>
            </a:fld>
            <a:endParaRPr kumimoji="1" lang="ja-JP" altLang="en-US"/>
          </a:p>
        </p:txBody>
      </p:sp>
    </p:spTree>
    <p:extLst>
      <p:ext uri="{BB962C8B-B14F-4D97-AF65-F5344CB8AC3E}">
        <p14:creationId xmlns:p14="http://schemas.microsoft.com/office/powerpoint/2010/main" val="24106122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8CE010B-C191-441E-9397-0A0789623A32}" type="datetime1">
              <a:rPr kumimoji="1" lang="ja-JP" altLang="en-US" smtClean="0"/>
              <a:t>2017/1/5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345563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1F9164-5B66-47C4-8968-BDD99E57499C}" type="datetime1">
              <a:rPr kumimoji="1" lang="ja-JP" altLang="en-US" smtClean="0"/>
              <a:t>2017/1/5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333336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CF5861-6710-4A2B-8EB8-B9962E07A773}" type="datetime1">
              <a:rPr kumimoji="1" lang="ja-JP" altLang="en-US" smtClean="0"/>
              <a:t>2017/1/5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297457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32BE1-A11C-4009-8A59-0570C1D9D869}" type="datetime1">
              <a:rPr kumimoji="1" lang="ja-JP" altLang="en-US" smtClean="0"/>
              <a:t>2017/1/5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75150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201F2B-919F-4CC3-9373-9CD5F78543F1}" type="datetime1">
              <a:rPr kumimoji="1" lang="ja-JP" altLang="en-US" smtClean="0"/>
              <a:t>2017/1/5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198336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3E8B7E6-B212-436E-95B4-61D8E675F933}" type="datetime1">
              <a:rPr kumimoji="1" lang="ja-JP" altLang="en-US" smtClean="0"/>
              <a:t>2017/1/5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415820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89C9C6-4643-4F9B-9F49-6E936258F032}" type="datetime1">
              <a:rPr kumimoji="1" lang="ja-JP" altLang="en-US" smtClean="0"/>
              <a:t>2017/1/5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216959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74B76BD-50A0-4BF7-B271-AD943FEEBEF1}" type="datetime1">
              <a:rPr kumimoji="1" lang="ja-JP" altLang="en-US" smtClean="0"/>
              <a:t>2017/1/5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154874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0B9896-283B-44B6-BFF2-D6C42E4D730C}" type="datetime1">
              <a:rPr kumimoji="1" lang="ja-JP" altLang="en-US" smtClean="0"/>
              <a:t>2017/1/5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171475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0E61686-F766-4947-AE41-51AADE39D799}" type="datetime1">
              <a:rPr kumimoji="1" lang="ja-JP" altLang="en-US" smtClean="0"/>
              <a:t>2017/1/5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330511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EE1EAD-3EED-4FD6-87A4-2F7B0A615CD7}" type="datetime1">
              <a:rPr kumimoji="1" lang="ja-JP" altLang="en-US" smtClean="0"/>
              <a:t>2017/1/5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429265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0C8FF-D611-4823-AE72-B93F05A6080F}" type="datetime1">
              <a:rPr kumimoji="1" lang="ja-JP" altLang="en-US" smtClean="0"/>
              <a:t>2017/1/5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7459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tomohisa.ohno.79" TargetMode="External"/><Relationship Id="rId2" Type="http://schemas.openxmlformats.org/officeDocument/2006/relationships/hyperlink" Target="http://biologymanabiai.jimdo.com/" TargetMode="External"/><Relationship Id="rId1" Type="http://schemas.openxmlformats.org/officeDocument/2006/relationships/slideLayout" Target="../slideLayouts/slideLayout2.xml"/><Relationship Id="rId4" Type="http://schemas.openxmlformats.org/officeDocument/2006/relationships/hyperlink" Target="http://find-activelearning.com/set/29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628801"/>
            <a:ext cx="8640960" cy="1971650"/>
          </a:xfrm>
        </p:spPr>
        <p:txBody>
          <a:bodyPr>
            <a:normAutofit/>
          </a:bodyPr>
          <a:lstStyle/>
          <a:p>
            <a:r>
              <a:rPr lang="ja-JP" altLang="en-US" sz="4000" b="1" dirty="0"/>
              <a:t>探究的に</a:t>
            </a:r>
            <a:r>
              <a:rPr lang="ja-JP" altLang="en-US" sz="4000" b="1" dirty="0" smtClean="0"/>
              <a:t>扱う</a:t>
            </a:r>
            <a:r>
              <a:rPr lang="en-US" altLang="ja-JP" sz="4000" b="1" dirty="0" smtClean="0"/>
              <a:t/>
            </a:r>
            <a:br>
              <a:rPr lang="en-US" altLang="ja-JP" sz="4000" b="1" dirty="0" smtClean="0"/>
            </a:br>
            <a:r>
              <a:rPr lang="ja-JP" altLang="en-US" sz="4000" b="1" dirty="0" smtClean="0"/>
              <a:t>「</a:t>
            </a:r>
            <a:r>
              <a:rPr lang="ja-JP" altLang="en-US" sz="4000" b="1" dirty="0"/>
              <a:t>生物基礎」の観察・実験</a:t>
            </a:r>
            <a:endParaRPr kumimoji="1" lang="ja-JP" altLang="en-US" b="1" dirty="0"/>
          </a:p>
        </p:txBody>
      </p:sp>
      <p:sp>
        <p:nvSpPr>
          <p:cNvPr id="3" name="サブタイトル 2"/>
          <p:cNvSpPr>
            <a:spLocks noGrp="1"/>
          </p:cNvSpPr>
          <p:nvPr>
            <p:ph type="subTitle" idx="1"/>
          </p:nvPr>
        </p:nvSpPr>
        <p:spPr>
          <a:xfrm>
            <a:off x="1043608" y="4149080"/>
            <a:ext cx="7056784" cy="1752600"/>
          </a:xfrm>
        </p:spPr>
        <p:txBody>
          <a:bodyPr>
            <a:normAutofit/>
          </a:bodyPr>
          <a:lstStyle/>
          <a:p>
            <a:r>
              <a:rPr lang="ja-JP" altLang="en-US" sz="3600" dirty="0" smtClean="0">
                <a:solidFill>
                  <a:schemeClr val="tx1"/>
                </a:solidFill>
              </a:rPr>
              <a:t>都立国立高等学校</a:t>
            </a:r>
            <a:endParaRPr lang="en-US" altLang="ja-JP" sz="3600" dirty="0" smtClean="0">
              <a:solidFill>
                <a:schemeClr val="tx1"/>
              </a:solidFill>
            </a:endParaRPr>
          </a:p>
          <a:p>
            <a:r>
              <a:rPr lang="ja-JP" altLang="en-US" sz="3600" dirty="0">
                <a:solidFill>
                  <a:schemeClr val="tx1"/>
                </a:solidFill>
              </a:rPr>
              <a:t>○</a:t>
            </a:r>
            <a:r>
              <a:rPr lang="ja-JP" altLang="en-US" sz="3600" dirty="0" smtClean="0">
                <a:solidFill>
                  <a:schemeClr val="tx1"/>
                </a:solidFill>
              </a:rPr>
              <a:t>大野智久、久保田智子</a:t>
            </a:r>
            <a:r>
              <a:rPr lang="ja-JP" altLang="en-US" sz="3600" dirty="0">
                <a:solidFill>
                  <a:schemeClr val="tx1"/>
                </a:solidFill>
              </a:rPr>
              <a:t>、</a:t>
            </a:r>
            <a:r>
              <a:rPr kumimoji="1" lang="ja-JP" altLang="en-US" sz="3600" dirty="0" smtClean="0">
                <a:solidFill>
                  <a:schemeClr val="tx1"/>
                </a:solidFill>
              </a:rPr>
              <a:t>板山裕</a:t>
            </a:r>
            <a:endParaRPr kumimoji="1" lang="ja-JP" altLang="en-US" sz="3600" dirty="0">
              <a:solidFill>
                <a:schemeClr val="tx1"/>
              </a:solidFill>
            </a:endParaRPr>
          </a:p>
        </p:txBody>
      </p:sp>
      <p:sp>
        <p:nvSpPr>
          <p:cNvPr id="4" name="テキスト ボックス 3"/>
          <p:cNvSpPr txBox="1"/>
          <p:nvPr/>
        </p:nvSpPr>
        <p:spPr>
          <a:xfrm>
            <a:off x="5442330" y="260648"/>
            <a:ext cx="3647152" cy="646331"/>
          </a:xfrm>
          <a:prstGeom prst="rect">
            <a:avLst/>
          </a:prstGeom>
          <a:noFill/>
        </p:spPr>
        <p:txBody>
          <a:bodyPr wrap="none" rtlCol="0">
            <a:spAutoFit/>
          </a:bodyPr>
          <a:lstStyle/>
          <a:p>
            <a:r>
              <a:rPr kumimoji="1" lang="en-US" altLang="ja-JP" dirty="0" smtClean="0"/>
              <a:t>170107</a:t>
            </a:r>
            <a:r>
              <a:rPr kumimoji="1" lang="ja-JP" altLang="en-US" dirty="0" smtClean="0"/>
              <a:t>日本生物教育学会</a:t>
            </a:r>
            <a:endParaRPr kumimoji="1" lang="en-US" altLang="ja-JP" dirty="0" smtClean="0"/>
          </a:p>
          <a:p>
            <a:r>
              <a:rPr kumimoji="1" lang="ja-JP" altLang="en-US" dirty="0" smtClean="0"/>
              <a:t>第１０１回全国大会（東京大会）</a:t>
            </a:r>
            <a:endParaRPr kumimoji="1" lang="ja-JP" altLang="en-US" dirty="0"/>
          </a:p>
        </p:txBody>
      </p:sp>
    </p:spTree>
    <p:extLst>
      <p:ext uri="{BB962C8B-B14F-4D97-AF65-F5344CB8AC3E}">
        <p14:creationId xmlns:p14="http://schemas.microsoft.com/office/powerpoint/2010/main" val="108920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パターン①「問い」をつくる</a:t>
            </a:r>
            <a:endParaRPr kumimoji="1" lang="ja-JP" altLang="en-US" dirty="0"/>
          </a:p>
        </p:txBody>
      </p:sp>
      <p:sp>
        <p:nvSpPr>
          <p:cNvPr id="3" name="コンテンツ プレースホルダー 2"/>
          <p:cNvSpPr>
            <a:spLocks noGrp="1"/>
          </p:cNvSpPr>
          <p:nvPr>
            <p:ph idx="1"/>
          </p:nvPr>
        </p:nvSpPr>
        <p:spPr/>
        <p:txBody>
          <a:bodyPr/>
          <a:lstStyle/>
          <a:p>
            <a:r>
              <a:rPr lang="ja-JP" altLang="ja-JP" b="1" dirty="0"/>
              <a:t>従来の観察・実験を材料に</a:t>
            </a:r>
            <a:r>
              <a:rPr lang="ja-JP" altLang="ja-JP" b="1" dirty="0" smtClean="0"/>
              <a:t>する</a:t>
            </a:r>
            <a:endParaRPr lang="en-US" altLang="ja-JP" b="1" dirty="0" smtClean="0"/>
          </a:p>
          <a:p>
            <a:pPr marL="0" indent="0">
              <a:buNone/>
            </a:pPr>
            <a:endParaRPr lang="ja-JP" altLang="ja-JP" dirty="0"/>
          </a:p>
          <a:p>
            <a:r>
              <a:rPr lang="ja-JP" altLang="ja-JP" b="1" dirty="0"/>
              <a:t>「問い」をつくることを主たる目的にする。</a:t>
            </a:r>
          </a:p>
          <a:p>
            <a:pPr marL="0" indent="0">
              <a:buNone/>
            </a:pPr>
            <a:r>
              <a:rPr lang="ja-JP" altLang="en-US" dirty="0" smtClean="0"/>
              <a:t>　</a:t>
            </a:r>
            <a:r>
              <a:rPr lang="en-US" altLang="ja-JP" sz="2800" dirty="0" smtClean="0"/>
              <a:t>ex</a:t>
            </a:r>
            <a:r>
              <a:rPr lang="ja-JP" altLang="ja-JP" sz="2800" dirty="0"/>
              <a:t>）細胞の観察</a:t>
            </a:r>
          </a:p>
          <a:p>
            <a:endParaRPr kumimoji="1" lang="ja-JP" altLang="en-US" dirty="0"/>
          </a:p>
        </p:txBody>
      </p:sp>
    </p:spTree>
    <p:extLst>
      <p:ext uri="{BB962C8B-B14F-4D97-AF65-F5344CB8AC3E}">
        <p14:creationId xmlns:p14="http://schemas.microsoft.com/office/powerpoint/2010/main" val="3288989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143000"/>
          </a:xfrm>
        </p:spPr>
        <p:txBody>
          <a:bodyPr>
            <a:noAutofit/>
          </a:bodyPr>
          <a:lstStyle/>
          <a:p>
            <a:r>
              <a:rPr lang="ja-JP" altLang="ja-JP" sz="4000" dirty="0"/>
              <a:t>パターン②仮説・実験計画を</a:t>
            </a:r>
            <a:r>
              <a:rPr lang="ja-JP" altLang="ja-JP" sz="4000" dirty="0" smtClean="0"/>
              <a:t>立てる</a:t>
            </a:r>
            <a:endParaRPr kumimoji="1" lang="ja-JP" altLang="en-US" sz="4000" dirty="0"/>
          </a:p>
        </p:txBody>
      </p:sp>
      <p:sp>
        <p:nvSpPr>
          <p:cNvPr id="3" name="コンテンツ プレースホルダー 2"/>
          <p:cNvSpPr>
            <a:spLocks noGrp="1"/>
          </p:cNvSpPr>
          <p:nvPr>
            <p:ph idx="1"/>
          </p:nvPr>
        </p:nvSpPr>
        <p:spPr/>
        <p:txBody>
          <a:bodyPr/>
          <a:lstStyle/>
          <a:p>
            <a:r>
              <a:rPr lang="ja-JP" altLang="ja-JP" b="1" dirty="0"/>
              <a:t>「問い」は与えられている</a:t>
            </a:r>
            <a:r>
              <a:rPr lang="ja-JP" altLang="ja-JP" b="1" dirty="0" smtClean="0"/>
              <a:t>。</a:t>
            </a:r>
            <a:endParaRPr lang="en-US" altLang="ja-JP" b="1" dirty="0" smtClean="0"/>
          </a:p>
          <a:p>
            <a:endParaRPr lang="ja-JP" altLang="ja-JP" dirty="0"/>
          </a:p>
          <a:p>
            <a:r>
              <a:rPr lang="ja-JP" altLang="ja-JP" b="1" dirty="0"/>
              <a:t>仮説・実験計画は自分たちで考える</a:t>
            </a:r>
            <a:r>
              <a:rPr lang="ja-JP" altLang="ja-JP" b="1" dirty="0" smtClean="0"/>
              <a:t>。</a:t>
            </a:r>
            <a:endParaRPr lang="ja-JP" altLang="ja-JP" b="1" dirty="0"/>
          </a:p>
          <a:p>
            <a:pPr marL="0" indent="0">
              <a:buNone/>
            </a:pPr>
            <a:r>
              <a:rPr lang="ja-JP" altLang="en-US" dirty="0" smtClean="0"/>
              <a:t>　</a:t>
            </a:r>
            <a:r>
              <a:rPr lang="en-US" altLang="ja-JP" sz="2800" dirty="0" smtClean="0"/>
              <a:t>ex</a:t>
            </a:r>
            <a:r>
              <a:rPr lang="ja-JP" altLang="ja-JP" sz="2800" dirty="0"/>
              <a:t>）酵素の性質を調べる</a:t>
            </a:r>
            <a:r>
              <a:rPr lang="ja-JP" altLang="ja-JP" sz="2800" dirty="0" smtClean="0"/>
              <a:t>実験</a:t>
            </a:r>
            <a:endParaRPr lang="en-US" altLang="ja-JP" sz="2800" dirty="0" smtClean="0"/>
          </a:p>
          <a:p>
            <a:endParaRPr lang="ja-JP" altLang="ja-JP" dirty="0"/>
          </a:p>
          <a:p>
            <a:pPr marL="0" indent="0">
              <a:buNone/>
            </a:pPr>
            <a:r>
              <a:rPr lang="ja-JP" altLang="ja-JP" sz="2800" dirty="0"/>
              <a:t>※学習前でも後でもよい</a:t>
            </a:r>
            <a:r>
              <a:rPr lang="ja-JP" altLang="ja-JP" sz="2800" dirty="0" smtClean="0"/>
              <a:t>。</a:t>
            </a:r>
            <a:r>
              <a:rPr lang="ja-JP" altLang="en-US" sz="2800" dirty="0" smtClean="0"/>
              <a:t>ただし、</a:t>
            </a:r>
            <a:r>
              <a:rPr lang="ja-JP" altLang="ja-JP" sz="2800" dirty="0" smtClean="0"/>
              <a:t>位置付け</a:t>
            </a:r>
            <a:r>
              <a:rPr lang="ja-JP" altLang="ja-JP" sz="2800" dirty="0"/>
              <a:t>は変わる。</a:t>
            </a:r>
          </a:p>
          <a:p>
            <a:endParaRPr kumimoji="1" lang="ja-JP" altLang="en-US" dirty="0"/>
          </a:p>
        </p:txBody>
      </p:sp>
    </p:spTree>
    <p:extLst>
      <p:ext uri="{BB962C8B-B14F-4D97-AF65-F5344CB8AC3E}">
        <p14:creationId xmlns:p14="http://schemas.microsoft.com/office/powerpoint/2010/main" val="235967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パターン③実験手法を基に考える</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sz="3500" b="1" dirty="0"/>
              <a:t>まず実験手法を習得し、それを活用して考える。</a:t>
            </a:r>
          </a:p>
          <a:p>
            <a:pPr marL="0" indent="0">
              <a:buNone/>
            </a:pPr>
            <a:r>
              <a:rPr lang="en-US" altLang="ja-JP" sz="3000" dirty="0"/>
              <a:t>ex</a:t>
            </a:r>
            <a:r>
              <a:rPr lang="ja-JP" altLang="ja-JP" sz="3000" dirty="0"/>
              <a:t>）</a:t>
            </a:r>
            <a:r>
              <a:rPr lang="en-US" altLang="ja-JP" sz="3000" dirty="0"/>
              <a:t>DNA</a:t>
            </a:r>
            <a:r>
              <a:rPr lang="ja-JP" altLang="ja-JP" sz="3000" dirty="0"/>
              <a:t>抽出の実験</a:t>
            </a:r>
          </a:p>
          <a:p>
            <a:pPr marL="0" indent="0">
              <a:buNone/>
            </a:pPr>
            <a:r>
              <a:rPr lang="en-US" altLang="ja-JP" dirty="0"/>
              <a:t> </a:t>
            </a:r>
            <a:endParaRPr lang="ja-JP" altLang="ja-JP" dirty="0"/>
          </a:p>
          <a:p>
            <a:pPr marL="0" indent="0">
              <a:buNone/>
            </a:pPr>
            <a:r>
              <a:rPr lang="ja-JP" altLang="en-US" sz="3000" dirty="0" smtClean="0"/>
              <a:t>　</a:t>
            </a:r>
            <a:r>
              <a:rPr lang="ja-JP" altLang="ja-JP" sz="3000" dirty="0" smtClean="0"/>
              <a:t>①</a:t>
            </a:r>
            <a:r>
              <a:rPr lang="ja-JP" altLang="ja-JP" sz="3000" dirty="0"/>
              <a:t>様々な材料で実施し、「問い」を立てる。</a:t>
            </a:r>
          </a:p>
          <a:p>
            <a:pPr marL="0" indent="0">
              <a:buNone/>
            </a:pPr>
            <a:r>
              <a:rPr lang="ja-JP" altLang="en-US" sz="3000" dirty="0" smtClean="0"/>
              <a:t>　</a:t>
            </a:r>
            <a:r>
              <a:rPr lang="ja-JP" altLang="ja-JP" sz="3000" dirty="0" smtClean="0"/>
              <a:t>②</a:t>
            </a:r>
            <a:r>
              <a:rPr lang="ja-JP" altLang="ja-JP" sz="3000" dirty="0"/>
              <a:t>方法の意味を考える。</a:t>
            </a:r>
          </a:p>
          <a:p>
            <a:pPr marL="0" indent="0">
              <a:buNone/>
            </a:pPr>
            <a:r>
              <a:rPr lang="ja-JP" altLang="en-US" dirty="0" smtClean="0"/>
              <a:t>　　</a:t>
            </a:r>
            <a:r>
              <a:rPr lang="en-US" altLang="ja-JP" sz="2600" dirty="0" smtClean="0"/>
              <a:t>ex</a:t>
            </a:r>
            <a:r>
              <a:rPr lang="ja-JP" altLang="ja-JP" sz="2600" dirty="0"/>
              <a:t>）何のための中性洗剤を使うのか？</a:t>
            </a:r>
          </a:p>
          <a:p>
            <a:pPr marL="0" indent="0">
              <a:buNone/>
            </a:pPr>
            <a:r>
              <a:rPr lang="ja-JP" altLang="en-US" sz="3000" dirty="0" smtClean="0"/>
              <a:t>　</a:t>
            </a:r>
            <a:r>
              <a:rPr lang="ja-JP" altLang="ja-JP" sz="3000" dirty="0" smtClean="0"/>
              <a:t>③より</a:t>
            </a:r>
            <a:r>
              <a:rPr lang="ja-JP" altLang="ja-JP" sz="3000" dirty="0"/>
              <a:t>よい抽出方法を考える。</a:t>
            </a:r>
          </a:p>
          <a:p>
            <a:pPr marL="0" indent="0">
              <a:buNone/>
            </a:pPr>
            <a:r>
              <a:rPr lang="ja-JP" altLang="en-US" dirty="0" smtClean="0"/>
              <a:t>　　</a:t>
            </a:r>
            <a:r>
              <a:rPr lang="en-US" altLang="ja-JP" sz="2600" dirty="0" smtClean="0"/>
              <a:t>ex</a:t>
            </a:r>
            <a:r>
              <a:rPr lang="ja-JP" altLang="ja-JP" sz="2600" dirty="0"/>
              <a:t>）収量を上げるには？純度を高めるには？</a:t>
            </a:r>
          </a:p>
          <a:p>
            <a:endParaRPr kumimoji="1" lang="ja-JP" altLang="en-US" dirty="0"/>
          </a:p>
        </p:txBody>
      </p:sp>
    </p:spTree>
    <p:extLst>
      <p:ext uri="{BB962C8B-B14F-4D97-AF65-F5344CB8AC3E}">
        <p14:creationId xmlns:p14="http://schemas.microsoft.com/office/powerpoint/2010/main" val="32988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smtClean="0"/>
              <a:t>話題③</a:t>
            </a:r>
            <a:endParaRPr kumimoji="1" lang="en-US" altLang="ja-JP" sz="5400" b="1" dirty="0" smtClean="0"/>
          </a:p>
          <a:p>
            <a:pPr algn="ctr"/>
            <a:r>
              <a:rPr lang="ja-JP" altLang="en-US" sz="5400" b="1" dirty="0"/>
              <a:t>具体的</a:t>
            </a:r>
            <a:r>
              <a:rPr lang="ja-JP" altLang="en-US" sz="5400" b="1" dirty="0" smtClean="0"/>
              <a:t>な事例の紹介</a:t>
            </a:r>
            <a:endParaRPr lang="en-US" altLang="ja-JP" sz="5400" b="1" dirty="0" smtClean="0"/>
          </a:p>
        </p:txBody>
      </p:sp>
    </p:spTree>
    <p:extLst>
      <p:ext uri="{BB962C8B-B14F-4D97-AF65-F5344CB8AC3E}">
        <p14:creationId xmlns:p14="http://schemas.microsoft.com/office/powerpoint/2010/main" val="166342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「問い」に関するアクティビティ</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①春の野外</a:t>
            </a:r>
            <a:r>
              <a:rPr lang="ja-JP" altLang="en-US" dirty="0" smtClean="0"/>
              <a:t>観察　②</a:t>
            </a:r>
            <a:r>
              <a:rPr lang="ja-JP" altLang="en-US" dirty="0"/>
              <a:t>カイコの</a:t>
            </a:r>
            <a:r>
              <a:rPr lang="ja-JP" altLang="en-US" dirty="0" smtClean="0"/>
              <a:t>観察　</a:t>
            </a:r>
            <a:endParaRPr lang="en-US" altLang="ja-JP" dirty="0" smtClean="0"/>
          </a:p>
          <a:p>
            <a:pPr marL="0" indent="0">
              <a:buNone/>
            </a:pPr>
            <a:r>
              <a:rPr lang="ja-JP" altLang="en-US" dirty="0" smtClean="0"/>
              <a:t>③</a:t>
            </a:r>
            <a:r>
              <a:rPr lang="ja-JP" altLang="en-US" dirty="0"/>
              <a:t>細胞の</a:t>
            </a:r>
            <a:r>
              <a:rPr lang="ja-JP" altLang="en-US" dirty="0" smtClean="0"/>
              <a:t>観察　④</a:t>
            </a:r>
            <a:r>
              <a:rPr lang="ja-JP" altLang="en-US" dirty="0"/>
              <a:t>ＤＮＡの抽出</a:t>
            </a:r>
            <a:r>
              <a:rPr lang="ja-JP" altLang="en-US" dirty="0" smtClean="0"/>
              <a:t>実験</a:t>
            </a:r>
            <a:endParaRPr lang="en-US" altLang="ja-JP" dirty="0" smtClean="0"/>
          </a:p>
          <a:p>
            <a:pPr marL="0" indent="0">
              <a:buNone/>
            </a:pPr>
            <a:r>
              <a:rPr lang="ja-JP" altLang="en-US" dirty="0" smtClean="0"/>
              <a:t>⑤</a:t>
            </a:r>
            <a:r>
              <a:rPr lang="ja-JP" altLang="en-US" dirty="0"/>
              <a:t>夏季休業中</a:t>
            </a:r>
            <a:r>
              <a:rPr lang="ja-JP" altLang="en-US" dirty="0" smtClean="0"/>
              <a:t>課題　⑥</a:t>
            </a:r>
            <a:r>
              <a:rPr lang="ja-JP" altLang="en-US" dirty="0"/>
              <a:t>体細胞分裂の</a:t>
            </a:r>
            <a:r>
              <a:rPr lang="ja-JP" altLang="en-US" dirty="0" smtClean="0"/>
              <a:t>観察</a:t>
            </a:r>
            <a:endParaRPr lang="en-US" altLang="ja-JP" dirty="0" smtClean="0"/>
          </a:p>
          <a:p>
            <a:pPr marL="0" indent="0">
              <a:buNone/>
            </a:pPr>
            <a:r>
              <a:rPr lang="ja-JP" altLang="en-US" dirty="0" smtClean="0"/>
              <a:t>⑦</a:t>
            </a:r>
            <a:r>
              <a:rPr lang="ja-JP" altLang="en-US" dirty="0" err="1"/>
              <a:t>だ</a:t>
            </a:r>
            <a:r>
              <a:rPr lang="ja-JP" altLang="en-US" dirty="0"/>
              <a:t>腺染色体の</a:t>
            </a:r>
            <a:r>
              <a:rPr lang="ja-JP" altLang="en-US" dirty="0" smtClean="0"/>
              <a:t>観察　⑧</a:t>
            </a:r>
            <a:r>
              <a:rPr lang="ja-JP" altLang="en-US" dirty="0"/>
              <a:t>遺伝子検査</a:t>
            </a:r>
            <a:r>
              <a:rPr lang="ja-JP" altLang="en-US" dirty="0" smtClean="0"/>
              <a:t>課題</a:t>
            </a:r>
            <a:endParaRPr lang="en-US" altLang="ja-JP" dirty="0" smtClean="0"/>
          </a:p>
          <a:p>
            <a:pPr marL="0" indent="0">
              <a:buNone/>
            </a:pPr>
            <a:r>
              <a:rPr lang="ja-JP" altLang="en-US" dirty="0" smtClean="0"/>
              <a:t>⑨</a:t>
            </a:r>
            <a:r>
              <a:rPr lang="ja-JP" altLang="en-US" dirty="0"/>
              <a:t>秋の野外</a:t>
            </a:r>
            <a:r>
              <a:rPr lang="ja-JP" altLang="en-US" dirty="0" smtClean="0"/>
              <a:t>観察　⑩</a:t>
            </a:r>
            <a:r>
              <a:rPr lang="ja-JP" altLang="en-US" dirty="0"/>
              <a:t>心臓・腎臓等の観察</a:t>
            </a:r>
          </a:p>
          <a:p>
            <a:pPr marL="0" indent="0">
              <a:buNone/>
            </a:pPr>
            <a:endParaRPr lang="ja-JP" altLang="en-US" dirty="0"/>
          </a:p>
          <a:p>
            <a:pPr marL="0" indent="0">
              <a:buNone/>
            </a:pPr>
            <a:r>
              <a:rPr lang="ja-JP" altLang="en-US" dirty="0"/>
              <a:t>課題研究（中間発表会、最終成果発表会）</a:t>
            </a:r>
          </a:p>
          <a:p>
            <a:pPr marL="0" indent="0">
              <a:buNone/>
            </a:pPr>
            <a:endParaRPr kumimoji="1" lang="ja-JP" altLang="en-US" dirty="0"/>
          </a:p>
        </p:txBody>
      </p:sp>
    </p:spTree>
    <p:extLst>
      <p:ext uri="{BB962C8B-B14F-4D97-AF65-F5344CB8AC3E}">
        <p14:creationId xmlns:p14="http://schemas.microsoft.com/office/powerpoint/2010/main" val="692410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基本的な課題パターン</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en-US" sz="3300" b="1" dirty="0" smtClean="0"/>
              <a:t>課題１</a:t>
            </a:r>
            <a:endParaRPr lang="en-US" altLang="ja-JP" sz="3300" b="1" dirty="0" smtClean="0"/>
          </a:p>
          <a:p>
            <a:pPr marL="0" indent="0">
              <a:buNone/>
            </a:pPr>
            <a:r>
              <a:rPr lang="ja-JP" altLang="en-US" sz="3300" dirty="0" smtClean="0"/>
              <a:t>（各観察・実験の基本課題）</a:t>
            </a:r>
            <a:endParaRPr lang="en-US" altLang="ja-JP" sz="3300" dirty="0" smtClean="0"/>
          </a:p>
          <a:p>
            <a:pPr marL="0" indent="0">
              <a:buNone/>
            </a:pPr>
            <a:r>
              <a:rPr lang="ja-JP" altLang="en-US" sz="3300" dirty="0" smtClean="0"/>
              <a:t>　＝</a:t>
            </a:r>
            <a:r>
              <a:rPr lang="ja-JP" altLang="en-US" sz="3300" dirty="0"/>
              <a:t>従来の「落としどころ」</a:t>
            </a:r>
            <a:endParaRPr lang="en-US" altLang="ja-JP" sz="3300" dirty="0" smtClean="0"/>
          </a:p>
          <a:p>
            <a:pPr marL="0" indent="0">
              <a:buNone/>
            </a:pPr>
            <a:endParaRPr lang="en-US" altLang="ja-JP" sz="3300" dirty="0"/>
          </a:p>
          <a:p>
            <a:pPr marL="0" indent="0">
              <a:buNone/>
            </a:pPr>
            <a:r>
              <a:rPr lang="ja-JP" altLang="en-US" sz="3300" b="1" dirty="0" smtClean="0"/>
              <a:t>課題２</a:t>
            </a:r>
            <a:endParaRPr lang="en-US" altLang="ja-JP" sz="3300" b="1" dirty="0" smtClean="0"/>
          </a:p>
          <a:p>
            <a:pPr marL="0" indent="0">
              <a:buNone/>
            </a:pPr>
            <a:r>
              <a:rPr lang="ja-JP" altLang="en-US" sz="3300" dirty="0" smtClean="0"/>
              <a:t>観察</a:t>
            </a:r>
            <a:r>
              <a:rPr lang="ja-JP" altLang="en-US" sz="3300" dirty="0"/>
              <a:t>結果を基に、「</a:t>
            </a:r>
            <a:r>
              <a:rPr lang="ja-JP" altLang="en-US" sz="3300" dirty="0" smtClean="0"/>
              <a:t>問い」</a:t>
            </a:r>
            <a:r>
              <a:rPr lang="ja-JP" altLang="en-US" sz="3300" dirty="0"/>
              <a:t>を可能な限り多くまとめよ</a:t>
            </a:r>
            <a:r>
              <a:rPr lang="ja-JP" altLang="en-US" sz="3300" dirty="0" smtClean="0"/>
              <a:t>。</a:t>
            </a:r>
            <a:endParaRPr lang="en-US" altLang="ja-JP" sz="3300" dirty="0" smtClean="0"/>
          </a:p>
          <a:p>
            <a:pPr marL="0" indent="0">
              <a:buNone/>
            </a:pPr>
            <a:endParaRPr lang="ja-JP" altLang="en-US" sz="3300" dirty="0"/>
          </a:p>
          <a:p>
            <a:pPr marL="0" indent="0">
              <a:buNone/>
            </a:pPr>
            <a:r>
              <a:rPr lang="ja-JP" altLang="en-US" sz="3300" b="1" dirty="0" smtClean="0"/>
              <a:t>課題３</a:t>
            </a:r>
            <a:endParaRPr lang="en-US" altLang="ja-JP" sz="3300" b="1" dirty="0" smtClean="0"/>
          </a:p>
          <a:p>
            <a:pPr marL="0" indent="0">
              <a:buNone/>
            </a:pPr>
            <a:r>
              <a:rPr lang="ja-JP" altLang="en-US" sz="3300" dirty="0" smtClean="0"/>
              <a:t>最も興味深い「問い」を一つ選び、それに対する「仮説」と、仮説の検証のための「観察・実験」を提案せよ。</a:t>
            </a:r>
          </a:p>
        </p:txBody>
      </p:sp>
    </p:spTree>
    <p:extLst>
      <p:ext uri="{BB962C8B-B14F-4D97-AF65-F5344CB8AC3E}">
        <p14:creationId xmlns:p14="http://schemas.microsoft.com/office/powerpoint/2010/main" val="3891639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細胞の観察</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en-US" sz="3300" b="1" dirty="0" smtClean="0"/>
              <a:t>課題１</a:t>
            </a:r>
            <a:endParaRPr lang="en-US" altLang="ja-JP" sz="3300" b="1" dirty="0" smtClean="0"/>
          </a:p>
          <a:p>
            <a:pPr marL="0" indent="0">
              <a:buNone/>
            </a:pPr>
            <a:r>
              <a:rPr lang="ja-JP" altLang="en-US" sz="3300" dirty="0"/>
              <a:t>様々な細胞を比較することで気付いた「共通点」と「相違点」をまとめよ</a:t>
            </a:r>
            <a:r>
              <a:rPr lang="ja-JP" altLang="en-US" sz="3300" dirty="0" smtClean="0"/>
              <a:t>。</a:t>
            </a:r>
            <a:endParaRPr lang="en-US" altLang="ja-JP" sz="3300" dirty="0" smtClean="0"/>
          </a:p>
          <a:p>
            <a:pPr marL="0" indent="0">
              <a:buNone/>
            </a:pPr>
            <a:endParaRPr lang="en-US" altLang="ja-JP" sz="3300" dirty="0"/>
          </a:p>
          <a:p>
            <a:pPr marL="0" indent="0">
              <a:buNone/>
            </a:pPr>
            <a:r>
              <a:rPr lang="ja-JP" altLang="en-US" sz="3300" b="1" dirty="0" smtClean="0"/>
              <a:t>課題２</a:t>
            </a:r>
            <a:endParaRPr lang="en-US" altLang="ja-JP" sz="3300" b="1" dirty="0" smtClean="0"/>
          </a:p>
          <a:p>
            <a:pPr marL="0" indent="0">
              <a:buNone/>
            </a:pPr>
            <a:r>
              <a:rPr lang="ja-JP" altLang="en-US" sz="3300" dirty="0" smtClean="0"/>
              <a:t>観察</a:t>
            </a:r>
            <a:r>
              <a:rPr lang="ja-JP" altLang="en-US" sz="3300" dirty="0"/>
              <a:t>結果を基に、「</a:t>
            </a:r>
            <a:r>
              <a:rPr lang="ja-JP" altLang="en-US" sz="3300" dirty="0" smtClean="0"/>
              <a:t>問い」</a:t>
            </a:r>
            <a:r>
              <a:rPr lang="ja-JP" altLang="en-US" sz="3300" dirty="0"/>
              <a:t>を可能な限り多くまとめよ</a:t>
            </a:r>
            <a:r>
              <a:rPr lang="ja-JP" altLang="en-US" sz="3300" dirty="0" smtClean="0"/>
              <a:t>。</a:t>
            </a:r>
            <a:endParaRPr lang="en-US" altLang="ja-JP" sz="3300" dirty="0" smtClean="0"/>
          </a:p>
          <a:p>
            <a:pPr marL="0" indent="0">
              <a:buNone/>
            </a:pPr>
            <a:endParaRPr lang="ja-JP" altLang="en-US" sz="3300" dirty="0"/>
          </a:p>
          <a:p>
            <a:pPr marL="0" indent="0">
              <a:buNone/>
            </a:pPr>
            <a:r>
              <a:rPr lang="ja-JP" altLang="en-US" sz="3300" b="1" dirty="0" smtClean="0"/>
              <a:t>課題３</a:t>
            </a:r>
            <a:endParaRPr lang="en-US" altLang="ja-JP" sz="3300" b="1" dirty="0" smtClean="0"/>
          </a:p>
          <a:p>
            <a:pPr marL="0" indent="0">
              <a:buNone/>
            </a:pPr>
            <a:r>
              <a:rPr lang="ja-JP" altLang="en-US" sz="3300" dirty="0" smtClean="0"/>
              <a:t>最も興味深い「問い」を一つ選び、それに対する「仮説」と、仮説の検証のための「観察・実験」を提案せよ。</a:t>
            </a:r>
          </a:p>
        </p:txBody>
      </p:sp>
    </p:spTree>
    <p:extLst>
      <p:ext uri="{BB962C8B-B14F-4D97-AF65-F5344CB8AC3E}">
        <p14:creationId xmlns:p14="http://schemas.microsoft.com/office/powerpoint/2010/main" val="2123770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生徒の用意した材料例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ja-JP" dirty="0"/>
              <a:t>ヨーグルト、チーズ、腐ったスープ、</a:t>
            </a:r>
            <a:r>
              <a:rPr lang="ja-JP" altLang="ja-JP" dirty="0" smtClean="0"/>
              <a:t>納豆</a:t>
            </a:r>
            <a:endParaRPr lang="ja-JP" altLang="ja-JP" dirty="0"/>
          </a:p>
          <a:p>
            <a:pPr marL="0" indent="0">
              <a:buNone/>
            </a:pPr>
            <a:r>
              <a:rPr lang="ja-JP" altLang="ja-JP" dirty="0"/>
              <a:t>米、サケ、ホウレンソウ、ロースハム、パン、きゅうり、トマト、ドクダミ、キノコ、いちご、からし、しょうゆ、にんじん、豚肉、鶏肉、ひじき、わかめ、ブロッコリー、ピーマン、レタス、梅干し、水槽の水、オロナミン、野菜ジュース、リンゴジュース、髪の毛、たらこ、桜えび</a:t>
            </a:r>
            <a:r>
              <a:rPr lang="ja-JP" altLang="ja-JP" dirty="0" smtClean="0"/>
              <a:t>、</a:t>
            </a:r>
            <a:endParaRPr kumimoji="1" lang="ja-JP" altLang="en-US" dirty="0"/>
          </a:p>
        </p:txBody>
      </p:sp>
    </p:spTree>
    <p:extLst>
      <p:ext uri="{BB962C8B-B14F-4D97-AF65-F5344CB8AC3E}">
        <p14:creationId xmlns:p14="http://schemas.microsoft.com/office/powerpoint/2010/main" val="907152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生徒の発表例</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ja-JP" dirty="0" smtClean="0"/>
              <a:t>①時間</a:t>
            </a:r>
            <a:r>
              <a:rPr lang="ja-JP" altLang="ja-JP" dirty="0"/>
              <a:t>が経つにつれて小さいバクテリアの数が増え、大きいバクテリアが少なくなった</a:t>
            </a:r>
            <a:r>
              <a:rPr lang="ja-JP" altLang="ja-JP" dirty="0" smtClean="0"/>
              <a:t>。</a:t>
            </a:r>
            <a:endParaRPr lang="en-US" altLang="ja-JP" dirty="0" smtClean="0"/>
          </a:p>
          <a:p>
            <a:pPr marL="0" indent="0">
              <a:buNone/>
            </a:pPr>
            <a:endParaRPr lang="ja-JP" altLang="ja-JP" dirty="0"/>
          </a:p>
          <a:p>
            <a:pPr marL="0" indent="0">
              <a:buNone/>
            </a:pPr>
            <a:r>
              <a:rPr lang="ja-JP" altLang="ja-JP" dirty="0" smtClean="0"/>
              <a:t>②時間</a:t>
            </a:r>
            <a:r>
              <a:rPr lang="ja-JP" altLang="ja-JP" dirty="0"/>
              <a:t>が経つにつれ、バクテリアがどんどん分解してスープ内のエネルギーが少なくなるから、大きいバクテリアは死んでしまい、その分小さいバクテリアが増えた</a:t>
            </a:r>
            <a:r>
              <a:rPr lang="ja-JP" altLang="ja-JP" dirty="0" smtClean="0"/>
              <a:t>。</a:t>
            </a:r>
            <a:endParaRPr lang="en-US" altLang="ja-JP" dirty="0" smtClean="0"/>
          </a:p>
          <a:p>
            <a:pPr marL="0" indent="0">
              <a:buNone/>
            </a:pPr>
            <a:endParaRPr lang="ja-JP" altLang="ja-JP" dirty="0"/>
          </a:p>
          <a:p>
            <a:pPr marL="0" indent="0">
              <a:buNone/>
            </a:pPr>
            <a:r>
              <a:rPr lang="ja-JP" altLang="ja-JP" dirty="0"/>
              <a:t>③エネルギーの違うスープを何種類か用意して、バクテリアを入れる。エネルギー量の多いスープにいるバクテリアの方が長い期間大きいバクテリアが生き残るはず。</a:t>
            </a:r>
            <a:endParaRPr kumimoji="1" lang="ja-JP" altLang="en-US" dirty="0"/>
          </a:p>
        </p:txBody>
      </p:sp>
    </p:spTree>
    <p:extLst>
      <p:ext uri="{BB962C8B-B14F-4D97-AF65-F5344CB8AC3E}">
        <p14:creationId xmlns:p14="http://schemas.microsoft.com/office/powerpoint/2010/main" val="367580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生徒の感想例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ja-JP" dirty="0"/>
              <a:t>●同じものを観察してもそれぞれ違う疑問が出てくる。いろんな人の意見を聞くことが大切だと思った。</a:t>
            </a:r>
          </a:p>
          <a:p>
            <a:pPr marL="0" indent="0">
              <a:buNone/>
            </a:pPr>
            <a:endParaRPr lang="ja-JP" altLang="ja-JP" dirty="0"/>
          </a:p>
          <a:p>
            <a:pPr marL="0" indent="0">
              <a:buNone/>
            </a:pPr>
            <a:r>
              <a:rPr lang="ja-JP" altLang="ja-JP" dirty="0"/>
              <a:t>●何種類かのものを見た班と</a:t>
            </a:r>
            <a:r>
              <a:rPr lang="en-US" altLang="ja-JP" dirty="0"/>
              <a:t>1</a:t>
            </a:r>
            <a:r>
              <a:rPr lang="ja-JP" altLang="ja-JP" dirty="0"/>
              <a:t>種類のものを見てつきつめた班とあって面白かった。色、形、大きさ、数などいろいろな見方ができるなーと再確認した</a:t>
            </a:r>
            <a:r>
              <a:rPr lang="ja-JP" altLang="ja-JP" dirty="0" smtClean="0"/>
              <a:t>。</a:t>
            </a:r>
            <a:endParaRPr lang="ja-JP" altLang="ja-JP" dirty="0"/>
          </a:p>
        </p:txBody>
      </p:sp>
    </p:spTree>
    <p:extLst>
      <p:ext uri="{BB962C8B-B14F-4D97-AF65-F5344CB8AC3E}">
        <p14:creationId xmlns:p14="http://schemas.microsoft.com/office/powerpoint/2010/main" val="4294468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6144" y="1484784"/>
            <a:ext cx="8208912" cy="3970318"/>
          </a:xfrm>
          <a:prstGeom prst="rect">
            <a:avLst/>
          </a:prstGeom>
          <a:noFill/>
        </p:spPr>
        <p:txBody>
          <a:bodyPr wrap="square" rtlCol="0">
            <a:spAutoFit/>
          </a:bodyPr>
          <a:lstStyle/>
          <a:p>
            <a:r>
              <a:rPr lang="ja-JP" altLang="en-US" sz="3600" b="1" dirty="0" smtClean="0"/>
              <a:t>話題①</a:t>
            </a:r>
            <a:r>
              <a:rPr lang="ja-JP" altLang="en-US" sz="3600" dirty="0" smtClean="0"/>
              <a:t>　</a:t>
            </a:r>
            <a:r>
              <a:rPr lang="ja-JP" altLang="en-US" sz="3600" dirty="0"/>
              <a:t>探究活動の</a:t>
            </a:r>
            <a:r>
              <a:rPr lang="ja-JP" altLang="en-US" sz="3600" dirty="0" smtClean="0"/>
              <a:t>位置付け</a:t>
            </a:r>
            <a:endParaRPr lang="en-US" altLang="ja-JP" sz="3600" dirty="0"/>
          </a:p>
          <a:p>
            <a:endParaRPr lang="en-US" altLang="ja-JP" sz="3600" dirty="0" smtClean="0"/>
          </a:p>
          <a:p>
            <a:endParaRPr lang="en-US" altLang="ja-JP" sz="3600" dirty="0" smtClean="0"/>
          </a:p>
          <a:p>
            <a:r>
              <a:rPr kumimoji="1" lang="ja-JP" altLang="en-US" sz="3600" b="1" dirty="0" smtClean="0"/>
              <a:t>話題②</a:t>
            </a:r>
            <a:r>
              <a:rPr kumimoji="1" lang="ja-JP" altLang="en-US" sz="3600" dirty="0" smtClean="0"/>
              <a:t>　</a:t>
            </a:r>
            <a:r>
              <a:rPr lang="ja-JP" altLang="en-US" sz="3600" dirty="0"/>
              <a:t>探究活動の</a:t>
            </a:r>
            <a:r>
              <a:rPr lang="ja-JP" altLang="en-US" sz="3600" dirty="0" smtClean="0"/>
              <a:t>類型化</a:t>
            </a:r>
            <a:endParaRPr lang="en-US" altLang="ja-JP" sz="3600" dirty="0"/>
          </a:p>
          <a:p>
            <a:endParaRPr kumimoji="1" lang="en-US" altLang="ja-JP" sz="3600" dirty="0" smtClean="0"/>
          </a:p>
          <a:p>
            <a:endParaRPr kumimoji="1" lang="en-US" altLang="ja-JP" sz="3600" dirty="0" smtClean="0"/>
          </a:p>
          <a:p>
            <a:r>
              <a:rPr lang="ja-JP" altLang="en-US" sz="3600" b="1" dirty="0" smtClean="0"/>
              <a:t>話題③</a:t>
            </a:r>
            <a:r>
              <a:rPr lang="ja-JP" altLang="en-US" sz="3600" dirty="0" smtClean="0"/>
              <a:t>　</a:t>
            </a:r>
            <a:r>
              <a:rPr lang="ja-JP" altLang="en-US" sz="3600" dirty="0"/>
              <a:t>具体的な事例の</a:t>
            </a:r>
            <a:r>
              <a:rPr lang="ja-JP" altLang="en-US" sz="3600" dirty="0" smtClean="0"/>
              <a:t>紹介</a:t>
            </a:r>
            <a:endParaRPr lang="ja-JP" altLang="en-US" sz="3600" dirty="0"/>
          </a:p>
        </p:txBody>
      </p:sp>
    </p:spTree>
    <p:extLst>
      <p:ext uri="{BB962C8B-B14F-4D97-AF65-F5344CB8AC3E}">
        <p14:creationId xmlns:p14="http://schemas.microsoft.com/office/powerpoint/2010/main" val="145972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カイコ</a:t>
            </a:r>
            <a:r>
              <a:rPr kumimoji="1" lang="ja-JP" altLang="en-US" dirty="0" smtClean="0"/>
              <a:t>の観察</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en-US" sz="3300" b="1" dirty="0" smtClean="0"/>
              <a:t>課題１</a:t>
            </a:r>
            <a:endParaRPr lang="en-US" altLang="ja-JP" sz="3300" b="1" dirty="0" smtClean="0"/>
          </a:p>
          <a:p>
            <a:pPr marL="0" indent="0">
              <a:buNone/>
            </a:pPr>
            <a:r>
              <a:rPr lang="ja-JP" altLang="en-US" sz="3300" dirty="0"/>
              <a:t>カイコをどのような「視点」で観察し、どのようなことがわかったかをまとめよ</a:t>
            </a:r>
            <a:r>
              <a:rPr lang="ja-JP" altLang="en-US" sz="3300" dirty="0" smtClean="0"/>
              <a:t>。</a:t>
            </a:r>
            <a:endParaRPr lang="en-US" altLang="ja-JP" sz="3300" dirty="0" smtClean="0"/>
          </a:p>
          <a:p>
            <a:pPr marL="0" indent="0">
              <a:buNone/>
            </a:pPr>
            <a:endParaRPr lang="en-US" altLang="ja-JP" sz="3300" dirty="0"/>
          </a:p>
          <a:p>
            <a:pPr marL="0" indent="0">
              <a:buNone/>
            </a:pPr>
            <a:r>
              <a:rPr lang="ja-JP" altLang="en-US" sz="3300" b="1" dirty="0" smtClean="0"/>
              <a:t>課題２</a:t>
            </a:r>
            <a:endParaRPr lang="en-US" altLang="ja-JP" sz="3300" b="1" dirty="0" smtClean="0"/>
          </a:p>
          <a:p>
            <a:pPr marL="0" indent="0">
              <a:buNone/>
            </a:pPr>
            <a:r>
              <a:rPr lang="ja-JP" altLang="en-US" sz="3300" dirty="0" smtClean="0"/>
              <a:t>観察</a:t>
            </a:r>
            <a:r>
              <a:rPr lang="ja-JP" altLang="en-US" sz="3300" dirty="0"/>
              <a:t>結果を基に、「</a:t>
            </a:r>
            <a:r>
              <a:rPr lang="ja-JP" altLang="en-US" sz="3300" dirty="0" smtClean="0"/>
              <a:t>問い」</a:t>
            </a:r>
            <a:r>
              <a:rPr lang="ja-JP" altLang="en-US" sz="3300" dirty="0"/>
              <a:t>を可能な限り多くまとめよ</a:t>
            </a:r>
            <a:r>
              <a:rPr lang="ja-JP" altLang="en-US" sz="3300" dirty="0" smtClean="0"/>
              <a:t>。</a:t>
            </a:r>
            <a:endParaRPr lang="en-US" altLang="ja-JP" sz="3300" dirty="0" smtClean="0"/>
          </a:p>
          <a:p>
            <a:pPr marL="0" indent="0">
              <a:buNone/>
            </a:pPr>
            <a:endParaRPr lang="ja-JP" altLang="en-US" sz="3300" dirty="0"/>
          </a:p>
          <a:p>
            <a:pPr marL="0" indent="0">
              <a:buNone/>
            </a:pPr>
            <a:r>
              <a:rPr lang="ja-JP" altLang="en-US" sz="3300" b="1" dirty="0" smtClean="0"/>
              <a:t>課題３</a:t>
            </a:r>
            <a:endParaRPr lang="en-US" altLang="ja-JP" sz="3300" b="1" dirty="0" smtClean="0"/>
          </a:p>
          <a:p>
            <a:pPr marL="0" indent="0">
              <a:buNone/>
            </a:pPr>
            <a:r>
              <a:rPr lang="ja-JP" altLang="en-US" sz="3300" dirty="0" smtClean="0"/>
              <a:t>最も興味深い「問い」を一つ選び、それに対する「仮説」と、仮説の検証のための「観察・実験」を提案せよ。</a:t>
            </a:r>
          </a:p>
        </p:txBody>
      </p:sp>
    </p:spTree>
    <p:extLst>
      <p:ext uri="{BB962C8B-B14F-4D97-AF65-F5344CB8AC3E}">
        <p14:creationId xmlns:p14="http://schemas.microsoft.com/office/powerpoint/2010/main" val="2522001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生徒の発表例</a:t>
            </a:r>
            <a:endParaRPr kumimoji="1" lang="ja-JP" altLang="en-US" dirty="0"/>
          </a:p>
        </p:txBody>
      </p:sp>
      <p:sp>
        <p:nvSpPr>
          <p:cNvPr id="3" name="コンテンツ プレースホルダー 2"/>
          <p:cNvSpPr>
            <a:spLocks noGrp="1"/>
          </p:cNvSpPr>
          <p:nvPr>
            <p:ph idx="1"/>
          </p:nvPr>
        </p:nvSpPr>
        <p:spPr>
          <a:xfrm>
            <a:off x="467544" y="1456184"/>
            <a:ext cx="8229600" cy="4709120"/>
          </a:xfrm>
        </p:spPr>
        <p:txBody>
          <a:bodyPr>
            <a:noAutofit/>
          </a:bodyPr>
          <a:lstStyle/>
          <a:p>
            <a:pPr marL="0" indent="0">
              <a:buNone/>
            </a:pPr>
            <a:r>
              <a:rPr lang="ja-JP" altLang="ja-JP" sz="2400" b="1" dirty="0"/>
              <a:t>①桑の葉だけ食べるのはなぜか。</a:t>
            </a:r>
          </a:p>
          <a:p>
            <a:pPr marL="0" indent="0">
              <a:buNone/>
            </a:pPr>
            <a:r>
              <a:rPr lang="ja-JP" altLang="ja-JP" sz="2000" dirty="0"/>
              <a:t>実験：桑、アジサイ、ドクダミ、中庭に生えていた木の葉で検証。</a:t>
            </a:r>
          </a:p>
          <a:p>
            <a:pPr marL="0" indent="0">
              <a:buNone/>
            </a:pPr>
            <a:r>
              <a:rPr lang="ja-JP" altLang="ja-JP" sz="2000" dirty="0"/>
              <a:t>結果：アジサイ、中庭の葉は一口食べるがやめた→味で桑を判別。</a:t>
            </a:r>
          </a:p>
          <a:p>
            <a:pPr marL="0" indent="0">
              <a:buNone/>
            </a:pPr>
            <a:r>
              <a:rPr lang="ja-JP" altLang="ja-JP" sz="2000" dirty="0"/>
              <a:t>ドクダミは食べなかった→においが強すぎる？→弱いけどにおいがわかる？</a:t>
            </a:r>
          </a:p>
          <a:p>
            <a:pPr marL="0" indent="0">
              <a:buNone/>
            </a:pPr>
            <a:r>
              <a:rPr lang="ja-JP" altLang="ja-JP" sz="2000" dirty="0"/>
              <a:t>実験：カイコを取り巻くように様々な葉を置く。</a:t>
            </a:r>
          </a:p>
          <a:p>
            <a:pPr marL="0" indent="0">
              <a:buNone/>
            </a:pPr>
            <a:r>
              <a:rPr lang="ja-JP" altLang="ja-JP" sz="2000" dirty="0"/>
              <a:t>結果：すぐに葉に向かって歩くわけではない→目は悪い。</a:t>
            </a:r>
          </a:p>
          <a:p>
            <a:pPr marL="0" indent="0">
              <a:buNone/>
            </a:pPr>
            <a:r>
              <a:rPr lang="ja-JP" altLang="ja-JP" sz="2400" b="1" dirty="0"/>
              <a:t>②におい、味ではないか。</a:t>
            </a:r>
          </a:p>
          <a:p>
            <a:pPr marL="0" indent="0">
              <a:buNone/>
            </a:pPr>
            <a:r>
              <a:rPr lang="ja-JP" altLang="ja-JP" sz="2400" b="1" dirty="0" smtClean="0"/>
              <a:t>③</a:t>
            </a:r>
            <a:r>
              <a:rPr lang="ja-JP" altLang="en-US" sz="2400" b="1" dirty="0" smtClean="0"/>
              <a:t>検証のための実験計画</a:t>
            </a:r>
            <a:endParaRPr lang="en-US" altLang="ja-JP" sz="2400" b="1" dirty="0" smtClean="0"/>
          </a:p>
          <a:p>
            <a:pPr marL="0" indent="0">
              <a:buNone/>
            </a:pPr>
            <a:r>
              <a:rPr lang="ja-JP" altLang="ja-JP" sz="2000" dirty="0" smtClean="0"/>
              <a:t>におい</a:t>
            </a:r>
            <a:r>
              <a:rPr lang="ja-JP" altLang="ja-JP" sz="2000" dirty="0"/>
              <a:t>について：桑の葉と、桑の葉の液をしみこませた紙でどうなるか。</a:t>
            </a:r>
          </a:p>
          <a:p>
            <a:pPr marL="0" indent="0">
              <a:buNone/>
            </a:pPr>
            <a:r>
              <a:rPr lang="ja-JP" altLang="ja-JP" sz="2000" dirty="0"/>
              <a:t>視覚について：桑と桑の形に切った紙でどうなるか。</a:t>
            </a:r>
          </a:p>
          <a:p>
            <a:pPr marL="0" indent="0">
              <a:buNone/>
            </a:pPr>
            <a:r>
              <a:rPr lang="ja-JP" altLang="ja-JP" sz="2000" dirty="0"/>
              <a:t>味について：桑の成分と似せたもので実験？</a:t>
            </a:r>
            <a:endParaRPr kumimoji="1" lang="ja-JP" altLang="en-US" sz="2000" dirty="0"/>
          </a:p>
        </p:txBody>
      </p:sp>
    </p:spTree>
    <p:extLst>
      <p:ext uri="{BB962C8B-B14F-4D97-AF65-F5344CB8AC3E}">
        <p14:creationId xmlns:p14="http://schemas.microsoft.com/office/powerpoint/2010/main" val="286913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生徒の感想例</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0" indent="0">
              <a:buNone/>
            </a:pPr>
            <a:r>
              <a:rPr lang="ja-JP" altLang="en-US" dirty="0" smtClean="0"/>
              <a:t>●</a:t>
            </a:r>
            <a:r>
              <a:rPr lang="ja-JP" altLang="en-US" dirty="0"/>
              <a:t>生き物を観察していると疑問がたくさん出てきて知らないことがたくさんあるなぁと思った</a:t>
            </a:r>
            <a:r>
              <a:rPr lang="ja-JP" altLang="en-US" dirty="0" smtClean="0"/>
              <a:t>。</a:t>
            </a:r>
            <a:endParaRPr lang="en-US" altLang="ja-JP" dirty="0" smtClean="0"/>
          </a:p>
          <a:p>
            <a:pPr marL="0" indent="0">
              <a:buNone/>
            </a:pPr>
            <a:r>
              <a:rPr lang="ja-JP" altLang="en-US" dirty="0"/>
              <a:t>●もっと同じようなテーマでかぶるのかなと思ったが、それぞれ色々な視点からカイコを見ていて、すごく発表を聞くのが楽しかった</a:t>
            </a:r>
            <a:r>
              <a:rPr lang="ja-JP" altLang="en-US" dirty="0" smtClean="0"/>
              <a:t>。</a:t>
            </a:r>
            <a:endParaRPr lang="ja-JP" altLang="en-US" dirty="0"/>
          </a:p>
          <a:p>
            <a:pPr marL="0" indent="0">
              <a:buNone/>
            </a:pPr>
            <a:r>
              <a:rPr lang="ja-JP" altLang="en-US" dirty="0"/>
              <a:t>●小学生の時には気付けなかったことが、話し合いをしてみると意外と出てきて驚きました。また同じことについての検証計画であっても、班ごとに意見が違っていて面白かったです。</a:t>
            </a:r>
          </a:p>
          <a:p>
            <a:pPr marL="0" indent="0">
              <a:buNone/>
            </a:pPr>
            <a:endParaRPr lang="ja-JP" altLang="ja-JP" dirty="0"/>
          </a:p>
        </p:txBody>
      </p:sp>
    </p:spTree>
    <p:extLst>
      <p:ext uri="{BB962C8B-B14F-4D97-AF65-F5344CB8AC3E}">
        <p14:creationId xmlns:p14="http://schemas.microsoft.com/office/powerpoint/2010/main" val="1813908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29" y="260648"/>
            <a:ext cx="9145016" cy="1143000"/>
          </a:xfrm>
        </p:spPr>
        <p:txBody>
          <a:bodyPr>
            <a:normAutofit fontScale="90000"/>
          </a:bodyPr>
          <a:lstStyle/>
          <a:p>
            <a:r>
              <a:rPr lang="ja-JP" altLang="en-US" dirty="0"/>
              <a:t>自然・生物を「考えながらよく見る」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sz="3300" b="1" dirty="0"/>
              <a:t>①</a:t>
            </a:r>
            <a:r>
              <a:rPr lang="ja-JP" altLang="en-US" sz="3300" b="1" dirty="0" smtClean="0"/>
              <a:t>観察</a:t>
            </a:r>
            <a:r>
              <a:rPr lang="ja-JP" altLang="en-US" sz="3300" b="1" dirty="0"/>
              <a:t>を行った場所と観察</a:t>
            </a:r>
            <a:r>
              <a:rPr lang="ja-JP" altLang="en-US" sz="3300" b="1" dirty="0" smtClean="0"/>
              <a:t>対象</a:t>
            </a:r>
            <a:endParaRPr lang="en-US" altLang="ja-JP" sz="3300" b="1" dirty="0" smtClean="0"/>
          </a:p>
          <a:p>
            <a:pPr marL="0" indent="0">
              <a:buNone/>
            </a:pPr>
            <a:endParaRPr lang="ja-JP" altLang="en-US" sz="3300" dirty="0"/>
          </a:p>
          <a:p>
            <a:pPr marL="0" indent="0">
              <a:buNone/>
            </a:pPr>
            <a:r>
              <a:rPr lang="ja-JP" altLang="en-US" sz="3300" b="1" dirty="0"/>
              <a:t>②</a:t>
            </a:r>
            <a:r>
              <a:rPr lang="ja-JP" altLang="en-US" sz="3300" b="1" dirty="0" smtClean="0"/>
              <a:t>観察</a:t>
            </a:r>
            <a:r>
              <a:rPr lang="ja-JP" altLang="en-US" sz="3300" b="1" dirty="0"/>
              <a:t>の</a:t>
            </a:r>
            <a:r>
              <a:rPr lang="ja-JP" altLang="en-US" sz="3300" b="1" dirty="0" smtClean="0"/>
              <a:t>視点</a:t>
            </a:r>
            <a:endParaRPr lang="en-US" altLang="ja-JP" sz="3300" b="1" dirty="0" smtClean="0"/>
          </a:p>
          <a:p>
            <a:pPr marL="0" indent="0">
              <a:buNone/>
            </a:pPr>
            <a:r>
              <a:rPr lang="ja-JP" altLang="en-US" sz="2800" dirty="0" smtClean="0"/>
              <a:t>（</a:t>
            </a:r>
            <a:r>
              <a:rPr lang="ja-JP" altLang="en-US" sz="2800" dirty="0"/>
              <a:t>何に着目し、どのような観察を行った</a:t>
            </a:r>
            <a:r>
              <a:rPr lang="ja-JP" altLang="en-US" sz="2800" dirty="0" smtClean="0"/>
              <a:t>か）</a:t>
            </a:r>
            <a:endParaRPr lang="en-US" altLang="ja-JP" sz="2800" dirty="0" smtClean="0"/>
          </a:p>
          <a:p>
            <a:pPr marL="0" indent="0">
              <a:buNone/>
            </a:pPr>
            <a:endParaRPr lang="ja-JP" altLang="en-US" sz="2800" dirty="0"/>
          </a:p>
          <a:p>
            <a:pPr marL="0" indent="0">
              <a:buNone/>
            </a:pPr>
            <a:r>
              <a:rPr lang="ja-JP" altLang="en-US" sz="3300" b="1" dirty="0"/>
              <a:t>③</a:t>
            </a:r>
            <a:r>
              <a:rPr lang="ja-JP" altLang="en-US" sz="3300" b="1" dirty="0" smtClean="0"/>
              <a:t>観察</a:t>
            </a:r>
            <a:r>
              <a:rPr lang="ja-JP" altLang="en-US" sz="3300" b="1" dirty="0"/>
              <a:t>から得られた気付きと</a:t>
            </a:r>
            <a:r>
              <a:rPr lang="ja-JP" altLang="en-US" sz="3300" b="1" dirty="0" smtClean="0"/>
              <a:t>疑問</a:t>
            </a:r>
            <a:endParaRPr lang="en-US" altLang="ja-JP" sz="3300" b="1" dirty="0" smtClean="0"/>
          </a:p>
          <a:p>
            <a:pPr marL="0" indent="0">
              <a:buNone/>
            </a:pPr>
            <a:endParaRPr lang="ja-JP" altLang="en-US" sz="3300" dirty="0"/>
          </a:p>
          <a:p>
            <a:pPr marL="0" indent="0">
              <a:buNone/>
            </a:pPr>
            <a:r>
              <a:rPr lang="ja-JP" altLang="en-US" sz="3300" b="1" dirty="0"/>
              <a:t>④</a:t>
            </a:r>
            <a:r>
              <a:rPr lang="ja-JP" altLang="en-US" sz="3300" b="1" dirty="0" smtClean="0"/>
              <a:t>疑問</a:t>
            </a:r>
            <a:r>
              <a:rPr lang="ja-JP" altLang="en-US" sz="3300" b="1" dirty="0"/>
              <a:t>に対する解決の手立てと</a:t>
            </a:r>
            <a:r>
              <a:rPr lang="ja-JP" altLang="en-US" sz="3300" b="1" dirty="0" smtClean="0"/>
              <a:t>成果</a:t>
            </a:r>
            <a:endParaRPr lang="en-US" altLang="ja-JP" sz="3300" b="1" dirty="0" smtClean="0"/>
          </a:p>
          <a:p>
            <a:pPr marL="0" indent="0">
              <a:buNone/>
            </a:pPr>
            <a:r>
              <a:rPr lang="ja-JP" altLang="en-US" sz="2800" dirty="0" smtClean="0"/>
              <a:t>（</a:t>
            </a:r>
            <a:r>
              <a:rPr lang="ja-JP" altLang="en-US" sz="2800" dirty="0"/>
              <a:t>情報収集、独自の考察、実験や新たな観察による検証</a:t>
            </a:r>
            <a:r>
              <a:rPr lang="en-US" altLang="ja-JP" sz="2800" dirty="0"/>
              <a:t>etc…</a:t>
            </a:r>
            <a:r>
              <a:rPr lang="ja-JP" altLang="en-US" sz="2800" dirty="0"/>
              <a:t>）</a:t>
            </a:r>
          </a:p>
        </p:txBody>
      </p:sp>
    </p:spTree>
    <p:extLst>
      <p:ext uri="{BB962C8B-B14F-4D97-AF65-F5344CB8AC3E}">
        <p14:creationId xmlns:p14="http://schemas.microsoft.com/office/powerpoint/2010/main" val="2611053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金魚の数と動き方の関係について</a:t>
            </a:r>
            <a:endParaRPr kumimoji="1" lang="ja-JP" altLang="en-US" dirty="0"/>
          </a:p>
        </p:txBody>
      </p:sp>
      <p:sp>
        <p:nvSpPr>
          <p:cNvPr id="3" name="コンテンツ プレースホルダー 2"/>
          <p:cNvSpPr>
            <a:spLocks noGrp="1"/>
          </p:cNvSpPr>
          <p:nvPr>
            <p:ph idx="1"/>
          </p:nvPr>
        </p:nvSpPr>
        <p:spPr>
          <a:xfrm>
            <a:off x="467544" y="1456184"/>
            <a:ext cx="8229600" cy="4709120"/>
          </a:xfrm>
        </p:spPr>
        <p:txBody>
          <a:bodyPr>
            <a:noAutofit/>
          </a:bodyPr>
          <a:lstStyle/>
          <a:p>
            <a:pPr marL="0" indent="0">
              <a:buNone/>
            </a:pPr>
            <a:r>
              <a:rPr lang="ja-JP" altLang="en-US" sz="2400" b="1" dirty="0"/>
              <a:t>①観察を行った場所と観察対象</a:t>
            </a:r>
          </a:p>
          <a:p>
            <a:pPr marL="0" indent="0">
              <a:buNone/>
            </a:pPr>
            <a:r>
              <a:rPr lang="ja-JP" altLang="en-US" sz="2000" dirty="0" smtClean="0"/>
              <a:t>自宅　金魚</a:t>
            </a:r>
            <a:r>
              <a:rPr lang="en-US" altLang="ja-JP" sz="2000" dirty="0" smtClean="0"/>
              <a:t>2</a:t>
            </a:r>
            <a:r>
              <a:rPr lang="ja-JP" altLang="en-US" sz="2000" dirty="0" smtClean="0"/>
              <a:t>匹</a:t>
            </a:r>
            <a:endParaRPr lang="ja-JP" altLang="en-US" sz="2000" dirty="0"/>
          </a:p>
          <a:p>
            <a:pPr marL="0" indent="0">
              <a:buNone/>
            </a:pPr>
            <a:r>
              <a:rPr lang="ja-JP" altLang="en-US" sz="2400" b="1" dirty="0"/>
              <a:t>②観察の視点</a:t>
            </a:r>
          </a:p>
          <a:p>
            <a:pPr marL="0" indent="0">
              <a:buNone/>
            </a:pPr>
            <a:r>
              <a:rPr lang="en-US" altLang="ja-JP" sz="2000" dirty="0"/>
              <a:t>1</a:t>
            </a:r>
            <a:r>
              <a:rPr lang="ja-JP" altLang="en-US" sz="2000" dirty="0" smtClean="0"/>
              <a:t>匹だけのときと</a:t>
            </a:r>
            <a:r>
              <a:rPr lang="en-US" altLang="ja-JP" sz="2000" dirty="0" smtClean="0"/>
              <a:t>2</a:t>
            </a:r>
            <a:r>
              <a:rPr lang="ja-JP" altLang="en-US" sz="2000" dirty="0" smtClean="0"/>
              <a:t>匹のときに動きに変化はあるか？</a:t>
            </a:r>
            <a:endParaRPr lang="ja-JP" altLang="en-US" sz="2000" dirty="0"/>
          </a:p>
          <a:p>
            <a:pPr marL="0" indent="0">
              <a:buNone/>
            </a:pPr>
            <a:r>
              <a:rPr lang="ja-JP" altLang="en-US" sz="2400" b="1" dirty="0"/>
              <a:t>③観察から得られた気付きと疑問</a:t>
            </a:r>
          </a:p>
          <a:p>
            <a:pPr marL="0" indent="0">
              <a:buNone/>
            </a:pPr>
            <a:r>
              <a:rPr lang="ja-JP" altLang="en-US" sz="2000" dirty="0" smtClean="0"/>
              <a:t>尾</a:t>
            </a:r>
            <a:r>
              <a:rPr lang="ja-JP" altLang="en-US" sz="2000" dirty="0" err="1" smtClean="0"/>
              <a:t>びれを</a:t>
            </a:r>
            <a:r>
              <a:rPr lang="ja-JP" altLang="en-US" sz="2000" dirty="0" smtClean="0"/>
              <a:t>動かした</a:t>
            </a:r>
            <a:r>
              <a:rPr lang="ja-JP" altLang="en-US" sz="2000" dirty="0"/>
              <a:t>回数</a:t>
            </a:r>
            <a:r>
              <a:rPr lang="ja-JP" altLang="en-US" sz="2000" dirty="0" smtClean="0"/>
              <a:t>を記録</a:t>
            </a:r>
            <a:endParaRPr lang="en-US" altLang="ja-JP" sz="2000" dirty="0" smtClean="0"/>
          </a:p>
          <a:p>
            <a:pPr marL="0" indent="0">
              <a:buNone/>
            </a:pPr>
            <a:r>
              <a:rPr lang="ja-JP" altLang="en-US" sz="2000" dirty="0" smtClean="0"/>
              <a:t>→</a:t>
            </a:r>
            <a:r>
              <a:rPr lang="en-US" altLang="ja-JP" sz="2000" dirty="0" smtClean="0"/>
              <a:t>2</a:t>
            </a:r>
            <a:r>
              <a:rPr lang="ja-JP" altLang="en-US" sz="2000" dirty="0" smtClean="0"/>
              <a:t>匹のときの方が尾</a:t>
            </a:r>
            <a:r>
              <a:rPr lang="ja-JP" altLang="en-US" sz="2000" dirty="0" err="1" smtClean="0"/>
              <a:t>びれを</a:t>
            </a:r>
            <a:r>
              <a:rPr lang="ja-JP" altLang="en-US" sz="2000" dirty="0" smtClean="0"/>
              <a:t>動かしていない</a:t>
            </a:r>
            <a:endParaRPr lang="en-US" altLang="ja-JP" sz="2000" dirty="0" smtClean="0"/>
          </a:p>
          <a:p>
            <a:pPr marL="0" indent="0">
              <a:buNone/>
            </a:pPr>
            <a:r>
              <a:rPr lang="ja-JP" altLang="en-US" sz="2000" dirty="0"/>
              <a:t>金魚</a:t>
            </a:r>
            <a:r>
              <a:rPr lang="ja-JP" altLang="en-US" sz="2000" dirty="0" smtClean="0"/>
              <a:t>が自分以外をどのように認識する？</a:t>
            </a:r>
            <a:endParaRPr lang="ja-JP" altLang="en-US" sz="2000" dirty="0"/>
          </a:p>
          <a:p>
            <a:pPr marL="0" indent="0">
              <a:buNone/>
            </a:pPr>
            <a:r>
              <a:rPr lang="ja-JP" altLang="en-US" sz="2400" b="1" dirty="0"/>
              <a:t>④疑問に対する解決の手立てと成果</a:t>
            </a:r>
          </a:p>
          <a:p>
            <a:pPr marL="0" indent="0">
              <a:buNone/>
            </a:pPr>
            <a:r>
              <a:rPr lang="ja-JP" altLang="en-US" sz="2000" dirty="0"/>
              <a:t>水槽</a:t>
            </a:r>
            <a:r>
              <a:rPr lang="ja-JP" altLang="en-US" sz="2000" dirty="0" smtClean="0"/>
              <a:t>に小さな鏡を入れる。</a:t>
            </a:r>
            <a:endParaRPr lang="en-US" altLang="ja-JP" sz="2000" dirty="0" smtClean="0"/>
          </a:p>
          <a:p>
            <a:pPr marL="0" indent="0">
              <a:buNone/>
            </a:pPr>
            <a:r>
              <a:rPr lang="ja-JP" altLang="en-US" sz="2000" dirty="0" smtClean="0"/>
              <a:t>→鏡を入れると尾</a:t>
            </a:r>
            <a:r>
              <a:rPr lang="ja-JP" altLang="en-US" sz="2000" dirty="0" err="1" smtClean="0"/>
              <a:t>びれを</a:t>
            </a:r>
            <a:r>
              <a:rPr lang="ja-JP" altLang="en-US" sz="2000" dirty="0" smtClean="0"/>
              <a:t>動かす回数が減る</a:t>
            </a:r>
            <a:endParaRPr lang="en-US" altLang="ja-JP" sz="2000" dirty="0" smtClean="0"/>
          </a:p>
          <a:p>
            <a:pPr marL="0" indent="0">
              <a:buNone/>
            </a:pPr>
            <a:r>
              <a:rPr lang="ja-JP" altLang="en-US" sz="2000" dirty="0" smtClean="0"/>
              <a:t>→視覚が重要！</a:t>
            </a:r>
            <a:r>
              <a:rPr lang="ja-JP" altLang="ja-JP" sz="1800" dirty="0" smtClean="0"/>
              <a:t>？</a:t>
            </a:r>
            <a:endParaRPr kumimoji="1" lang="ja-JP" altLang="en-US" sz="1800" dirty="0"/>
          </a:p>
        </p:txBody>
      </p:sp>
    </p:spTree>
    <p:extLst>
      <p:ext uri="{BB962C8B-B14F-4D97-AF65-F5344CB8AC3E}">
        <p14:creationId xmlns:p14="http://schemas.microsoft.com/office/powerpoint/2010/main" val="2253983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生徒の感想例</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a:t>●何気なく見ている光景でも、ふと立ち止まって見てみると、様々な疑問が浮かび上がり、自分で検証することは楽しいと思った</a:t>
            </a:r>
            <a:r>
              <a:rPr lang="ja-JP" altLang="en-US" dirty="0" smtClean="0"/>
              <a:t>。</a:t>
            </a:r>
            <a:endParaRPr lang="en-US" altLang="ja-JP" dirty="0" smtClean="0"/>
          </a:p>
          <a:p>
            <a:pPr marL="0" indent="0">
              <a:buNone/>
            </a:pPr>
            <a:r>
              <a:rPr lang="ja-JP" altLang="ja-JP" dirty="0"/>
              <a:t>●今までは正直生物（特に昆虫）はあまり好きではなく、観察は退屈なものだったが、今回根気よく</a:t>
            </a:r>
            <a:r>
              <a:rPr lang="en-US" altLang="ja-JP" dirty="0"/>
              <a:t>2</a:t>
            </a:r>
            <a:r>
              <a:rPr lang="ja-JP" altLang="ja-JP" dirty="0"/>
              <a:t>時間ほど観察してみた結果、新しい発見をして、もの知りになった気がして、とても嬉しくなった。観察って楽しい！と思ったし、ミミズも何だか可愛らしく見えてきて生物が好きになった</a:t>
            </a:r>
            <a:r>
              <a:rPr lang="ja-JP" altLang="ja-JP" dirty="0" smtClean="0"/>
              <a:t>。</a:t>
            </a:r>
            <a:endParaRPr lang="ja-JP" altLang="ja-JP" dirty="0"/>
          </a:p>
        </p:txBody>
      </p:sp>
    </p:spTree>
    <p:extLst>
      <p:ext uri="{BB962C8B-B14F-4D97-AF65-F5344CB8AC3E}">
        <p14:creationId xmlns:p14="http://schemas.microsoft.com/office/powerpoint/2010/main" val="3950740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本当は大事だけれど・・・</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a:t>
            </a:r>
            <a:r>
              <a:rPr kumimoji="1" lang="ja-JP" altLang="en-US" dirty="0" smtClean="0"/>
              <a:t>プレゼンテーションの重要性</a:t>
            </a:r>
            <a:endParaRPr kumimoji="1" lang="en-US" altLang="ja-JP" dirty="0" smtClean="0"/>
          </a:p>
          <a:p>
            <a:pPr marL="0" indent="0">
              <a:buNone/>
            </a:pPr>
            <a:endParaRPr lang="en-US" altLang="ja-JP" dirty="0"/>
          </a:p>
          <a:p>
            <a:pPr marL="0" indent="0">
              <a:buNone/>
            </a:pPr>
            <a:r>
              <a:rPr kumimoji="1" lang="ja-JP" altLang="en-US" dirty="0" smtClean="0"/>
              <a:t>●「振り返り」の重要性</a:t>
            </a:r>
            <a:endParaRPr kumimoji="1" lang="en-US" altLang="ja-JP" dirty="0" smtClean="0"/>
          </a:p>
          <a:p>
            <a:pPr marL="0" indent="0">
              <a:buNone/>
            </a:pPr>
            <a:endParaRPr kumimoji="1" lang="en-US" altLang="ja-JP" dirty="0" smtClean="0"/>
          </a:p>
          <a:p>
            <a:pPr marL="0" indent="0">
              <a:buNone/>
            </a:pPr>
            <a:r>
              <a:rPr lang="ja-JP" altLang="en-US" dirty="0" smtClean="0"/>
              <a:t>●「サイクル」を繰り返す重要性</a:t>
            </a:r>
            <a:endParaRPr lang="en-US" altLang="ja-JP" dirty="0" smtClean="0"/>
          </a:p>
          <a:p>
            <a:pPr marL="0" indent="0">
              <a:buNone/>
            </a:pPr>
            <a:endParaRPr kumimoji="1" lang="en-US" altLang="ja-JP" dirty="0"/>
          </a:p>
          <a:p>
            <a:pPr marL="0" indent="0">
              <a:buNone/>
            </a:pPr>
            <a:r>
              <a:rPr lang="ja-JP" altLang="en-US" dirty="0" smtClean="0"/>
              <a:t>→生徒相互の気付きと学びへ</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257811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情報発信・参考資料</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400" b="1" dirty="0" smtClean="0"/>
              <a:t>①</a:t>
            </a:r>
            <a:r>
              <a:rPr lang="ja-JP" altLang="en-US" sz="2400" b="1" dirty="0"/>
              <a:t>個人のＨＰ</a:t>
            </a:r>
          </a:p>
          <a:p>
            <a:pPr marL="0" indent="0">
              <a:buNone/>
            </a:pPr>
            <a:r>
              <a:rPr lang="ja-JP" altLang="en-US" sz="1600" dirty="0" smtClean="0"/>
              <a:t>授業プリントや各種資料の公開</a:t>
            </a:r>
            <a:endParaRPr lang="en-US" altLang="ja-JP" sz="1600" dirty="0" smtClean="0"/>
          </a:p>
          <a:p>
            <a:endParaRPr lang="ja-JP" altLang="en-US" sz="1600" dirty="0"/>
          </a:p>
          <a:p>
            <a:pPr marL="0" indent="0">
              <a:buNone/>
            </a:pPr>
            <a:r>
              <a:rPr lang="ja-JP" altLang="en-US" sz="1800" b="1" dirty="0" smtClean="0"/>
              <a:t>生物</a:t>
            </a:r>
            <a:r>
              <a:rPr lang="ja-JP" altLang="en-US" sz="1800" b="1" dirty="0"/>
              <a:t>「を」教える視点　生物「で」教える視点</a:t>
            </a:r>
          </a:p>
          <a:p>
            <a:pPr marL="0" indent="0">
              <a:buNone/>
            </a:pPr>
            <a:r>
              <a:rPr lang="en-US" altLang="ja-JP" sz="1800" dirty="0">
                <a:hlinkClick r:id="rId2"/>
              </a:rPr>
              <a:t>http://biologymanabiai.jimdo.com</a:t>
            </a:r>
            <a:r>
              <a:rPr lang="en-US" altLang="ja-JP" sz="1800" dirty="0" smtClean="0">
                <a:hlinkClick r:id="rId2"/>
              </a:rPr>
              <a:t>/</a:t>
            </a:r>
            <a:endParaRPr lang="en-US" altLang="ja-JP" sz="1800" dirty="0" smtClean="0"/>
          </a:p>
          <a:p>
            <a:endParaRPr lang="en-US" altLang="ja-JP" sz="2000" dirty="0"/>
          </a:p>
          <a:p>
            <a:pPr marL="0" indent="0">
              <a:buNone/>
            </a:pPr>
            <a:r>
              <a:rPr lang="en-US" altLang="ja-JP" sz="2400" b="1" dirty="0" smtClean="0"/>
              <a:t>②Facebook</a:t>
            </a:r>
          </a:p>
          <a:p>
            <a:pPr marL="0" indent="0">
              <a:buNone/>
            </a:pPr>
            <a:r>
              <a:rPr lang="en-US" altLang="ja-JP" sz="1800" dirty="0" smtClean="0">
                <a:hlinkClick r:id="rId3"/>
              </a:rPr>
              <a:t>https://www.facebook.com/tomohisa.ohno.79</a:t>
            </a:r>
            <a:endParaRPr lang="en-US" altLang="ja-JP" sz="1800" dirty="0" smtClean="0"/>
          </a:p>
          <a:p>
            <a:pPr marL="0" indent="0">
              <a:buNone/>
            </a:pPr>
            <a:r>
              <a:rPr lang="ja-JP" altLang="en-US" sz="1600" dirty="0" smtClean="0"/>
              <a:t>「</a:t>
            </a:r>
            <a:r>
              <a:rPr lang="ja-JP" altLang="en-US" sz="1600" dirty="0"/>
              <a:t>ペンギンのイラスト」の大野智久です</a:t>
            </a:r>
            <a:r>
              <a:rPr lang="ja-JP" altLang="en-US" sz="1600" dirty="0" smtClean="0"/>
              <a:t>。</a:t>
            </a:r>
            <a:endParaRPr lang="en-US" altLang="ja-JP" sz="1600" dirty="0" smtClean="0"/>
          </a:p>
          <a:p>
            <a:pPr marL="0" indent="0">
              <a:buNone/>
            </a:pPr>
            <a:endParaRPr lang="en-US" altLang="ja-JP" sz="1600" dirty="0" smtClean="0"/>
          </a:p>
          <a:p>
            <a:pPr marL="0" indent="0">
              <a:buNone/>
            </a:pPr>
            <a:r>
              <a:rPr lang="ja-JP" altLang="en-US" sz="2400" b="1" dirty="0"/>
              <a:t>③ウェブ </a:t>
            </a:r>
            <a:r>
              <a:rPr lang="en-US" altLang="ja-JP" sz="2400" b="1" dirty="0"/>
              <a:t>de </a:t>
            </a:r>
            <a:r>
              <a:rPr lang="ja-JP" altLang="en-US" sz="2400" b="1" dirty="0"/>
              <a:t>授業</a:t>
            </a:r>
            <a:r>
              <a:rPr lang="ja-JP" altLang="en-US" sz="2400" b="1" dirty="0" smtClean="0"/>
              <a:t>見学（</a:t>
            </a:r>
            <a:r>
              <a:rPr lang="en-US" altLang="ja-JP" sz="2400" b="1" dirty="0" smtClean="0"/>
              <a:t>Find</a:t>
            </a:r>
            <a:r>
              <a:rPr lang="ja-JP" altLang="en-US" sz="2400" b="1" dirty="0"/>
              <a:t>！アクティブ・</a:t>
            </a:r>
            <a:r>
              <a:rPr lang="ja-JP" altLang="en-US" sz="2400" b="1" dirty="0" smtClean="0"/>
              <a:t>ラーニング） </a:t>
            </a:r>
            <a:endParaRPr lang="en-US" altLang="ja-JP" sz="2400" b="1" dirty="0"/>
          </a:p>
          <a:p>
            <a:pPr marL="0" indent="0">
              <a:buNone/>
            </a:pPr>
            <a:r>
              <a:rPr lang="en-US" altLang="ja-JP" sz="1800" dirty="0">
                <a:hlinkClick r:id="rId4"/>
              </a:rPr>
              <a:t>http://</a:t>
            </a:r>
            <a:r>
              <a:rPr lang="en-US" altLang="ja-JP" sz="1800" dirty="0" smtClean="0">
                <a:hlinkClick r:id="rId4"/>
              </a:rPr>
              <a:t>find-activelearning.com/set/299</a:t>
            </a:r>
            <a:endParaRPr lang="en-US" altLang="ja-JP" sz="1800" dirty="0" smtClean="0"/>
          </a:p>
          <a:p>
            <a:pPr marL="0" indent="0">
              <a:buNone/>
            </a:pPr>
            <a:r>
              <a:rPr lang="ja-JP" altLang="en-US" sz="1600" dirty="0"/>
              <a:t>授業</a:t>
            </a:r>
            <a:r>
              <a:rPr lang="ja-JP" altLang="en-US" sz="1600" dirty="0" smtClean="0"/>
              <a:t>の様子を動画でご覧いただけます。</a:t>
            </a:r>
            <a:endParaRPr lang="en-US" altLang="ja-JP" sz="1600" dirty="0" smtClean="0"/>
          </a:p>
        </p:txBody>
      </p:sp>
    </p:spTree>
    <p:extLst>
      <p:ext uri="{BB962C8B-B14F-4D97-AF65-F5344CB8AC3E}">
        <p14:creationId xmlns:p14="http://schemas.microsoft.com/office/powerpoint/2010/main" val="428967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参考書籍</a:t>
            </a:r>
            <a:endParaRPr kumimoji="1" lang="ja-JP" altLang="en-US" dirty="0"/>
          </a:p>
        </p:txBody>
      </p:sp>
      <p:pic>
        <p:nvPicPr>
          <p:cNvPr id="7" name="Picture 2" descr="すぐ実践できる！　アクティブ・ラーニング　高校理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3408642" cy="49425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3528" y="6106070"/>
            <a:ext cx="8352928" cy="954107"/>
          </a:xfrm>
          <a:prstGeom prst="rect">
            <a:avLst/>
          </a:prstGeom>
          <a:noFill/>
        </p:spPr>
        <p:txBody>
          <a:bodyPr wrap="square" rtlCol="0">
            <a:spAutoFit/>
          </a:bodyPr>
          <a:lstStyle/>
          <a:p>
            <a:r>
              <a:rPr lang="ja-JP" altLang="en-US" sz="2000" b="1" dirty="0"/>
              <a:t>すぐ実践できる！　</a:t>
            </a:r>
            <a:r>
              <a:rPr lang="ja-JP" altLang="en-US" sz="2000" b="1" dirty="0" smtClean="0"/>
              <a:t>アクティブ</a:t>
            </a:r>
            <a:r>
              <a:rPr lang="ja-JP" altLang="en-US" sz="2000" b="1" dirty="0"/>
              <a:t>・ラーニング　高校</a:t>
            </a:r>
            <a:r>
              <a:rPr lang="ja-JP" altLang="en-US" sz="2000" b="1" dirty="0" smtClean="0"/>
              <a:t>理科（学陽書房）</a:t>
            </a:r>
            <a:endParaRPr lang="en-US" altLang="ja-JP" sz="2000" b="1" dirty="0" smtClean="0"/>
          </a:p>
          <a:p>
            <a:r>
              <a:rPr lang="en-US" altLang="ja-JP" dirty="0"/>
              <a:t>2017</a:t>
            </a:r>
            <a:r>
              <a:rPr lang="ja-JP" altLang="en-US" dirty="0" smtClean="0"/>
              <a:t>年</a:t>
            </a:r>
            <a:r>
              <a:rPr lang="en-US" altLang="ja-JP" dirty="0" smtClean="0"/>
              <a:t>1</a:t>
            </a:r>
            <a:r>
              <a:rPr lang="ja-JP" altLang="en-US" dirty="0" smtClean="0"/>
              <a:t>月</a:t>
            </a:r>
            <a:r>
              <a:rPr lang="en-US" altLang="ja-JP" dirty="0" smtClean="0"/>
              <a:t>18</a:t>
            </a:r>
            <a:r>
              <a:rPr lang="ja-JP" altLang="en-US" dirty="0" smtClean="0"/>
              <a:t>日出版予定</a:t>
            </a:r>
            <a:endParaRPr lang="en-US" altLang="ja-JP" dirty="0" smtClean="0"/>
          </a:p>
          <a:p>
            <a:r>
              <a:rPr lang="ja-JP" altLang="en-US" dirty="0" smtClean="0"/>
              <a:t> </a:t>
            </a:r>
            <a:endParaRPr kumimoji="1" lang="ja-JP" altLang="en-US" dirty="0"/>
          </a:p>
        </p:txBody>
      </p:sp>
      <p:sp>
        <p:nvSpPr>
          <p:cNvPr id="8" name="テキスト ボックス 7"/>
          <p:cNvSpPr txBox="1"/>
          <p:nvPr/>
        </p:nvSpPr>
        <p:spPr>
          <a:xfrm>
            <a:off x="3837694" y="1139339"/>
            <a:ext cx="5327099" cy="4801314"/>
          </a:xfrm>
          <a:prstGeom prst="rect">
            <a:avLst/>
          </a:prstGeom>
          <a:noFill/>
        </p:spPr>
        <p:txBody>
          <a:bodyPr wrap="none" rtlCol="0">
            <a:spAutoFit/>
          </a:bodyPr>
          <a:lstStyle/>
          <a:p>
            <a:r>
              <a:rPr lang="ja-JP" altLang="en-US" dirty="0"/>
              <a:t>第１章　アクティブ・ラーニング</a:t>
            </a:r>
            <a:r>
              <a:rPr lang="ja-JP" altLang="en-US" dirty="0" smtClean="0"/>
              <a:t>って</a:t>
            </a:r>
            <a:endParaRPr lang="en-US" altLang="ja-JP" dirty="0" smtClean="0"/>
          </a:p>
          <a:p>
            <a:r>
              <a:rPr lang="ja-JP" altLang="en-US" dirty="0"/>
              <a:t>　</a:t>
            </a:r>
            <a:r>
              <a:rPr lang="ja-JP" altLang="en-US" dirty="0" smtClean="0"/>
              <a:t>　　　どんな</a:t>
            </a:r>
            <a:r>
              <a:rPr lang="ja-JP" altLang="en-US" dirty="0"/>
              <a:t>授業</a:t>
            </a:r>
            <a:r>
              <a:rPr lang="ja-JP" altLang="en-US" dirty="0" smtClean="0"/>
              <a:t>？</a:t>
            </a:r>
            <a:endParaRPr lang="en-US" altLang="ja-JP" dirty="0" smtClean="0"/>
          </a:p>
          <a:p>
            <a:r>
              <a:rPr lang="ja-JP" altLang="en-US" dirty="0"/>
              <a:t/>
            </a:r>
            <a:br>
              <a:rPr lang="ja-JP" altLang="en-US" dirty="0"/>
            </a:br>
            <a:r>
              <a:rPr lang="ja-JP" altLang="en-US" b="1" dirty="0"/>
              <a:t>第２章　アクティブ・ラーニング</a:t>
            </a:r>
            <a:r>
              <a:rPr lang="ja-JP" altLang="en-US" b="1" dirty="0" smtClean="0"/>
              <a:t>の</a:t>
            </a:r>
            <a:endParaRPr lang="en-US" altLang="ja-JP" b="1" dirty="0" smtClean="0"/>
          </a:p>
          <a:p>
            <a:r>
              <a:rPr lang="ja-JP" altLang="en-US" b="1" dirty="0"/>
              <a:t>　</a:t>
            </a:r>
            <a:r>
              <a:rPr lang="ja-JP" altLang="en-US" b="1" dirty="0" smtClean="0"/>
              <a:t>　　　基本的</a:t>
            </a:r>
            <a:r>
              <a:rPr lang="ja-JP" altLang="en-US" b="1" dirty="0"/>
              <a:t>な考え方と課題の</a:t>
            </a:r>
            <a:r>
              <a:rPr lang="ja-JP" altLang="en-US" b="1" dirty="0" smtClean="0"/>
              <a:t>具体例</a:t>
            </a:r>
            <a:endParaRPr lang="en-US" altLang="ja-JP" b="1" dirty="0" smtClean="0"/>
          </a:p>
          <a:p>
            <a:r>
              <a:rPr lang="ja-JP" altLang="en-US" dirty="0"/>
              <a:t/>
            </a:r>
            <a:br>
              <a:rPr lang="ja-JP" altLang="en-US" dirty="0"/>
            </a:br>
            <a:r>
              <a:rPr lang="ja-JP" altLang="en-US" dirty="0"/>
              <a:t>第３章　アクティブ・ラーニング</a:t>
            </a:r>
            <a:r>
              <a:rPr lang="ja-JP" altLang="en-US" dirty="0" smtClean="0"/>
              <a:t>の</a:t>
            </a:r>
            <a:endParaRPr lang="en-US" altLang="ja-JP" dirty="0" smtClean="0"/>
          </a:p>
          <a:p>
            <a:r>
              <a:rPr lang="ja-JP" altLang="en-US" dirty="0"/>
              <a:t>　</a:t>
            </a:r>
            <a:r>
              <a:rPr lang="ja-JP" altLang="en-US" dirty="0" smtClean="0"/>
              <a:t>　　　授業</a:t>
            </a:r>
            <a:r>
              <a:rPr lang="ja-JP" altLang="en-US" dirty="0"/>
              <a:t>の</a:t>
            </a:r>
            <a:r>
              <a:rPr lang="ja-JP" altLang="en-US" dirty="0" smtClean="0"/>
              <a:t>実際</a:t>
            </a:r>
            <a:endParaRPr lang="en-US" altLang="ja-JP" dirty="0" smtClean="0"/>
          </a:p>
          <a:p>
            <a:r>
              <a:rPr lang="ja-JP" altLang="en-US" dirty="0"/>
              <a:t/>
            </a:r>
            <a:br>
              <a:rPr lang="ja-JP" altLang="en-US" dirty="0"/>
            </a:br>
            <a:r>
              <a:rPr lang="ja-JP" altLang="en-US" dirty="0"/>
              <a:t>第４章　授業を振り返り</a:t>
            </a:r>
            <a:r>
              <a:rPr lang="ja-JP" altLang="en-US" dirty="0" smtClean="0"/>
              <a:t>、</a:t>
            </a:r>
            <a:endParaRPr lang="en-US" altLang="ja-JP" dirty="0" smtClean="0"/>
          </a:p>
          <a:p>
            <a:r>
              <a:rPr lang="ja-JP" altLang="en-US" dirty="0"/>
              <a:t>　</a:t>
            </a:r>
            <a:r>
              <a:rPr lang="ja-JP" altLang="en-US" dirty="0" smtClean="0"/>
              <a:t>　　　生徒</a:t>
            </a:r>
            <a:r>
              <a:rPr lang="ja-JP" altLang="en-US" dirty="0"/>
              <a:t>の反応を</a:t>
            </a:r>
            <a:r>
              <a:rPr lang="ja-JP" altLang="en-US" dirty="0" smtClean="0"/>
              <a:t>見取ろう</a:t>
            </a:r>
            <a:endParaRPr lang="en-US" altLang="ja-JP" dirty="0" smtClean="0"/>
          </a:p>
          <a:p>
            <a:r>
              <a:rPr lang="ja-JP" altLang="en-US" dirty="0"/>
              <a:t/>
            </a:r>
            <a:br>
              <a:rPr lang="ja-JP" altLang="en-US" dirty="0"/>
            </a:br>
            <a:r>
              <a:rPr lang="ja-JP" altLang="en-US" b="1" dirty="0"/>
              <a:t>第５章　定期考査や振り返り</a:t>
            </a:r>
            <a:r>
              <a:rPr lang="ja-JP" altLang="en-US" b="1" dirty="0" smtClean="0"/>
              <a:t>を</a:t>
            </a:r>
            <a:endParaRPr lang="en-US" altLang="ja-JP" b="1" dirty="0" smtClean="0"/>
          </a:p>
          <a:p>
            <a:r>
              <a:rPr lang="ja-JP" altLang="en-US" b="1" dirty="0"/>
              <a:t>　</a:t>
            </a:r>
            <a:r>
              <a:rPr lang="ja-JP" altLang="en-US" b="1" dirty="0" smtClean="0"/>
              <a:t>　　　活用</a:t>
            </a:r>
            <a:r>
              <a:rPr lang="ja-JP" altLang="en-US" b="1" dirty="0"/>
              <a:t>しよう</a:t>
            </a:r>
            <a:r>
              <a:rPr lang="ja-JP" altLang="en-US" b="1" dirty="0" smtClean="0"/>
              <a:t>！</a:t>
            </a:r>
            <a:endParaRPr lang="en-US" altLang="ja-JP" b="1" dirty="0" smtClean="0"/>
          </a:p>
          <a:p>
            <a:r>
              <a:rPr lang="ja-JP" altLang="en-US" b="1" dirty="0"/>
              <a:t/>
            </a:r>
            <a:br>
              <a:rPr lang="ja-JP" altLang="en-US" b="1" dirty="0"/>
            </a:br>
            <a:r>
              <a:rPr lang="ja-JP" altLang="en-US" b="1" dirty="0">
                <a:solidFill>
                  <a:srgbClr val="FF0000"/>
                </a:solidFill>
              </a:rPr>
              <a:t>第６章　探求をさらに</a:t>
            </a:r>
            <a:r>
              <a:rPr lang="ja-JP" altLang="en-US" b="1" dirty="0" smtClean="0">
                <a:solidFill>
                  <a:srgbClr val="FF0000"/>
                </a:solidFill>
              </a:rPr>
              <a:t>深める</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アクティブ</a:t>
            </a:r>
            <a:r>
              <a:rPr lang="ja-JP" altLang="en-US" b="1" dirty="0">
                <a:solidFill>
                  <a:srgbClr val="FF0000"/>
                </a:solidFill>
              </a:rPr>
              <a:t>・ラーニングの授業の可能性 </a:t>
            </a:r>
            <a:endParaRPr kumimoji="1" lang="ja-JP" altLang="en-US" dirty="0">
              <a:solidFill>
                <a:srgbClr val="FF0000"/>
              </a:solidFill>
            </a:endParaRPr>
          </a:p>
        </p:txBody>
      </p:sp>
    </p:spTree>
    <p:extLst>
      <p:ext uri="{BB962C8B-B14F-4D97-AF65-F5344CB8AC3E}">
        <p14:creationId xmlns:p14="http://schemas.microsoft.com/office/powerpoint/2010/main" val="365914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謝辞</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東京都生物教育委員会教育課程委員会</a:t>
            </a:r>
            <a:r>
              <a:rPr lang="ja-JP" altLang="en-US" dirty="0"/>
              <a:t>で</a:t>
            </a:r>
            <a:r>
              <a:rPr lang="ja-JP" altLang="en-US" dirty="0" smtClean="0"/>
              <a:t>の議論を通じて、様々な気付きや学びをいただきました。</a:t>
            </a:r>
            <a:endParaRPr lang="en-US" altLang="ja-JP" dirty="0" smtClean="0"/>
          </a:p>
          <a:p>
            <a:pPr marL="0" indent="0">
              <a:buNone/>
            </a:pPr>
            <a:endParaRPr lang="en-US" altLang="ja-JP" dirty="0"/>
          </a:p>
          <a:p>
            <a:pPr marL="0" indent="0">
              <a:buNone/>
            </a:pPr>
            <a:r>
              <a:rPr lang="ja-JP" altLang="en-US" dirty="0" smtClean="0"/>
              <a:t>特に、「探究」ワーキンググループの皆様との活動で多くの学びを得ました。</a:t>
            </a:r>
            <a:endParaRPr lang="en-US" altLang="ja-JP" dirty="0" smtClean="0"/>
          </a:p>
          <a:p>
            <a:pPr marL="0" indent="0">
              <a:buNone/>
            </a:pPr>
            <a:endParaRPr lang="en-US" altLang="ja-JP" dirty="0" smtClean="0"/>
          </a:p>
          <a:p>
            <a:pPr marL="0" indent="0">
              <a:buNone/>
            </a:pPr>
            <a:r>
              <a:rPr lang="ja-JP" altLang="en-US" dirty="0" smtClean="0"/>
              <a:t>ありがとうございました。</a:t>
            </a:r>
            <a:endParaRPr lang="en-US" altLang="ja-JP" dirty="0"/>
          </a:p>
          <a:p>
            <a:pPr marL="0" indent="0">
              <a:buNone/>
            </a:pPr>
            <a:endParaRPr kumimoji="1" lang="ja-JP" altLang="en-US" dirty="0"/>
          </a:p>
        </p:txBody>
      </p:sp>
    </p:spTree>
    <p:extLst>
      <p:ext uri="{BB962C8B-B14F-4D97-AF65-F5344CB8AC3E}">
        <p14:creationId xmlns:p14="http://schemas.microsoft.com/office/powerpoint/2010/main" val="319192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smtClean="0"/>
              <a:t>話題①</a:t>
            </a:r>
            <a:endParaRPr kumimoji="1" lang="en-US" altLang="ja-JP" sz="5400" b="1" dirty="0" smtClean="0"/>
          </a:p>
          <a:p>
            <a:pPr algn="ctr"/>
            <a:r>
              <a:rPr lang="ja-JP" altLang="en-US" sz="5400" b="1" dirty="0" smtClean="0"/>
              <a:t>探究活動の位置付け</a:t>
            </a:r>
            <a:endParaRPr lang="en-US" altLang="ja-JP" sz="5400" b="1" dirty="0" smtClean="0"/>
          </a:p>
        </p:txBody>
      </p:sp>
    </p:spTree>
    <p:extLst>
      <p:ext uri="{BB962C8B-B14F-4D97-AF65-F5344CB8AC3E}">
        <p14:creationId xmlns:p14="http://schemas.microsoft.com/office/powerpoint/2010/main" val="202054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9229"/>
            <a:ext cx="8619258" cy="610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971600" y="6237312"/>
            <a:ext cx="8092280" cy="584775"/>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8</a:t>
            </a:r>
            <a:r>
              <a:rPr lang="ja-JP" altLang="ja-JP" sz="1600" dirty="0"/>
              <a:t>月</a:t>
            </a:r>
            <a:r>
              <a:rPr lang="en-US" altLang="ja-JP" sz="1600" dirty="0"/>
              <a:t>26</a:t>
            </a:r>
            <a:r>
              <a:rPr lang="ja-JP" altLang="ja-JP" sz="1600" dirty="0" smtClean="0"/>
              <a:t>日</a:t>
            </a:r>
            <a:r>
              <a:rPr lang="ja-JP" altLang="en-US" sz="1600" dirty="0" smtClean="0"/>
              <a:t>　</a:t>
            </a:r>
            <a:r>
              <a:rPr lang="ja-JP" altLang="ja-JP" sz="1600" dirty="0" smtClean="0"/>
              <a:t>中央</a:t>
            </a:r>
            <a:r>
              <a:rPr lang="ja-JP" altLang="ja-JP" sz="1600" dirty="0"/>
              <a:t>教育審議会初等中等教育分科会教育課程</a:t>
            </a:r>
            <a:r>
              <a:rPr lang="ja-JP" altLang="ja-JP" sz="1600" dirty="0" smtClean="0"/>
              <a:t>部会</a:t>
            </a:r>
            <a:endParaRPr lang="en-US" altLang="ja-JP" sz="1600" dirty="0" smtClean="0"/>
          </a:p>
          <a:p>
            <a:r>
              <a:rPr lang="ja-JP" altLang="en-US" sz="1600" dirty="0" smtClean="0"/>
              <a:t>次期</a:t>
            </a:r>
            <a:r>
              <a:rPr lang="ja-JP" altLang="en-US" sz="1600" dirty="0"/>
              <a:t>学習指導要領等に向けたこれまでの審議のまとめについて（報告）（第</a:t>
            </a:r>
            <a:r>
              <a:rPr lang="en-US" altLang="ja-JP" sz="1600" dirty="0"/>
              <a:t>2</a:t>
            </a:r>
            <a:r>
              <a:rPr lang="ja-JP" altLang="en-US" sz="1600" dirty="0"/>
              <a:t>部）より</a:t>
            </a:r>
            <a:endParaRPr kumimoji="1" lang="ja-JP" altLang="en-US" sz="1600" dirty="0"/>
          </a:p>
        </p:txBody>
      </p:sp>
    </p:spTree>
    <p:extLst>
      <p:ext uri="{BB962C8B-B14F-4D97-AF65-F5344CB8AC3E}">
        <p14:creationId xmlns:p14="http://schemas.microsoft.com/office/powerpoint/2010/main" val="3390353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「探究」の位置付け</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b="1" dirty="0" smtClean="0"/>
              <a:t>●</a:t>
            </a:r>
            <a:r>
              <a:rPr lang="ja-JP" altLang="ja-JP" b="1" dirty="0" smtClean="0"/>
              <a:t>習得</a:t>
            </a:r>
            <a:r>
              <a:rPr lang="ja-JP" altLang="ja-JP" b="1" dirty="0"/>
              <a:t>・活用・探究という学びの過程</a:t>
            </a:r>
          </a:p>
          <a:p>
            <a:pPr marL="0" indent="0">
              <a:buNone/>
            </a:pPr>
            <a:r>
              <a:rPr lang="ja-JP" altLang="en-US" dirty="0" smtClean="0"/>
              <a:t>　</a:t>
            </a:r>
            <a:r>
              <a:rPr lang="ja-JP" altLang="ja-JP" dirty="0" smtClean="0"/>
              <a:t>習得</a:t>
            </a:r>
            <a:r>
              <a:rPr lang="ja-JP" altLang="ja-JP" dirty="0"/>
              <a:t>：基本的な知識</a:t>
            </a:r>
          </a:p>
          <a:p>
            <a:pPr marL="0" indent="0">
              <a:buNone/>
            </a:pPr>
            <a:r>
              <a:rPr lang="ja-JP" altLang="en-US" dirty="0" smtClean="0"/>
              <a:t>　</a:t>
            </a:r>
            <a:r>
              <a:rPr lang="ja-JP" altLang="ja-JP" dirty="0" smtClean="0"/>
              <a:t>活用</a:t>
            </a:r>
            <a:r>
              <a:rPr lang="ja-JP" altLang="ja-JP" dirty="0"/>
              <a:t>：知識を使った思考</a:t>
            </a:r>
          </a:p>
          <a:p>
            <a:pPr marL="0" indent="0">
              <a:buNone/>
            </a:pPr>
            <a:r>
              <a:rPr lang="ja-JP" altLang="en-US" dirty="0" smtClean="0"/>
              <a:t>　</a:t>
            </a:r>
            <a:r>
              <a:rPr lang="ja-JP" altLang="ja-JP" dirty="0" smtClean="0"/>
              <a:t>探究</a:t>
            </a:r>
            <a:r>
              <a:rPr lang="ja-JP" altLang="ja-JP" dirty="0"/>
              <a:t>：「問い」</a:t>
            </a:r>
            <a:r>
              <a:rPr lang="ja-JP" altLang="ja-JP" dirty="0" smtClean="0"/>
              <a:t>を</a:t>
            </a:r>
            <a:r>
              <a:rPr lang="ja-JP" altLang="en-US" dirty="0"/>
              <a:t>立てて</a:t>
            </a:r>
            <a:r>
              <a:rPr lang="ja-JP" altLang="ja-JP" dirty="0" smtClean="0"/>
              <a:t>解決</a:t>
            </a:r>
            <a:endParaRPr lang="en-US" altLang="ja-JP" dirty="0" smtClean="0"/>
          </a:p>
          <a:p>
            <a:pPr marL="0" indent="0">
              <a:buNone/>
            </a:pPr>
            <a:r>
              <a:rPr lang="en-US" altLang="ja-JP" dirty="0"/>
              <a:t> </a:t>
            </a:r>
            <a:endParaRPr lang="ja-JP" altLang="ja-JP" dirty="0"/>
          </a:p>
          <a:p>
            <a:pPr marL="0" indent="0">
              <a:buNone/>
            </a:pPr>
            <a:r>
              <a:rPr lang="ja-JP" altLang="en-US" b="1" dirty="0" smtClean="0"/>
              <a:t>●「</a:t>
            </a:r>
            <a:r>
              <a:rPr lang="ja-JP" altLang="ja-JP" b="1" dirty="0" smtClean="0"/>
              <a:t>課題解決力</a:t>
            </a:r>
            <a:r>
              <a:rPr lang="ja-JP" altLang="en-US" b="1" dirty="0" smtClean="0"/>
              <a:t>」</a:t>
            </a:r>
            <a:r>
              <a:rPr lang="ja-JP" altLang="ja-JP" b="1" dirty="0" smtClean="0"/>
              <a:t>と</a:t>
            </a:r>
            <a:r>
              <a:rPr lang="ja-JP" altLang="en-US" b="1" dirty="0" smtClean="0"/>
              <a:t>「</a:t>
            </a:r>
            <a:r>
              <a:rPr lang="ja-JP" altLang="ja-JP" b="1" dirty="0" smtClean="0"/>
              <a:t>課題発見力</a:t>
            </a:r>
            <a:r>
              <a:rPr lang="ja-JP" altLang="en-US" b="1" dirty="0" smtClean="0"/>
              <a:t>」</a:t>
            </a:r>
            <a:endParaRPr lang="ja-JP" altLang="ja-JP" b="1" dirty="0"/>
          </a:p>
          <a:p>
            <a:endParaRPr kumimoji="1" lang="ja-JP" altLang="en-US" dirty="0"/>
          </a:p>
        </p:txBody>
      </p:sp>
    </p:spTree>
    <p:extLst>
      <p:ext uri="{BB962C8B-B14F-4D97-AF65-F5344CB8AC3E}">
        <p14:creationId xmlns:p14="http://schemas.microsoft.com/office/powerpoint/2010/main" val="97747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重視す</a:t>
            </a:r>
            <a:r>
              <a:rPr lang="ja-JP" altLang="en-US" dirty="0" smtClean="0"/>
              <a:t>べき学習過程の例</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063012"/>
            <a:ext cx="4812790" cy="539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11560" y="6222680"/>
            <a:ext cx="8092280" cy="584775"/>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8</a:t>
            </a:r>
            <a:r>
              <a:rPr lang="ja-JP" altLang="ja-JP" sz="1600" dirty="0"/>
              <a:t>月</a:t>
            </a:r>
            <a:r>
              <a:rPr lang="en-US" altLang="ja-JP" sz="1600" dirty="0"/>
              <a:t>26</a:t>
            </a:r>
            <a:r>
              <a:rPr lang="ja-JP" altLang="ja-JP" sz="1600" dirty="0" smtClean="0"/>
              <a:t>日</a:t>
            </a:r>
            <a:r>
              <a:rPr lang="ja-JP" altLang="en-US" sz="1600" dirty="0" smtClean="0"/>
              <a:t>　</a:t>
            </a:r>
            <a:r>
              <a:rPr lang="ja-JP" altLang="ja-JP" sz="1600" dirty="0" smtClean="0"/>
              <a:t>中央</a:t>
            </a:r>
            <a:r>
              <a:rPr lang="ja-JP" altLang="ja-JP" sz="1600" dirty="0"/>
              <a:t>教育審議会初等中等教育分科会教育課程</a:t>
            </a:r>
            <a:r>
              <a:rPr lang="ja-JP" altLang="ja-JP" sz="1600" dirty="0" smtClean="0"/>
              <a:t>部会</a:t>
            </a:r>
            <a:endParaRPr lang="en-US" altLang="ja-JP" sz="1600" dirty="0" smtClean="0"/>
          </a:p>
          <a:p>
            <a:r>
              <a:rPr lang="ja-JP" altLang="en-US" sz="1600" dirty="0" smtClean="0"/>
              <a:t>次期</a:t>
            </a:r>
            <a:r>
              <a:rPr lang="ja-JP" altLang="en-US" sz="1600" dirty="0"/>
              <a:t>学習指導要領等に向けたこれまでの審議のまとめについて（報告）（第</a:t>
            </a:r>
            <a:r>
              <a:rPr lang="en-US" altLang="ja-JP" sz="1600" dirty="0"/>
              <a:t>2</a:t>
            </a:r>
            <a:r>
              <a:rPr lang="ja-JP" altLang="en-US" sz="1600" dirty="0"/>
              <a:t>部）より</a:t>
            </a:r>
            <a:endParaRPr kumimoji="1" lang="ja-JP" altLang="en-US" sz="1600" dirty="0"/>
          </a:p>
        </p:txBody>
      </p:sp>
    </p:spTree>
    <p:extLst>
      <p:ext uri="{BB962C8B-B14F-4D97-AF65-F5344CB8AC3E}">
        <p14:creationId xmlns:p14="http://schemas.microsoft.com/office/powerpoint/2010/main" val="207415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留意すべきこと</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ja-JP" dirty="0" smtClean="0"/>
              <a:t> </a:t>
            </a:r>
            <a:r>
              <a:rPr lang="ja-JP" altLang="ja-JP" dirty="0"/>
              <a:t>探究の過程は，必ずしも一方向の流れではない。また，授業では，</a:t>
            </a:r>
            <a:r>
              <a:rPr lang="ja-JP" altLang="ja-JP" b="1" u="sng" dirty="0">
                <a:solidFill>
                  <a:srgbClr val="FF0000"/>
                </a:solidFill>
              </a:rPr>
              <a:t>その過程の一部を扱ってもよい</a:t>
            </a:r>
            <a:r>
              <a:rPr lang="ja-JP" altLang="ja-JP" u="sng" dirty="0"/>
              <a:t>。</a:t>
            </a:r>
          </a:p>
          <a:p>
            <a:r>
              <a:rPr lang="ja-JP" altLang="ja-JP" dirty="0" smtClean="0"/>
              <a:t> </a:t>
            </a:r>
            <a:r>
              <a:rPr lang="ja-JP" altLang="ja-JP" b="1" u="sng" dirty="0">
                <a:solidFill>
                  <a:srgbClr val="FF0000"/>
                </a:solidFill>
              </a:rPr>
              <a:t>「見通し」と「振り返り」</a:t>
            </a:r>
            <a:r>
              <a:rPr lang="ja-JP" altLang="ja-JP" dirty="0"/>
              <a:t>は，学習過程全体を通してのみならず，必要に応じて，それぞれの学習過程で行うことも重要である。</a:t>
            </a:r>
          </a:p>
          <a:p>
            <a:r>
              <a:rPr lang="ja-JP" altLang="ja-JP" dirty="0" smtClean="0"/>
              <a:t> </a:t>
            </a:r>
            <a:r>
              <a:rPr lang="ja-JP" altLang="ja-JP" dirty="0"/>
              <a:t>全ての学習過程において，今までに身に付けた</a:t>
            </a:r>
            <a:r>
              <a:rPr lang="ja-JP" altLang="ja-JP" b="1" u="sng" dirty="0">
                <a:solidFill>
                  <a:srgbClr val="FF0000"/>
                </a:solidFill>
              </a:rPr>
              <a:t>資質・能力や既習の知識・技能を活用</a:t>
            </a:r>
            <a:r>
              <a:rPr lang="ja-JP" altLang="ja-JP" dirty="0"/>
              <a:t>する力が求められる。</a:t>
            </a:r>
          </a:p>
          <a:p>
            <a:endParaRPr kumimoji="1" lang="ja-JP" altLang="en-US" dirty="0"/>
          </a:p>
        </p:txBody>
      </p:sp>
      <p:sp>
        <p:nvSpPr>
          <p:cNvPr id="4" name="テキスト ボックス 3"/>
          <p:cNvSpPr txBox="1"/>
          <p:nvPr/>
        </p:nvSpPr>
        <p:spPr>
          <a:xfrm>
            <a:off x="467544" y="6093296"/>
            <a:ext cx="8092280" cy="584775"/>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8</a:t>
            </a:r>
            <a:r>
              <a:rPr lang="ja-JP" altLang="ja-JP" sz="1600" dirty="0"/>
              <a:t>月</a:t>
            </a:r>
            <a:r>
              <a:rPr lang="en-US" altLang="ja-JP" sz="1600" dirty="0"/>
              <a:t>26</a:t>
            </a:r>
            <a:r>
              <a:rPr lang="ja-JP" altLang="ja-JP" sz="1600" dirty="0" smtClean="0"/>
              <a:t>日</a:t>
            </a:r>
            <a:r>
              <a:rPr lang="ja-JP" altLang="en-US" sz="1600" dirty="0" smtClean="0"/>
              <a:t>　</a:t>
            </a:r>
            <a:r>
              <a:rPr lang="ja-JP" altLang="ja-JP" sz="1600" dirty="0" smtClean="0"/>
              <a:t>中央</a:t>
            </a:r>
            <a:r>
              <a:rPr lang="ja-JP" altLang="ja-JP" sz="1600" dirty="0"/>
              <a:t>教育審議会初等中等教育分科会教育課程</a:t>
            </a:r>
            <a:r>
              <a:rPr lang="ja-JP" altLang="ja-JP" sz="1600" dirty="0" smtClean="0"/>
              <a:t>部会</a:t>
            </a:r>
            <a:endParaRPr lang="en-US" altLang="ja-JP" sz="1600" dirty="0" smtClean="0"/>
          </a:p>
          <a:p>
            <a:r>
              <a:rPr lang="ja-JP" altLang="en-US" sz="1600" dirty="0" smtClean="0"/>
              <a:t>次期</a:t>
            </a:r>
            <a:r>
              <a:rPr lang="ja-JP" altLang="en-US" sz="1600" dirty="0"/>
              <a:t>学習指導要領等に向けたこれまでの審議のまとめについて（報告）（第</a:t>
            </a:r>
            <a:r>
              <a:rPr lang="en-US" altLang="ja-JP" sz="1600" dirty="0"/>
              <a:t>2</a:t>
            </a:r>
            <a:r>
              <a:rPr lang="ja-JP" altLang="en-US" sz="1600" dirty="0"/>
              <a:t>部）より</a:t>
            </a:r>
            <a:endParaRPr kumimoji="1" lang="ja-JP" altLang="en-US" sz="1600" dirty="0"/>
          </a:p>
        </p:txBody>
      </p:sp>
    </p:spTree>
    <p:extLst>
      <p:ext uri="{BB962C8B-B14F-4D97-AF65-F5344CB8AC3E}">
        <p14:creationId xmlns:p14="http://schemas.microsoft.com/office/powerpoint/2010/main" val="230497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smtClean="0"/>
              <a:t>話題②</a:t>
            </a:r>
            <a:endParaRPr kumimoji="1" lang="en-US" altLang="ja-JP" sz="5400" b="1" dirty="0" smtClean="0"/>
          </a:p>
          <a:p>
            <a:pPr algn="ctr"/>
            <a:r>
              <a:rPr lang="ja-JP" altLang="en-US" sz="5400" b="1" dirty="0" smtClean="0"/>
              <a:t>探究活動の類型化</a:t>
            </a:r>
            <a:endParaRPr lang="en-US" altLang="ja-JP" sz="5400" b="1" dirty="0" smtClean="0"/>
          </a:p>
        </p:txBody>
      </p:sp>
    </p:spTree>
    <p:extLst>
      <p:ext uri="{BB962C8B-B14F-4D97-AF65-F5344CB8AC3E}">
        <p14:creationId xmlns:p14="http://schemas.microsoft.com/office/powerpoint/2010/main" val="4087791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探究活動</a:t>
            </a:r>
            <a:r>
              <a:rPr lang="ja-JP" altLang="en-US" dirty="0" smtClean="0"/>
              <a:t>のハードルを下げる</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lang="ja-JP" altLang="en-US" b="1" dirty="0" smtClean="0"/>
              <a:t>①従来の観察・実験を活用する</a:t>
            </a:r>
            <a:endParaRPr lang="en-US" altLang="ja-JP" b="1" dirty="0" smtClean="0"/>
          </a:p>
          <a:p>
            <a:pPr marL="0" indent="0">
              <a:buNone/>
            </a:pPr>
            <a:r>
              <a:rPr lang="ja-JP" altLang="en-US" sz="2800" dirty="0"/>
              <a:t>　（新しいことを一から構築するのではない）</a:t>
            </a:r>
            <a:endParaRPr lang="en-US" altLang="ja-JP" sz="2800" dirty="0"/>
          </a:p>
          <a:p>
            <a:endParaRPr lang="en-US" altLang="ja-JP" dirty="0"/>
          </a:p>
          <a:p>
            <a:pPr marL="0" indent="0">
              <a:buNone/>
            </a:pPr>
            <a:r>
              <a:rPr lang="ja-JP" altLang="en-US" b="1" dirty="0" smtClean="0"/>
              <a:t>②「探究の過程の一部」でもよい</a:t>
            </a:r>
            <a:endParaRPr lang="en-US" altLang="ja-JP" b="1" dirty="0" smtClean="0"/>
          </a:p>
          <a:p>
            <a:pPr marL="0" indent="0">
              <a:buNone/>
            </a:pPr>
            <a:endParaRPr lang="en-US" altLang="ja-JP" dirty="0" smtClean="0"/>
          </a:p>
          <a:p>
            <a:pPr marL="0" indent="0">
              <a:buNone/>
            </a:pPr>
            <a:r>
              <a:rPr lang="ja-JP" altLang="en-US" dirty="0" smtClean="0"/>
              <a:t>教員にとって・・・</a:t>
            </a:r>
            <a:endParaRPr lang="en-US" altLang="ja-JP" dirty="0" smtClean="0"/>
          </a:p>
          <a:p>
            <a:pPr marL="0" indent="0">
              <a:buNone/>
            </a:pPr>
            <a:r>
              <a:rPr lang="ja-JP" altLang="en-US" dirty="0" smtClean="0"/>
              <a:t>「新たなスキルの獲得」よりも、</a:t>
            </a:r>
            <a:endParaRPr lang="en-US" altLang="ja-JP" dirty="0" smtClean="0"/>
          </a:p>
          <a:p>
            <a:pPr marL="0" indent="0">
              <a:buNone/>
            </a:pPr>
            <a:r>
              <a:rPr lang="ja-JP" altLang="en-US" b="1" dirty="0" smtClean="0">
                <a:solidFill>
                  <a:srgbClr val="FF0000"/>
                </a:solidFill>
              </a:rPr>
              <a:t>「発想の転換」</a:t>
            </a:r>
            <a:r>
              <a:rPr lang="ja-JP" altLang="en-US" dirty="0" smtClean="0"/>
              <a:t>が重要</a:t>
            </a:r>
            <a:endParaRPr lang="en-US" altLang="ja-JP" dirty="0" smtClean="0"/>
          </a:p>
        </p:txBody>
      </p:sp>
    </p:spTree>
    <p:extLst>
      <p:ext uri="{BB962C8B-B14F-4D97-AF65-F5344CB8AC3E}">
        <p14:creationId xmlns:p14="http://schemas.microsoft.com/office/powerpoint/2010/main" val="2874347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おすすめ設定">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2780</TotalTime>
  <Words>1266</Words>
  <Application>Microsoft Office PowerPoint</Application>
  <PresentationFormat>画面に合わせる (4:3)</PresentationFormat>
  <Paragraphs>201</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探究的に扱う 「生物基礎」の観察・実験</vt:lpstr>
      <vt:lpstr>PowerPoint プレゼンテーション</vt:lpstr>
      <vt:lpstr>PowerPoint プレゼンテーション</vt:lpstr>
      <vt:lpstr>PowerPoint プレゼンテーション</vt:lpstr>
      <vt:lpstr>「探究」の位置付け</vt:lpstr>
      <vt:lpstr>重視すべき学習過程の例</vt:lpstr>
      <vt:lpstr>留意すべきこと</vt:lpstr>
      <vt:lpstr>PowerPoint プレゼンテーション</vt:lpstr>
      <vt:lpstr>探究活動のハードルを下げる</vt:lpstr>
      <vt:lpstr>パターン①「問い」をつくる</vt:lpstr>
      <vt:lpstr>パターン②仮説・実験計画を立てる</vt:lpstr>
      <vt:lpstr>パターン③実験手法を基に考える</vt:lpstr>
      <vt:lpstr>PowerPoint プレゼンテーション</vt:lpstr>
      <vt:lpstr>「問い」に関するアクティビティ</vt:lpstr>
      <vt:lpstr>基本的な課題パターン</vt:lpstr>
      <vt:lpstr>細胞の観察</vt:lpstr>
      <vt:lpstr>生徒の用意した材料例</vt:lpstr>
      <vt:lpstr>生徒の発表例</vt:lpstr>
      <vt:lpstr>生徒の感想例</vt:lpstr>
      <vt:lpstr>カイコの観察</vt:lpstr>
      <vt:lpstr>生徒の発表例</vt:lpstr>
      <vt:lpstr>生徒の感想例</vt:lpstr>
      <vt:lpstr>自然・生物を「考えながらよく見る」</vt:lpstr>
      <vt:lpstr>金魚の数と動き方の関係について</vt:lpstr>
      <vt:lpstr>生徒の感想例</vt:lpstr>
      <vt:lpstr>本当は大事だけれど・・・</vt:lpstr>
      <vt:lpstr>情報発信・参考資料</vt:lpstr>
      <vt:lpstr>参考書籍</vt:lpstr>
      <vt:lpstr>謝辞</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コンテンツとコンピテンシーの視点</dc:title>
  <dc:creator>Ohno</dc:creator>
  <cp:lastModifiedBy>東京都</cp:lastModifiedBy>
  <cp:revision>84</cp:revision>
  <cp:lastPrinted>2017-01-05T07:52:49Z</cp:lastPrinted>
  <dcterms:created xsi:type="dcterms:W3CDTF">2015-01-23T22:08:07Z</dcterms:created>
  <dcterms:modified xsi:type="dcterms:W3CDTF">2017-01-05T07:53:17Z</dcterms:modified>
</cp:coreProperties>
</file>