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10" r:id="rId2"/>
    <p:sldId id="404" r:id="rId3"/>
    <p:sldId id="406" r:id="rId4"/>
    <p:sldId id="429" r:id="rId5"/>
    <p:sldId id="427" r:id="rId6"/>
    <p:sldId id="428" r:id="rId7"/>
    <p:sldId id="397" r:id="rId8"/>
    <p:sldId id="430" r:id="rId9"/>
    <p:sldId id="413" r:id="rId10"/>
    <p:sldId id="431" r:id="rId11"/>
    <p:sldId id="452" r:id="rId12"/>
    <p:sldId id="450" r:id="rId13"/>
    <p:sldId id="451" r:id="rId14"/>
    <p:sldId id="432" r:id="rId15"/>
    <p:sldId id="434" r:id="rId16"/>
    <p:sldId id="435" r:id="rId17"/>
    <p:sldId id="455" r:id="rId18"/>
    <p:sldId id="439" r:id="rId19"/>
    <p:sldId id="437" r:id="rId20"/>
    <p:sldId id="445" r:id="rId21"/>
    <p:sldId id="456" r:id="rId22"/>
    <p:sldId id="440" r:id="rId23"/>
    <p:sldId id="453" r:id="rId24"/>
    <p:sldId id="443" r:id="rId25"/>
    <p:sldId id="457" r:id="rId26"/>
    <p:sldId id="444" r:id="rId27"/>
    <p:sldId id="446" r:id="rId28"/>
    <p:sldId id="454" r:id="rId29"/>
    <p:sldId id="449" r:id="rId30"/>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71" autoAdjust="0"/>
    <p:restoredTop sz="94718" autoAdjust="0"/>
  </p:normalViewPr>
  <p:slideViewPr>
    <p:cSldViewPr showGuides="1">
      <p:cViewPr varScale="1">
        <p:scale>
          <a:sx n="64" d="100"/>
          <a:sy n="64" d="100"/>
        </p:scale>
        <p:origin x="14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9F0462-1FDA-4FA2-BD68-3EACF8322F58}"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kumimoji="1" lang="ja-JP" altLang="en-US"/>
        </a:p>
      </dgm:t>
    </dgm:pt>
    <dgm:pt modelId="{27EE7C88-297E-4578-8E17-07313A7F4604}">
      <dgm:prSet phldrT="[テキスト]" custT="1"/>
      <dgm:spPr/>
      <dgm:t>
        <a:bodyPr/>
        <a:lstStyle/>
        <a:p>
          <a:r>
            <a:rPr kumimoji="1" lang="ja-JP" altLang="en-US" sz="2800" b="1" dirty="0"/>
            <a:t>説明</a:t>
          </a:r>
          <a:endParaRPr kumimoji="1" lang="en-US" altLang="ja-JP" sz="2800" b="1" dirty="0"/>
        </a:p>
      </dgm:t>
    </dgm:pt>
    <dgm:pt modelId="{39FCF48A-129E-4E03-A9DD-C99CBF37932E}" type="parTrans" cxnId="{5BE436D5-935E-4CBA-ADF1-A37B87F42A3D}">
      <dgm:prSet/>
      <dgm:spPr/>
      <dgm:t>
        <a:bodyPr/>
        <a:lstStyle/>
        <a:p>
          <a:endParaRPr kumimoji="1" lang="ja-JP" altLang="en-US"/>
        </a:p>
      </dgm:t>
    </dgm:pt>
    <dgm:pt modelId="{9FE34337-9FB4-4C66-B9BF-1898C572D3C1}" type="sibTrans" cxnId="{5BE436D5-935E-4CBA-ADF1-A37B87F42A3D}">
      <dgm:prSet/>
      <dgm:spPr/>
      <dgm:t>
        <a:bodyPr/>
        <a:lstStyle/>
        <a:p>
          <a:endParaRPr kumimoji="1" lang="ja-JP" altLang="en-US"/>
        </a:p>
      </dgm:t>
    </dgm:pt>
    <dgm:pt modelId="{F16AB392-F76D-41CB-B9BF-24BEF2C1AFBF}">
      <dgm:prSet phldrT="[テキスト]" custT="1"/>
      <dgm:spPr/>
      <dgm:t>
        <a:bodyPr/>
        <a:lstStyle/>
        <a:p>
          <a:r>
            <a:rPr kumimoji="1" lang="ja-JP" altLang="en-US" sz="2800" dirty="0"/>
            <a:t>説明後、グループ分けも行う。</a:t>
          </a:r>
        </a:p>
      </dgm:t>
    </dgm:pt>
    <dgm:pt modelId="{4C7E8581-F3B2-43AE-B2B1-EF51B4197A4A}" type="parTrans" cxnId="{15B5E6BA-8518-4FE6-A629-79F8829BDA7E}">
      <dgm:prSet/>
      <dgm:spPr/>
      <dgm:t>
        <a:bodyPr/>
        <a:lstStyle/>
        <a:p>
          <a:endParaRPr kumimoji="1" lang="ja-JP" altLang="en-US"/>
        </a:p>
      </dgm:t>
    </dgm:pt>
    <dgm:pt modelId="{328B16E9-AC9C-4F39-984B-12D7D10EC4EF}" type="sibTrans" cxnId="{15B5E6BA-8518-4FE6-A629-79F8829BDA7E}">
      <dgm:prSet/>
      <dgm:spPr/>
      <dgm:t>
        <a:bodyPr/>
        <a:lstStyle/>
        <a:p>
          <a:endParaRPr kumimoji="1" lang="ja-JP" altLang="en-US"/>
        </a:p>
      </dgm:t>
    </dgm:pt>
    <dgm:pt modelId="{A1E46E39-B6A7-481E-A4CE-EE34D2CAAA90}">
      <dgm:prSet phldrT="[テキスト]" custT="1"/>
      <dgm:spPr/>
      <dgm:t>
        <a:bodyPr/>
        <a:lstStyle/>
        <a:p>
          <a:r>
            <a:rPr kumimoji="1" lang="ja-JP" altLang="en-US" sz="2800" dirty="0"/>
            <a:t>「決め方」から決めさせる。</a:t>
          </a:r>
        </a:p>
      </dgm:t>
    </dgm:pt>
    <dgm:pt modelId="{6AA0B173-89E0-4841-A1D6-366D90B2D4C7}" type="parTrans" cxnId="{6BE30208-030D-4BBA-A6BC-8D30AD5127C8}">
      <dgm:prSet/>
      <dgm:spPr/>
      <dgm:t>
        <a:bodyPr/>
        <a:lstStyle/>
        <a:p>
          <a:endParaRPr kumimoji="1" lang="ja-JP" altLang="en-US"/>
        </a:p>
      </dgm:t>
    </dgm:pt>
    <dgm:pt modelId="{5BEC9B79-AA65-4F42-A213-1EE5C49CC6EB}" type="sibTrans" cxnId="{6BE30208-030D-4BBA-A6BC-8D30AD5127C8}">
      <dgm:prSet/>
      <dgm:spPr/>
      <dgm:t>
        <a:bodyPr/>
        <a:lstStyle/>
        <a:p>
          <a:endParaRPr kumimoji="1" lang="ja-JP" altLang="en-US"/>
        </a:p>
      </dgm:t>
    </dgm:pt>
    <dgm:pt modelId="{19BE7812-43B6-468F-872D-76842F95A388}">
      <dgm:prSet phldrT="[テキスト]" custT="1"/>
      <dgm:spPr/>
      <dgm:t>
        <a:bodyPr/>
        <a:lstStyle/>
        <a:p>
          <a:r>
            <a:rPr kumimoji="1" lang="ja-JP" altLang="en-US" sz="2800" b="1" dirty="0"/>
            <a:t>準備</a:t>
          </a:r>
        </a:p>
      </dgm:t>
    </dgm:pt>
    <dgm:pt modelId="{4048E727-9953-422C-AF45-ED6962B38E92}" type="parTrans" cxnId="{2226A246-EF31-4C0B-B0FB-18F9C163D566}">
      <dgm:prSet/>
      <dgm:spPr/>
      <dgm:t>
        <a:bodyPr/>
        <a:lstStyle/>
        <a:p>
          <a:endParaRPr kumimoji="1" lang="ja-JP" altLang="en-US"/>
        </a:p>
      </dgm:t>
    </dgm:pt>
    <dgm:pt modelId="{11CED5D0-F6EB-4C30-810F-3CA700CCE5D3}" type="sibTrans" cxnId="{2226A246-EF31-4C0B-B0FB-18F9C163D566}">
      <dgm:prSet/>
      <dgm:spPr/>
      <dgm:t>
        <a:bodyPr/>
        <a:lstStyle/>
        <a:p>
          <a:endParaRPr kumimoji="1" lang="ja-JP" altLang="en-US"/>
        </a:p>
      </dgm:t>
    </dgm:pt>
    <dgm:pt modelId="{4F775EC2-6CCE-438B-9FF8-728931DD20F8}">
      <dgm:prSet phldrT="[テキスト]" custT="1"/>
      <dgm:spPr/>
      <dgm:t>
        <a:bodyPr/>
        <a:lstStyle/>
        <a:p>
          <a:r>
            <a:rPr kumimoji="1" lang="ja-JP" altLang="en-US" sz="2800" dirty="0"/>
            <a:t>時間の使い方は各グループに委ねる</a:t>
          </a:r>
        </a:p>
      </dgm:t>
    </dgm:pt>
    <dgm:pt modelId="{D0CA9E6F-B88C-416F-9A0E-377000B9D157}" type="parTrans" cxnId="{6BB3A60B-277A-417E-BE71-F0296F2AB515}">
      <dgm:prSet/>
      <dgm:spPr/>
      <dgm:t>
        <a:bodyPr/>
        <a:lstStyle/>
        <a:p>
          <a:endParaRPr kumimoji="1" lang="ja-JP" altLang="en-US"/>
        </a:p>
      </dgm:t>
    </dgm:pt>
    <dgm:pt modelId="{9EBC44FA-22D8-402F-9165-EFCF38F1AB74}" type="sibTrans" cxnId="{6BB3A60B-277A-417E-BE71-F0296F2AB515}">
      <dgm:prSet/>
      <dgm:spPr/>
      <dgm:t>
        <a:bodyPr/>
        <a:lstStyle/>
        <a:p>
          <a:endParaRPr kumimoji="1" lang="ja-JP" altLang="en-US"/>
        </a:p>
      </dgm:t>
    </dgm:pt>
    <dgm:pt modelId="{5CEB8CE5-317B-4799-B35C-598DC2B319B5}">
      <dgm:prSet phldrT="[テキスト]" custT="1"/>
      <dgm:spPr/>
      <dgm:t>
        <a:bodyPr/>
        <a:lstStyle/>
        <a:p>
          <a:r>
            <a:rPr lang="ja-JP" altLang="en-US" sz="2800" dirty="0"/>
            <a:t>ポストイット・ホワイトボードなどは準備</a:t>
          </a:r>
          <a:endParaRPr kumimoji="1" lang="ja-JP" altLang="en-US" sz="2800" dirty="0"/>
        </a:p>
      </dgm:t>
    </dgm:pt>
    <dgm:pt modelId="{1938B8BA-59FF-45AB-972E-2C7FC593CDF9}" type="parTrans" cxnId="{80A46296-E632-47D7-ACFD-5F5AF035C6F5}">
      <dgm:prSet/>
      <dgm:spPr/>
      <dgm:t>
        <a:bodyPr/>
        <a:lstStyle/>
        <a:p>
          <a:endParaRPr kumimoji="1" lang="ja-JP" altLang="en-US"/>
        </a:p>
      </dgm:t>
    </dgm:pt>
    <dgm:pt modelId="{908B09CF-EE0D-402D-86D0-18F6237BD2BE}" type="sibTrans" cxnId="{80A46296-E632-47D7-ACFD-5F5AF035C6F5}">
      <dgm:prSet/>
      <dgm:spPr/>
      <dgm:t>
        <a:bodyPr/>
        <a:lstStyle/>
        <a:p>
          <a:endParaRPr kumimoji="1" lang="ja-JP" altLang="en-US"/>
        </a:p>
      </dgm:t>
    </dgm:pt>
    <dgm:pt modelId="{1314B590-29A6-4002-8F3F-ECC02D91C868}">
      <dgm:prSet phldrT="[テキスト]" custT="1"/>
      <dgm:spPr/>
      <dgm:t>
        <a:bodyPr/>
        <a:lstStyle/>
        <a:p>
          <a:r>
            <a:rPr kumimoji="1" lang="ja-JP" altLang="en-US" sz="2800" b="1" dirty="0"/>
            <a:t>発表</a:t>
          </a:r>
        </a:p>
      </dgm:t>
    </dgm:pt>
    <dgm:pt modelId="{C677865D-76A4-4CEB-858C-7AEEF6B8092E}" type="parTrans" cxnId="{E370DC93-1A30-4E50-8A47-6C809A4EA190}">
      <dgm:prSet/>
      <dgm:spPr/>
      <dgm:t>
        <a:bodyPr/>
        <a:lstStyle/>
        <a:p>
          <a:endParaRPr kumimoji="1" lang="ja-JP" altLang="en-US"/>
        </a:p>
      </dgm:t>
    </dgm:pt>
    <dgm:pt modelId="{CDD86EC6-9ADD-4B13-8578-C34B42E583FE}" type="sibTrans" cxnId="{E370DC93-1A30-4E50-8A47-6C809A4EA190}">
      <dgm:prSet/>
      <dgm:spPr/>
      <dgm:t>
        <a:bodyPr/>
        <a:lstStyle/>
        <a:p>
          <a:endParaRPr kumimoji="1" lang="ja-JP" altLang="en-US"/>
        </a:p>
      </dgm:t>
    </dgm:pt>
    <dgm:pt modelId="{E13B0EA3-D03C-493C-B73A-DD30A6C5B0CC}">
      <dgm:prSet phldrT="[テキスト]" custT="1"/>
      <dgm:spPr/>
      <dgm:t>
        <a:bodyPr/>
        <a:lstStyle/>
        <a:p>
          <a:r>
            <a:rPr kumimoji="1" lang="ja-JP" altLang="en-US" sz="2800" dirty="0"/>
            <a:t>成果物を回収・印刷</a:t>
          </a:r>
        </a:p>
      </dgm:t>
    </dgm:pt>
    <dgm:pt modelId="{5FDB5D23-B7E0-4F8B-B72E-AAA9510D72C9}" type="parTrans" cxnId="{12804453-E21D-4F5C-8C4C-625D93F85856}">
      <dgm:prSet/>
      <dgm:spPr/>
      <dgm:t>
        <a:bodyPr/>
        <a:lstStyle/>
        <a:p>
          <a:endParaRPr kumimoji="1" lang="ja-JP" altLang="en-US"/>
        </a:p>
      </dgm:t>
    </dgm:pt>
    <dgm:pt modelId="{7C05428A-7E9A-44E2-9CEB-C6BDFB39E125}" type="sibTrans" cxnId="{12804453-E21D-4F5C-8C4C-625D93F85856}">
      <dgm:prSet/>
      <dgm:spPr/>
      <dgm:t>
        <a:bodyPr/>
        <a:lstStyle/>
        <a:p>
          <a:endParaRPr kumimoji="1" lang="ja-JP" altLang="en-US"/>
        </a:p>
      </dgm:t>
    </dgm:pt>
    <dgm:pt modelId="{7A0394B4-F14B-4811-A783-FD61551DDFE5}">
      <dgm:prSet phldrT="[テキスト]" custT="1"/>
      <dgm:spPr/>
      <dgm:t>
        <a:bodyPr/>
        <a:lstStyle/>
        <a:p>
          <a:r>
            <a:rPr kumimoji="1" lang="en-US" altLang="ja-JP" sz="2800" dirty="0"/>
            <a:t>3</a:t>
          </a:r>
          <a:r>
            <a:rPr kumimoji="1" lang="ja-JP" altLang="en-US" sz="2800" dirty="0"/>
            <a:t>分間でのプレゼンテーション</a:t>
          </a:r>
        </a:p>
      </dgm:t>
    </dgm:pt>
    <dgm:pt modelId="{CA834FF4-E4BF-475B-8E4B-127728AE7165}" type="parTrans" cxnId="{86B19426-AFD2-4577-B999-4D84933A7BC8}">
      <dgm:prSet/>
      <dgm:spPr/>
      <dgm:t>
        <a:bodyPr/>
        <a:lstStyle/>
        <a:p>
          <a:endParaRPr kumimoji="1" lang="ja-JP" altLang="en-US"/>
        </a:p>
      </dgm:t>
    </dgm:pt>
    <dgm:pt modelId="{633C8D80-2B72-45D1-8DB4-FE169A46CBB6}" type="sibTrans" cxnId="{86B19426-AFD2-4577-B999-4D84933A7BC8}">
      <dgm:prSet/>
      <dgm:spPr/>
      <dgm:t>
        <a:bodyPr/>
        <a:lstStyle/>
        <a:p>
          <a:endParaRPr kumimoji="1" lang="ja-JP" altLang="en-US"/>
        </a:p>
      </dgm:t>
    </dgm:pt>
    <dgm:pt modelId="{3D86F3E9-A9CD-44C5-9D90-48182F902704}" type="pres">
      <dgm:prSet presAssocID="{759F0462-1FDA-4FA2-BD68-3EACF8322F58}" presName="linearFlow" presStyleCnt="0">
        <dgm:presLayoutVars>
          <dgm:dir/>
          <dgm:animLvl val="lvl"/>
          <dgm:resizeHandles val="exact"/>
        </dgm:presLayoutVars>
      </dgm:prSet>
      <dgm:spPr/>
    </dgm:pt>
    <dgm:pt modelId="{A6505536-9E69-495E-BC5F-BC093287DCDC}" type="pres">
      <dgm:prSet presAssocID="{27EE7C88-297E-4578-8E17-07313A7F4604}" presName="composite" presStyleCnt="0"/>
      <dgm:spPr/>
    </dgm:pt>
    <dgm:pt modelId="{12B0E212-05C2-4FFD-9379-F62E837EB2ED}" type="pres">
      <dgm:prSet presAssocID="{27EE7C88-297E-4578-8E17-07313A7F4604}" presName="parentText" presStyleLbl="alignNode1" presStyleIdx="0" presStyleCnt="3">
        <dgm:presLayoutVars>
          <dgm:chMax val="1"/>
          <dgm:bulletEnabled val="1"/>
        </dgm:presLayoutVars>
      </dgm:prSet>
      <dgm:spPr/>
    </dgm:pt>
    <dgm:pt modelId="{4DA24FF6-EAE1-4FBF-A823-C0C8527838C0}" type="pres">
      <dgm:prSet presAssocID="{27EE7C88-297E-4578-8E17-07313A7F4604}" presName="descendantText" presStyleLbl="alignAcc1" presStyleIdx="0" presStyleCnt="3">
        <dgm:presLayoutVars>
          <dgm:bulletEnabled val="1"/>
        </dgm:presLayoutVars>
      </dgm:prSet>
      <dgm:spPr/>
    </dgm:pt>
    <dgm:pt modelId="{9135B540-72D2-44CA-B9F8-4CBA12D64681}" type="pres">
      <dgm:prSet presAssocID="{9FE34337-9FB4-4C66-B9BF-1898C572D3C1}" presName="sp" presStyleCnt="0"/>
      <dgm:spPr/>
    </dgm:pt>
    <dgm:pt modelId="{2955A148-ADFD-41C0-8618-96F44BAE8EF3}" type="pres">
      <dgm:prSet presAssocID="{19BE7812-43B6-468F-872D-76842F95A388}" presName="composite" presStyleCnt="0"/>
      <dgm:spPr/>
    </dgm:pt>
    <dgm:pt modelId="{F03BB49E-DD7D-4924-A4E3-F4FAD7085BF6}" type="pres">
      <dgm:prSet presAssocID="{19BE7812-43B6-468F-872D-76842F95A388}" presName="parentText" presStyleLbl="alignNode1" presStyleIdx="1" presStyleCnt="3">
        <dgm:presLayoutVars>
          <dgm:chMax val="1"/>
          <dgm:bulletEnabled val="1"/>
        </dgm:presLayoutVars>
      </dgm:prSet>
      <dgm:spPr/>
    </dgm:pt>
    <dgm:pt modelId="{64F4BC8C-58C8-47C0-BD3D-609C6D39E6EE}" type="pres">
      <dgm:prSet presAssocID="{19BE7812-43B6-468F-872D-76842F95A388}" presName="descendantText" presStyleLbl="alignAcc1" presStyleIdx="1" presStyleCnt="3">
        <dgm:presLayoutVars>
          <dgm:bulletEnabled val="1"/>
        </dgm:presLayoutVars>
      </dgm:prSet>
      <dgm:spPr/>
    </dgm:pt>
    <dgm:pt modelId="{05FF8779-9A05-4314-BA1D-BA6CE4FCD436}" type="pres">
      <dgm:prSet presAssocID="{11CED5D0-F6EB-4C30-810F-3CA700CCE5D3}" presName="sp" presStyleCnt="0"/>
      <dgm:spPr/>
    </dgm:pt>
    <dgm:pt modelId="{50B9CF17-E422-4DDE-9F7F-DE988547CA1A}" type="pres">
      <dgm:prSet presAssocID="{1314B590-29A6-4002-8F3F-ECC02D91C868}" presName="composite" presStyleCnt="0"/>
      <dgm:spPr/>
    </dgm:pt>
    <dgm:pt modelId="{BF685DA9-FE09-416A-A039-007BD99DDB49}" type="pres">
      <dgm:prSet presAssocID="{1314B590-29A6-4002-8F3F-ECC02D91C868}" presName="parentText" presStyleLbl="alignNode1" presStyleIdx="2" presStyleCnt="3">
        <dgm:presLayoutVars>
          <dgm:chMax val="1"/>
          <dgm:bulletEnabled val="1"/>
        </dgm:presLayoutVars>
      </dgm:prSet>
      <dgm:spPr/>
    </dgm:pt>
    <dgm:pt modelId="{9596BEF1-ABB1-4DEC-93C0-E07F1C68572E}" type="pres">
      <dgm:prSet presAssocID="{1314B590-29A6-4002-8F3F-ECC02D91C868}" presName="descendantText" presStyleLbl="alignAcc1" presStyleIdx="2" presStyleCnt="3">
        <dgm:presLayoutVars>
          <dgm:bulletEnabled val="1"/>
        </dgm:presLayoutVars>
      </dgm:prSet>
      <dgm:spPr/>
    </dgm:pt>
  </dgm:ptLst>
  <dgm:cxnLst>
    <dgm:cxn modelId="{6BE30208-030D-4BBA-A6BC-8D30AD5127C8}" srcId="{27EE7C88-297E-4578-8E17-07313A7F4604}" destId="{A1E46E39-B6A7-481E-A4CE-EE34D2CAAA90}" srcOrd="1" destOrd="0" parTransId="{6AA0B173-89E0-4841-A1D6-366D90B2D4C7}" sibTransId="{5BEC9B79-AA65-4F42-A213-1EE5C49CC6EB}"/>
    <dgm:cxn modelId="{8733410A-BEC2-4BB4-8750-B698E0A0E16E}" type="presOf" srcId="{E13B0EA3-D03C-493C-B73A-DD30A6C5B0CC}" destId="{9596BEF1-ABB1-4DEC-93C0-E07F1C68572E}" srcOrd="0" destOrd="0" presId="urn:microsoft.com/office/officeart/2005/8/layout/chevron2"/>
    <dgm:cxn modelId="{6BB3A60B-277A-417E-BE71-F0296F2AB515}" srcId="{19BE7812-43B6-468F-872D-76842F95A388}" destId="{4F775EC2-6CCE-438B-9FF8-728931DD20F8}" srcOrd="0" destOrd="0" parTransId="{D0CA9E6F-B88C-416F-9A0E-377000B9D157}" sibTransId="{9EBC44FA-22D8-402F-9165-EFCF38F1AB74}"/>
    <dgm:cxn modelId="{86B19426-AFD2-4577-B999-4D84933A7BC8}" srcId="{1314B590-29A6-4002-8F3F-ECC02D91C868}" destId="{7A0394B4-F14B-4811-A783-FD61551DDFE5}" srcOrd="1" destOrd="0" parTransId="{CA834FF4-E4BF-475B-8E4B-127728AE7165}" sibTransId="{633C8D80-2B72-45D1-8DB4-FE169A46CBB6}"/>
    <dgm:cxn modelId="{45095662-A0B7-46BE-B325-0DDA826147C4}" type="presOf" srcId="{F16AB392-F76D-41CB-B9BF-24BEF2C1AFBF}" destId="{4DA24FF6-EAE1-4FBF-A823-C0C8527838C0}" srcOrd="0" destOrd="0" presId="urn:microsoft.com/office/officeart/2005/8/layout/chevron2"/>
    <dgm:cxn modelId="{2226A246-EF31-4C0B-B0FB-18F9C163D566}" srcId="{759F0462-1FDA-4FA2-BD68-3EACF8322F58}" destId="{19BE7812-43B6-468F-872D-76842F95A388}" srcOrd="1" destOrd="0" parTransId="{4048E727-9953-422C-AF45-ED6962B38E92}" sibTransId="{11CED5D0-F6EB-4C30-810F-3CA700CCE5D3}"/>
    <dgm:cxn modelId="{98BC576E-E3A4-4974-BBB9-B3F0EF7CFE7D}" type="presOf" srcId="{4F775EC2-6CCE-438B-9FF8-728931DD20F8}" destId="{64F4BC8C-58C8-47C0-BD3D-609C6D39E6EE}" srcOrd="0" destOrd="0" presId="urn:microsoft.com/office/officeart/2005/8/layout/chevron2"/>
    <dgm:cxn modelId="{12804453-E21D-4F5C-8C4C-625D93F85856}" srcId="{1314B590-29A6-4002-8F3F-ECC02D91C868}" destId="{E13B0EA3-D03C-493C-B73A-DD30A6C5B0CC}" srcOrd="0" destOrd="0" parTransId="{5FDB5D23-B7E0-4F8B-B72E-AAA9510D72C9}" sibTransId="{7C05428A-7E9A-44E2-9CEB-C6BDFB39E125}"/>
    <dgm:cxn modelId="{E370DC93-1A30-4E50-8A47-6C809A4EA190}" srcId="{759F0462-1FDA-4FA2-BD68-3EACF8322F58}" destId="{1314B590-29A6-4002-8F3F-ECC02D91C868}" srcOrd="2" destOrd="0" parTransId="{C677865D-76A4-4CEB-858C-7AEEF6B8092E}" sibTransId="{CDD86EC6-9ADD-4B13-8578-C34B42E583FE}"/>
    <dgm:cxn modelId="{80A46296-E632-47D7-ACFD-5F5AF035C6F5}" srcId="{19BE7812-43B6-468F-872D-76842F95A388}" destId="{5CEB8CE5-317B-4799-B35C-598DC2B319B5}" srcOrd="1" destOrd="0" parTransId="{1938B8BA-59FF-45AB-972E-2C7FC593CDF9}" sibTransId="{908B09CF-EE0D-402D-86D0-18F6237BD2BE}"/>
    <dgm:cxn modelId="{171DEE96-9458-4579-BDFD-E284006A704E}" type="presOf" srcId="{27EE7C88-297E-4578-8E17-07313A7F4604}" destId="{12B0E212-05C2-4FFD-9379-F62E837EB2ED}" srcOrd="0" destOrd="0" presId="urn:microsoft.com/office/officeart/2005/8/layout/chevron2"/>
    <dgm:cxn modelId="{87FD06B7-122A-4D1F-9A0D-608ACA6A4ECF}" type="presOf" srcId="{A1E46E39-B6A7-481E-A4CE-EE34D2CAAA90}" destId="{4DA24FF6-EAE1-4FBF-A823-C0C8527838C0}" srcOrd="0" destOrd="1" presId="urn:microsoft.com/office/officeart/2005/8/layout/chevron2"/>
    <dgm:cxn modelId="{15B5E6BA-8518-4FE6-A629-79F8829BDA7E}" srcId="{27EE7C88-297E-4578-8E17-07313A7F4604}" destId="{F16AB392-F76D-41CB-B9BF-24BEF2C1AFBF}" srcOrd="0" destOrd="0" parTransId="{4C7E8581-F3B2-43AE-B2B1-EF51B4197A4A}" sibTransId="{328B16E9-AC9C-4F39-984B-12D7D10EC4EF}"/>
    <dgm:cxn modelId="{103988BD-6E28-4A8A-A40A-F77E8BF741AE}" type="presOf" srcId="{19BE7812-43B6-468F-872D-76842F95A388}" destId="{F03BB49E-DD7D-4924-A4E3-F4FAD7085BF6}" srcOrd="0" destOrd="0" presId="urn:microsoft.com/office/officeart/2005/8/layout/chevron2"/>
    <dgm:cxn modelId="{5257BEBF-48A9-41F0-90F3-29BABF2D65BE}" type="presOf" srcId="{1314B590-29A6-4002-8F3F-ECC02D91C868}" destId="{BF685DA9-FE09-416A-A039-007BD99DDB49}" srcOrd="0" destOrd="0" presId="urn:microsoft.com/office/officeart/2005/8/layout/chevron2"/>
    <dgm:cxn modelId="{5BE436D5-935E-4CBA-ADF1-A37B87F42A3D}" srcId="{759F0462-1FDA-4FA2-BD68-3EACF8322F58}" destId="{27EE7C88-297E-4578-8E17-07313A7F4604}" srcOrd="0" destOrd="0" parTransId="{39FCF48A-129E-4E03-A9DD-C99CBF37932E}" sibTransId="{9FE34337-9FB4-4C66-B9BF-1898C572D3C1}"/>
    <dgm:cxn modelId="{A46326DC-4B29-4010-B963-9D8EDCDBA5BC}" type="presOf" srcId="{7A0394B4-F14B-4811-A783-FD61551DDFE5}" destId="{9596BEF1-ABB1-4DEC-93C0-E07F1C68572E}" srcOrd="0" destOrd="1" presId="urn:microsoft.com/office/officeart/2005/8/layout/chevron2"/>
    <dgm:cxn modelId="{5A92CBF3-0B6B-418D-B0CD-A853F7CC41FE}" type="presOf" srcId="{5CEB8CE5-317B-4799-B35C-598DC2B319B5}" destId="{64F4BC8C-58C8-47C0-BD3D-609C6D39E6EE}" srcOrd="0" destOrd="1" presId="urn:microsoft.com/office/officeart/2005/8/layout/chevron2"/>
    <dgm:cxn modelId="{6E4BDAF8-4699-47CC-A02C-620376057942}" type="presOf" srcId="{759F0462-1FDA-4FA2-BD68-3EACF8322F58}" destId="{3D86F3E9-A9CD-44C5-9D90-48182F902704}" srcOrd="0" destOrd="0" presId="urn:microsoft.com/office/officeart/2005/8/layout/chevron2"/>
    <dgm:cxn modelId="{9B075E6D-FBA2-48FE-A4C1-8806B0582E0E}" type="presParOf" srcId="{3D86F3E9-A9CD-44C5-9D90-48182F902704}" destId="{A6505536-9E69-495E-BC5F-BC093287DCDC}" srcOrd="0" destOrd="0" presId="urn:microsoft.com/office/officeart/2005/8/layout/chevron2"/>
    <dgm:cxn modelId="{82467278-AE97-4CBE-894B-CF9364198087}" type="presParOf" srcId="{A6505536-9E69-495E-BC5F-BC093287DCDC}" destId="{12B0E212-05C2-4FFD-9379-F62E837EB2ED}" srcOrd="0" destOrd="0" presId="urn:microsoft.com/office/officeart/2005/8/layout/chevron2"/>
    <dgm:cxn modelId="{8C854E1D-0FCF-48DC-8F88-1EB747C47482}" type="presParOf" srcId="{A6505536-9E69-495E-BC5F-BC093287DCDC}" destId="{4DA24FF6-EAE1-4FBF-A823-C0C8527838C0}" srcOrd="1" destOrd="0" presId="urn:microsoft.com/office/officeart/2005/8/layout/chevron2"/>
    <dgm:cxn modelId="{C8F406CA-6F22-4A41-A1C6-AF98C8ABD760}" type="presParOf" srcId="{3D86F3E9-A9CD-44C5-9D90-48182F902704}" destId="{9135B540-72D2-44CA-B9F8-4CBA12D64681}" srcOrd="1" destOrd="0" presId="urn:microsoft.com/office/officeart/2005/8/layout/chevron2"/>
    <dgm:cxn modelId="{EC9D1DBF-A3DD-443D-8837-7C935D0182B5}" type="presParOf" srcId="{3D86F3E9-A9CD-44C5-9D90-48182F902704}" destId="{2955A148-ADFD-41C0-8618-96F44BAE8EF3}" srcOrd="2" destOrd="0" presId="urn:microsoft.com/office/officeart/2005/8/layout/chevron2"/>
    <dgm:cxn modelId="{F6C37515-75EE-4F1C-88D8-EBE13068B6AE}" type="presParOf" srcId="{2955A148-ADFD-41C0-8618-96F44BAE8EF3}" destId="{F03BB49E-DD7D-4924-A4E3-F4FAD7085BF6}" srcOrd="0" destOrd="0" presId="urn:microsoft.com/office/officeart/2005/8/layout/chevron2"/>
    <dgm:cxn modelId="{0FB508B7-C741-4DC7-B46C-A7824646D294}" type="presParOf" srcId="{2955A148-ADFD-41C0-8618-96F44BAE8EF3}" destId="{64F4BC8C-58C8-47C0-BD3D-609C6D39E6EE}" srcOrd="1" destOrd="0" presId="urn:microsoft.com/office/officeart/2005/8/layout/chevron2"/>
    <dgm:cxn modelId="{43C209FB-88AD-47B7-8C20-612FA166A588}" type="presParOf" srcId="{3D86F3E9-A9CD-44C5-9D90-48182F902704}" destId="{05FF8779-9A05-4314-BA1D-BA6CE4FCD436}" srcOrd="3" destOrd="0" presId="urn:microsoft.com/office/officeart/2005/8/layout/chevron2"/>
    <dgm:cxn modelId="{2D4CC1D3-E51F-4AA0-B1B8-8B06BAEDFE51}" type="presParOf" srcId="{3D86F3E9-A9CD-44C5-9D90-48182F902704}" destId="{50B9CF17-E422-4DDE-9F7F-DE988547CA1A}" srcOrd="4" destOrd="0" presId="urn:microsoft.com/office/officeart/2005/8/layout/chevron2"/>
    <dgm:cxn modelId="{A5632CE1-98E2-46FF-89BF-CB7925BA2410}" type="presParOf" srcId="{50B9CF17-E422-4DDE-9F7F-DE988547CA1A}" destId="{BF685DA9-FE09-416A-A039-007BD99DDB49}" srcOrd="0" destOrd="0" presId="urn:microsoft.com/office/officeart/2005/8/layout/chevron2"/>
    <dgm:cxn modelId="{87BF6038-AA49-43F6-852D-059B13E6B926}" type="presParOf" srcId="{50B9CF17-E422-4DDE-9F7F-DE988547CA1A}" destId="{9596BEF1-ABB1-4DEC-93C0-E07F1C68572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7237F5-D609-4570-880B-21298AD72C9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kumimoji="1" lang="ja-JP" altLang="en-US"/>
        </a:p>
      </dgm:t>
    </dgm:pt>
    <dgm:pt modelId="{5D38CB23-48D0-472F-9C88-E1A86DE64BFB}">
      <dgm:prSet phldrT="[テキスト]"/>
      <dgm:spPr/>
      <dgm:t>
        <a:bodyPr/>
        <a:lstStyle/>
        <a:p>
          <a:r>
            <a:rPr kumimoji="1" lang="ja-JP" altLang="en-US" b="0" dirty="0"/>
            <a:t>「学習地図」は、学習のまとめができるだけでなく、様々なコンピテンシー獲得につながる。</a:t>
          </a:r>
          <a:endParaRPr kumimoji="1" lang="en-US" altLang="ja-JP" b="0" dirty="0"/>
        </a:p>
      </dgm:t>
    </dgm:pt>
    <dgm:pt modelId="{DEAD4214-5640-4901-B053-8A4473DBE736}" type="parTrans" cxnId="{72C7B391-2321-4085-9B71-F7165A8C9239}">
      <dgm:prSet/>
      <dgm:spPr/>
      <dgm:t>
        <a:bodyPr/>
        <a:lstStyle/>
        <a:p>
          <a:endParaRPr kumimoji="1" lang="ja-JP" altLang="en-US" b="1"/>
        </a:p>
      </dgm:t>
    </dgm:pt>
    <dgm:pt modelId="{D1B9EB8D-4C36-4F17-A2A3-2163E8C5D351}" type="sibTrans" cxnId="{72C7B391-2321-4085-9B71-F7165A8C9239}">
      <dgm:prSet/>
      <dgm:spPr/>
      <dgm:t>
        <a:bodyPr/>
        <a:lstStyle/>
        <a:p>
          <a:endParaRPr kumimoji="1" lang="ja-JP" altLang="en-US" b="1"/>
        </a:p>
      </dgm:t>
    </dgm:pt>
    <dgm:pt modelId="{8D097929-C195-4E25-BDC7-E2FD1BC4CA5C}">
      <dgm:prSet phldrT="[テキスト]"/>
      <dgm:spPr/>
      <dgm:t>
        <a:bodyPr/>
        <a:lstStyle/>
        <a:p>
          <a:r>
            <a:rPr kumimoji="1" lang="ja-JP" altLang="en-US" b="0" dirty="0"/>
            <a:t>目的に応じて、様々な実施が可能。</a:t>
          </a:r>
        </a:p>
      </dgm:t>
    </dgm:pt>
    <dgm:pt modelId="{85AE0F64-CF47-4216-81C4-DBED6CF5E67A}" type="parTrans" cxnId="{94963E7A-184A-4631-8F05-26367C236015}">
      <dgm:prSet/>
      <dgm:spPr/>
      <dgm:t>
        <a:bodyPr/>
        <a:lstStyle/>
        <a:p>
          <a:endParaRPr kumimoji="1" lang="ja-JP" altLang="en-US" b="1"/>
        </a:p>
      </dgm:t>
    </dgm:pt>
    <dgm:pt modelId="{DBE83212-91E3-451C-9548-F694133C0F91}" type="sibTrans" cxnId="{94963E7A-184A-4631-8F05-26367C236015}">
      <dgm:prSet/>
      <dgm:spPr/>
      <dgm:t>
        <a:bodyPr/>
        <a:lstStyle/>
        <a:p>
          <a:endParaRPr kumimoji="1" lang="ja-JP" altLang="en-US" b="1"/>
        </a:p>
      </dgm:t>
    </dgm:pt>
    <dgm:pt modelId="{9CD54164-2497-46BC-97A0-6AE05E193834}">
      <dgm:prSet phldrT="[テキスト]"/>
      <dgm:spPr/>
      <dgm:t>
        <a:bodyPr/>
        <a:lstStyle/>
        <a:p>
          <a:r>
            <a:rPr kumimoji="1" lang="ja-JP" altLang="en-US" b="0" dirty="0"/>
            <a:t>「主体的・対話的な学び」の価値を感じられ、「深い学び」につなげることができる。</a:t>
          </a:r>
        </a:p>
      </dgm:t>
    </dgm:pt>
    <dgm:pt modelId="{2BB31CCE-4544-4439-A28E-AF517406D377}" type="parTrans" cxnId="{2823F8D4-DA93-4BA4-BA7F-71048AE56AE8}">
      <dgm:prSet/>
      <dgm:spPr/>
      <dgm:t>
        <a:bodyPr/>
        <a:lstStyle/>
        <a:p>
          <a:endParaRPr kumimoji="1" lang="ja-JP" altLang="en-US" b="1"/>
        </a:p>
      </dgm:t>
    </dgm:pt>
    <dgm:pt modelId="{4FB8FBAB-02D7-4FC8-8D82-D5D0D2411BD6}" type="sibTrans" cxnId="{2823F8D4-DA93-4BA4-BA7F-71048AE56AE8}">
      <dgm:prSet/>
      <dgm:spPr/>
      <dgm:t>
        <a:bodyPr/>
        <a:lstStyle/>
        <a:p>
          <a:endParaRPr kumimoji="1" lang="ja-JP" altLang="en-US" b="1"/>
        </a:p>
      </dgm:t>
    </dgm:pt>
    <dgm:pt modelId="{2DB6F54F-9606-4DB6-BCFC-7503705457ED}" type="pres">
      <dgm:prSet presAssocID="{DE7237F5-D609-4570-880B-21298AD72C93}" presName="linear" presStyleCnt="0">
        <dgm:presLayoutVars>
          <dgm:animLvl val="lvl"/>
          <dgm:resizeHandles val="exact"/>
        </dgm:presLayoutVars>
      </dgm:prSet>
      <dgm:spPr/>
    </dgm:pt>
    <dgm:pt modelId="{2957E1A2-DA7F-45D4-B596-9D92B6881E14}" type="pres">
      <dgm:prSet presAssocID="{5D38CB23-48D0-472F-9C88-E1A86DE64BFB}" presName="parentText" presStyleLbl="node1" presStyleIdx="0" presStyleCnt="3">
        <dgm:presLayoutVars>
          <dgm:chMax val="0"/>
          <dgm:bulletEnabled val="1"/>
        </dgm:presLayoutVars>
      </dgm:prSet>
      <dgm:spPr/>
    </dgm:pt>
    <dgm:pt modelId="{BC0ADD85-9A35-4A2B-85DC-751EDE288510}" type="pres">
      <dgm:prSet presAssocID="{D1B9EB8D-4C36-4F17-A2A3-2163E8C5D351}" presName="spacer" presStyleCnt="0"/>
      <dgm:spPr/>
    </dgm:pt>
    <dgm:pt modelId="{7248B870-D601-4A62-975C-21075AFFC926}" type="pres">
      <dgm:prSet presAssocID="{8D097929-C195-4E25-BDC7-E2FD1BC4CA5C}" presName="parentText" presStyleLbl="node1" presStyleIdx="1" presStyleCnt="3" custLinFactNeighborX="870" custLinFactNeighborY="-33755">
        <dgm:presLayoutVars>
          <dgm:chMax val="0"/>
          <dgm:bulletEnabled val="1"/>
        </dgm:presLayoutVars>
      </dgm:prSet>
      <dgm:spPr/>
    </dgm:pt>
    <dgm:pt modelId="{4C2B62B0-B2F0-4CDE-B57E-547F420EA97D}" type="pres">
      <dgm:prSet presAssocID="{DBE83212-91E3-451C-9548-F694133C0F91}" presName="spacer" presStyleCnt="0"/>
      <dgm:spPr/>
    </dgm:pt>
    <dgm:pt modelId="{9D795BF7-90D6-4AB0-97D9-12389500B230}" type="pres">
      <dgm:prSet presAssocID="{9CD54164-2497-46BC-97A0-6AE05E193834}" presName="parentText" presStyleLbl="node1" presStyleIdx="2" presStyleCnt="3">
        <dgm:presLayoutVars>
          <dgm:chMax val="0"/>
          <dgm:bulletEnabled val="1"/>
        </dgm:presLayoutVars>
      </dgm:prSet>
      <dgm:spPr/>
    </dgm:pt>
  </dgm:ptLst>
  <dgm:cxnLst>
    <dgm:cxn modelId="{E1DDD657-6B00-4FB0-BACF-C5077FDB86BB}" type="presOf" srcId="{9CD54164-2497-46BC-97A0-6AE05E193834}" destId="{9D795BF7-90D6-4AB0-97D9-12389500B230}" srcOrd="0" destOrd="0" presId="urn:microsoft.com/office/officeart/2005/8/layout/vList2"/>
    <dgm:cxn modelId="{94963E7A-184A-4631-8F05-26367C236015}" srcId="{DE7237F5-D609-4570-880B-21298AD72C93}" destId="{8D097929-C195-4E25-BDC7-E2FD1BC4CA5C}" srcOrd="1" destOrd="0" parTransId="{85AE0F64-CF47-4216-81C4-DBED6CF5E67A}" sibTransId="{DBE83212-91E3-451C-9548-F694133C0F91}"/>
    <dgm:cxn modelId="{682AE284-7396-4433-B910-368842FE0378}" type="presOf" srcId="{5D38CB23-48D0-472F-9C88-E1A86DE64BFB}" destId="{2957E1A2-DA7F-45D4-B596-9D92B6881E14}" srcOrd="0" destOrd="0" presId="urn:microsoft.com/office/officeart/2005/8/layout/vList2"/>
    <dgm:cxn modelId="{F48C568C-3373-497F-BD6F-6374CF03B751}" type="presOf" srcId="{DE7237F5-D609-4570-880B-21298AD72C93}" destId="{2DB6F54F-9606-4DB6-BCFC-7503705457ED}" srcOrd="0" destOrd="0" presId="urn:microsoft.com/office/officeart/2005/8/layout/vList2"/>
    <dgm:cxn modelId="{72C7B391-2321-4085-9B71-F7165A8C9239}" srcId="{DE7237F5-D609-4570-880B-21298AD72C93}" destId="{5D38CB23-48D0-472F-9C88-E1A86DE64BFB}" srcOrd="0" destOrd="0" parTransId="{DEAD4214-5640-4901-B053-8A4473DBE736}" sibTransId="{D1B9EB8D-4C36-4F17-A2A3-2163E8C5D351}"/>
    <dgm:cxn modelId="{6D2C9BCE-0911-4094-92B2-217A666C2137}" type="presOf" srcId="{8D097929-C195-4E25-BDC7-E2FD1BC4CA5C}" destId="{7248B870-D601-4A62-975C-21075AFFC926}" srcOrd="0" destOrd="0" presId="urn:microsoft.com/office/officeart/2005/8/layout/vList2"/>
    <dgm:cxn modelId="{2823F8D4-DA93-4BA4-BA7F-71048AE56AE8}" srcId="{DE7237F5-D609-4570-880B-21298AD72C93}" destId="{9CD54164-2497-46BC-97A0-6AE05E193834}" srcOrd="2" destOrd="0" parTransId="{2BB31CCE-4544-4439-A28E-AF517406D377}" sibTransId="{4FB8FBAB-02D7-4FC8-8D82-D5D0D2411BD6}"/>
    <dgm:cxn modelId="{1B69C5B2-76B7-4196-9F52-EC86C0A43B94}" type="presParOf" srcId="{2DB6F54F-9606-4DB6-BCFC-7503705457ED}" destId="{2957E1A2-DA7F-45D4-B596-9D92B6881E14}" srcOrd="0" destOrd="0" presId="urn:microsoft.com/office/officeart/2005/8/layout/vList2"/>
    <dgm:cxn modelId="{D6732619-CD62-4924-A397-7610CC30ADAD}" type="presParOf" srcId="{2DB6F54F-9606-4DB6-BCFC-7503705457ED}" destId="{BC0ADD85-9A35-4A2B-85DC-751EDE288510}" srcOrd="1" destOrd="0" presId="urn:microsoft.com/office/officeart/2005/8/layout/vList2"/>
    <dgm:cxn modelId="{F37D95B2-A289-44BA-874B-3FA0B2A4B60F}" type="presParOf" srcId="{2DB6F54F-9606-4DB6-BCFC-7503705457ED}" destId="{7248B870-D601-4A62-975C-21075AFFC926}" srcOrd="2" destOrd="0" presId="urn:microsoft.com/office/officeart/2005/8/layout/vList2"/>
    <dgm:cxn modelId="{291381C1-D694-437F-AD1D-4621DA6DC325}" type="presParOf" srcId="{2DB6F54F-9606-4DB6-BCFC-7503705457ED}" destId="{4C2B62B0-B2F0-4CDE-B57E-547F420EA97D}" srcOrd="3" destOrd="0" presId="urn:microsoft.com/office/officeart/2005/8/layout/vList2"/>
    <dgm:cxn modelId="{21A01FFE-9B15-4779-A3AA-19C8A09C5E7B}" type="presParOf" srcId="{2DB6F54F-9606-4DB6-BCFC-7503705457ED}" destId="{9D795BF7-90D6-4AB0-97D9-12389500B23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0E212-05C2-4FFD-9379-F62E837EB2ED}">
      <dsp:nvSpPr>
        <dsp:cNvPr id="0" name=""/>
        <dsp:cNvSpPr/>
      </dsp:nvSpPr>
      <dsp:spPr>
        <a:xfrm rot="5400000">
          <a:off x="-285014" y="290181"/>
          <a:ext cx="1900096" cy="133006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説明</a:t>
          </a:r>
          <a:endParaRPr kumimoji="1" lang="en-US" altLang="ja-JP" sz="2800" b="1" kern="1200" dirty="0"/>
        </a:p>
      </dsp:txBody>
      <dsp:txXfrm rot="-5400000">
        <a:off x="1" y="670201"/>
        <a:ext cx="1330067" cy="570029"/>
      </dsp:txXfrm>
    </dsp:sp>
    <dsp:sp modelId="{4DA24FF6-EAE1-4FBF-A823-C0C8527838C0}">
      <dsp:nvSpPr>
        <dsp:cNvPr id="0" name=""/>
        <dsp:cNvSpPr/>
      </dsp:nvSpPr>
      <dsp:spPr>
        <a:xfrm rot="5400000">
          <a:off x="4439665" y="-3104431"/>
          <a:ext cx="1235711" cy="745490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t>説明後、グループ分けも行う。</a:t>
          </a:r>
        </a:p>
        <a:p>
          <a:pPr marL="285750" lvl="1" indent="-285750" algn="l" defTabSz="1244600">
            <a:lnSpc>
              <a:spcPct val="90000"/>
            </a:lnSpc>
            <a:spcBef>
              <a:spcPct val="0"/>
            </a:spcBef>
            <a:spcAft>
              <a:spcPct val="15000"/>
            </a:spcAft>
            <a:buChar char="•"/>
          </a:pPr>
          <a:r>
            <a:rPr kumimoji="1" lang="ja-JP" altLang="en-US" sz="2800" kern="1200" dirty="0"/>
            <a:t>「決め方」から決めさせる。</a:t>
          </a:r>
        </a:p>
      </dsp:txBody>
      <dsp:txXfrm rot="-5400000">
        <a:off x="1330067" y="65489"/>
        <a:ext cx="7394586" cy="1115067"/>
      </dsp:txXfrm>
    </dsp:sp>
    <dsp:sp modelId="{F03BB49E-DD7D-4924-A4E3-F4FAD7085BF6}">
      <dsp:nvSpPr>
        <dsp:cNvPr id="0" name=""/>
        <dsp:cNvSpPr/>
      </dsp:nvSpPr>
      <dsp:spPr>
        <a:xfrm rot="5400000">
          <a:off x="-285014" y="1999262"/>
          <a:ext cx="1900096" cy="133006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準備</a:t>
          </a:r>
        </a:p>
      </dsp:txBody>
      <dsp:txXfrm rot="-5400000">
        <a:off x="1" y="2379282"/>
        <a:ext cx="1330067" cy="570029"/>
      </dsp:txXfrm>
    </dsp:sp>
    <dsp:sp modelId="{64F4BC8C-58C8-47C0-BD3D-609C6D39E6EE}">
      <dsp:nvSpPr>
        <dsp:cNvPr id="0" name=""/>
        <dsp:cNvSpPr/>
      </dsp:nvSpPr>
      <dsp:spPr>
        <a:xfrm rot="5400000">
          <a:off x="4439990" y="-1395675"/>
          <a:ext cx="1235062" cy="745490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t>時間の使い方は各グループに委ねる</a:t>
          </a:r>
        </a:p>
        <a:p>
          <a:pPr marL="285750" lvl="1" indent="-285750" algn="l" defTabSz="1244600">
            <a:lnSpc>
              <a:spcPct val="90000"/>
            </a:lnSpc>
            <a:spcBef>
              <a:spcPct val="0"/>
            </a:spcBef>
            <a:spcAft>
              <a:spcPct val="15000"/>
            </a:spcAft>
            <a:buChar char="•"/>
          </a:pPr>
          <a:r>
            <a:rPr lang="ja-JP" altLang="en-US" sz="2800" kern="1200" dirty="0"/>
            <a:t>ポストイット・ホワイトボードなどは準備</a:t>
          </a:r>
          <a:endParaRPr kumimoji="1" lang="ja-JP" altLang="en-US" sz="2800" kern="1200" dirty="0"/>
        </a:p>
      </dsp:txBody>
      <dsp:txXfrm rot="-5400000">
        <a:off x="1330068" y="1774538"/>
        <a:ext cx="7394617" cy="1114480"/>
      </dsp:txXfrm>
    </dsp:sp>
    <dsp:sp modelId="{BF685DA9-FE09-416A-A039-007BD99DDB49}">
      <dsp:nvSpPr>
        <dsp:cNvPr id="0" name=""/>
        <dsp:cNvSpPr/>
      </dsp:nvSpPr>
      <dsp:spPr>
        <a:xfrm rot="5400000">
          <a:off x="-285014" y="3708343"/>
          <a:ext cx="1900096" cy="133006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発表</a:t>
          </a:r>
        </a:p>
      </dsp:txBody>
      <dsp:txXfrm rot="-5400000">
        <a:off x="1" y="4088363"/>
        <a:ext cx="1330067" cy="570029"/>
      </dsp:txXfrm>
    </dsp:sp>
    <dsp:sp modelId="{9596BEF1-ABB1-4DEC-93C0-E07F1C68572E}">
      <dsp:nvSpPr>
        <dsp:cNvPr id="0" name=""/>
        <dsp:cNvSpPr/>
      </dsp:nvSpPr>
      <dsp:spPr>
        <a:xfrm rot="5400000">
          <a:off x="4439990" y="313405"/>
          <a:ext cx="1235062" cy="745490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t>成果物を回収・印刷</a:t>
          </a:r>
        </a:p>
        <a:p>
          <a:pPr marL="285750" lvl="1" indent="-285750" algn="l" defTabSz="1244600">
            <a:lnSpc>
              <a:spcPct val="90000"/>
            </a:lnSpc>
            <a:spcBef>
              <a:spcPct val="0"/>
            </a:spcBef>
            <a:spcAft>
              <a:spcPct val="15000"/>
            </a:spcAft>
            <a:buChar char="•"/>
          </a:pPr>
          <a:r>
            <a:rPr kumimoji="1" lang="en-US" altLang="ja-JP" sz="2800" kern="1200" dirty="0"/>
            <a:t>3</a:t>
          </a:r>
          <a:r>
            <a:rPr kumimoji="1" lang="ja-JP" altLang="en-US" sz="2800" kern="1200" dirty="0"/>
            <a:t>分間でのプレゼンテーション</a:t>
          </a:r>
        </a:p>
      </dsp:txBody>
      <dsp:txXfrm rot="-5400000">
        <a:off x="1330068" y="3483619"/>
        <a:ext cx="7394617" cy="1114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7E1A2-DA7F-45D4-B596-9D92B6881E14}">
      <dsp:nvSpPr>
        <dsp:cNvPr id="0" name=""/>
        <dsp:cNvSpPr/>
      </dsp:nvSpPr>
      <dsp:spPr>
        <a:xfrm>
          <a:off x="0" y="56599"/>
          <a:ext cx="8280920" cy="156853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kumimoji="1" lang="ja-JP" altLang="en-US" sz="2600" b="0" kern="1200" dirty="0"/>
            <a:t>「学習地図」は、学習のまとめができるだけでなく、様々なコンピテンシー獲得につながる。</a:t>
          </a:r>
          <a:endParaRPr kumimoji="1" lang="en-US" altLang="ja-JP" sz="2600" b="0" kern="1200" dirty="0"/>
        </a:p>
      </dsp:txBody>
      <dsp:txXfrm>
        <a:off x="76569" y="133168"/>
        <a:ext cx="8127782" cy="1415393"/>
      </dsp:txXfrm>
    </dsp:sp>
    <dsp:sp modelId="{7248B870-D601-4A62-975C-21075AFFC926}">
      <dsp:nvSpPr>
        <dsp:cNvPr id="0" name=""/>
        <dsp:cNvSpPr/>
      </dsp:nvSpPr>
      <dsp:spPr>
        <a:xfrm>
          <a:off x="0" y="1674734"/>
          <a:ext cx="8280920" cy="156853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kumimoji="1" lang="ja-JP" altLang="en-US" sz="2600" b="0" kern="1200" dirty="0"/>
            <a:t>目的に応じて、様々な実施が可能。</a:t>
          </a:r>
        </a:p>
      </dsp:txBody>
      <dsp:txXfrm>
        <a:off x="76569" y="1751303"/>
        <a:ext cx="8127782" cy="1415393"/>
      </dsp:txXfrm>
    </dsp:sp>
    <dsp:sp modelId="{9D795BF7-90D6-4AB0-97D9-12389500B230}">
      <dsp:nvSpPr>
        <dsp:cNvPr id="0" name=""/>
        <dsp:cNvSpPr/>
      </dsp:nvSpPr>
      <dsp:spPr>
        <a:xfrm>
          <a:off x="0" y="3343421"/>
          <a:ext cx="8280920" cy="156853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kumimoji="1" lang="ja-JP" altLang="en-US" sz="2600" b="0" kern="1200" dirty="0"/>
            <a:t>「主体的・対話的な学び」の価値を感じられ、「深い学び」につなげることができる。</a:t>
          </a:r>
        </a:p>
      </dsp:txBody>
      <dsp:txXfrm>
        <a:off x="76569" y="3419990"/>
        <a:ext cx="8127782" cy="14153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2017/8/7</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2017/8/7</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2017/8/7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2017/8/7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2017/8/7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2017/8/7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2017/8/7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2017/8/7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2017/8/7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kyouiku.oita-ed.jp/gimu/5-2gotou.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kyouiku.oita-ed.jp/gimu/5-2gotou.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3000" y="1601366"/>
            <a:ext cx="9001000" cy="1971650"/>
          </a:xfrm>
        </p:spPr>
        <p:txBody>
          <a:bodyPr>
            <a:normAutofit fontScale="90000"/>
          </a:bodyPr>
          <a:lstStyle/>
          <a:p>
            <a:r>
              <a:rPr lang="ja-JP" altLang="en-US" b="1" dirty="0"/>
              <a:t>「知識の構造化」を目指した取り組み</a:t>
            </a:r>
            <a:br>
              <a:rPr lang="ja-JP" altLang="en-US" sz="1200" b="1" dirty="0"/>
            </a:br>
            <a:br>
              <a:rPr lang="en-US" altLang="ja-JP" sz="1200" b="1" dirty="0"/>
            </a:br>
            <a:r>
              <a:rPr lang="ja-JP" altLang="en-US" sz="3600" b="1" dirty="0"/>
              <a:t>～学習地図の作成～</a:t>
            </a:r>
            <a:endParaRPr lang="ja-JP" altLang="en-US" sz="4000" b="1" dirty="0"/>
          </a:p>
        </p:txBody>
      </p:sp>
      <p:sp>
        <p:nvSpPr>
          <p:cNvPr id="3" name="サブタイトル 2"/>
          <p:cNvSpPr>
            <a:spLocks noGrp="1"/>
          </p:cNvSpPr>
          <p:nvPr>
            <p:ph type="subTitle" idx="1"/>
          </p:nvPr>
        </p:nvSpPr>
        <p:spPr>
          <a:xfrm>
            <a:off x="1043608" y="4149080"/>
            <a:ext cx="7056784" cy="1752600"/>
          </a:xfrm>
        </p:spPr>
        <p:txBody>
          <a:bodyPr>
            <a:normAutofit/>
          </a:bodyPr>
          <a:lstStyle/>
          <a:p>
            <a:r>
              <a:rPr lang="ja-JP" altLang="en-US" sz="3600" dirty="0">
                <a:solidFill>
                  <a:schemeClr val="tx1"/>
                </a:solidFill>
              </a:rPr>
              <a:t>都立国立高等学校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442330" y="260648"/>
            <a:ext cx="3204723" cy="646331"/>
          </a:xfrm>
          <a:prstGeom prst="rect">
            <a:avLst/>
          </a:prstGeom>
          <a:noFill/>
        </p:spPr>
        <p:txBody>
          <a:bodyPr wrap="none" rtlCol="0">
            <a:spAutoFit/>
          </a:bodyPr>
          <a:lstStyle/>
          <a:p>
            <a:r>
              <a:rPr kumimoji="1" lang="en-US" altLang="ja-JP" dirty="0"/>
              <a:t>170804</a:t>
            </a:r>
            <a:r>
              <a:rPr kumimoji="1" lang="ja-JP" altLang="en-US" dirty="0"/>
              <a:t>日本生物教育会</a:t>
            </a:r>
            <a:endParaRPr kumimoji="1" lang="en-US" altLang="ja-JP" dirty="0"/>
          </a:p>
          <a:p>
            <a:r>
              <a:rPr kumimoji="1" lang="ja-JP" altLang="en-US" dirty="0"/>
              <a:t>第</a:t>
            </a:r>
            <a:r>
              <a:rPr kumimoji="1" lang="en-US" altLang="ja-JP" dirty="0"/>
              <a:t>72</a:t>
            </a:r>
            <a:r>
              <a:rPr kumimoji="1" lang="ja-JP" altLang="en-US" dirty="0"/>
              <a:t>回全国大会（</a:t>
            </a:r>
            <a:r>
              <a:rPr lang="ja-JP" altLang="en-US" dirty="0"/>
              <a:t>栃木</a:t>
            </a:r>
            <a:r>
              <a:rPr kumimoji="1" lang="ja-JP" altLang="en-US" dirty="0"/>
              <a:t>大会）</a:t>
            </a:r>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lnSpcReduction="10000"/>
          </a:bodyPr>
          <a:lstStyle/>
          <a:p>
            <a:pPr marL="0" indent="0">
              <a:buNone/>
            </a:pPr>
            <a:r>
              <a:rPr lang="ja-JP" altLang="en-US" b="1" dirty="0"/>
              <a:t>課題１</a:t>
            </a:r>
            <a:endParaRPr lang="en-US" altLang="ja-JP" b="1" dirty="0"/>
          </a:p>
          <a:p>
            <a:pPr marL="0" indent="0">
              <a:buNone/>
            </a:pPr>
            <a:r>
              <a:rPr lang="ja-JP" altLang="en-US" sz="2800" dirty="0"/>
              <a:t>これまでの学習内容を振り返り、内容がどのように関連しているか整理し、単元の全体像がどうなっているか整理せよ。</a:t>
            </a:r>
            <a:endParaRPr lang="en-US" altLang="ja-JP" sz="2800" dirty="0"/>
          </a:p>
          <a:p>
            <a:pPr marL="0" indent="0">
              <a:buNone/>
            </a:pPr>
            <a:endParaRPr lang="en-US" altLang="ja-JP" sz="2800" dirty="0"/>
          </a:p>
          <a:p>
            <a:pPr marL="0" indent="0">
              <a:buNone/>
            </a:pPr>
            <a:r>
              <a:rPr lang="ja-JP" altLang="en-US" b="1" dirty="0"/>
              <a:t>課題２</a:t>
            </a:r>
            <a:endParaRPr lang="en-US" altLang="ja-JP" b="1" dirty="0"/>
          </a:p>
          <a:p>
            <a:pPr marL="0" indent="0">
              <a:buNone/>
            </a:pPr>
            <a:r>
              <a:rPr lang="ja-JP" altLang="en-US" sz="2800" dirty="0"/>
              <a:t>課題１でまとめた内容を、「幹」と「枝」に整理せよ。</a:t>
            </a:r>
            <a:endParaRPr lang="en-US" altLang="ja-JP" sz="2800" dirty="0"/>
          </a:p>
          <a:p>
            <a:pPr marL="0" indent="0">
              <a:buNone/>
            </a:pPr>
            <a:endParaRPr lang="en-US" altLang="ja-JP" sz="2900" dirty="0"/>
          </a:p>
          <a:p>
            <a:pPr marL="0" indent="0">
              <a:buNone/>
            </a:pPr>
            <a:r>
              <a:rPr lang="ja-JP" altLang="en-US" b="1" dirty="0">
                <a:solidFill>
                  <a:srgbClr val="FF0000"/>
                </a:solidFill>
              </a:rPr>
              <a:t>●学習内容の振り返りと関連付け</a:t>
            </a:r>
          </a:p>
          <a:p>
            <a:pPr marL="0" indent="0">
              <a:buNone/>
            </a:pPr>
            <a:r>
              <a:rPr lang="ja-JP" altLang="en-US" b="1" dirty="0">
                <a:solidFill>
                  <a:srgbClr val="FF0000"/>
                </a:solidFill>
              </a:rPr>
              <a:t>●「幹」と「枝」を区別する練習</a:t>
            </a:r>
          </a:p>
          <a:p>
            <a:pPr marL="0" indent="0">
              <a:buNone/>
            </a:pPr>
            <a:endParaRPr lang="en-US" altLang="ja-JP" sz="2900" dirty="0"/>
          </a:p>
          <a:p>
            <a:pPr marL="0" indent="0">
              <a:buNone/>
            </a:pPr>
            <a:endParaRPr lang="ja-JP" altLang="en-US" sz="2900" dirty="0"/>
          </a:p>
        </p:txBody>
      </p:sp>
    </p:spTree>
    <p:extLst>
      <p:ext uri="{BB962C8B-B14F-4D97-AF65-F5344CB8AC3E}">
        <p14:creationId xmlns:p14="http://schemas.microsoft.com/office/powerpoint/2010/main" val="220875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C3359-A858-4C6F-86D6-9183213D1B53}"/>
              </a:ext>
            </a:extLst>
          </p:cNvPr>
          <p:cNvSpPr>
            <a:spLocks noGrp="1"/>
          </p:cNvSpPr>
          <p:nvPr>
            <p:ph type="title"/>
          </p:nvPr>
        </p:nvSpPr>
        <p:spPr/>
        <p:txBody>
          <a:bodyPr/>
          <a:lstStyle/>
          <a:p>
            <a:r>
              <a:rPr kumimoji="1" lang="ja-JP" altLang="en-US" dirty="0"/>
              <a:t>ブレインストーミング</a:t>
            </a:r>
          </a:p>
        </p:txBody>
      </p:sp>
      <p:sp>
        <p:nvSpPr>
          <p:cNvPr id="3" name="コンテンツ プレースホルダー 2">
            <a:extLst>
              <a:ext uri="{FF2B5EF4-FFF2-40B4-BE49-F238E27FC236}">
                <a16:creationId xmlns:a16="http://schemas.microsoft.com/office/drawing/2014/main" id="{E8283195-4023-4B4E-96DB-3835341ED35B}"/>
              </a:ext>
            </a:extLst>
          </p:cNvPr>
          <p:cNvSpPr>
            <a:spLocks noGrp="1"/>
          </p:cNvSpPr>
          <p:nvPr>
            <p:ph idx="1"/>
          </p:nvPr>
        </p:nvSpPr>
        <p:spPr/>
        <p:txBody>
          <a:bodyPr/>
          <a:lstStyle/>
          <a:p>
            <a:pPr marL="0" indent="0">
              <a:buNone/>
            </a:pPr>
            <a:r>
              <a:rPr lang="ja-JP" altLang="en-US" sz="3600" dirty="0"/>
              <a:t>４つのルール</a:t>
            </a:r>
          </a:p>
          <a:p>
            <a:pPr marL="0" indent="0">
              <a:buNone/>
            </a:pPr>
            <a:r>
              <a:rPr lang="ja-JP" altLang="en-US" sz="3600" dirty="0"/>
              <a:t>● 批判厳禁</a:t>
            </a:r>
          </a:p>
          <a:p>
            <a:pPr marL="0" indent="0">
              <a:buNone/>
            </a:pPr>
            <a:r>
              <a:rPr lang="ja-JP" altLang="en-US" sz="3600" dirty="0"/>
              <a:t>● 自由奔放</a:t>
            </a:r>
          </a:p>
          <a:p>
            <a:pPr marL="0" indent="0">
              <a:buNone/>
            </a:pPr>
            <a:r>
              <a:rPr lang="ja-JP" altLang="en-US" sz="3600" dirty="0"/>
              <a:t>● 相乗り歓迎</a:t>
            </a:r>
          </a:p>
          <a:p>
            <a:pPr marL="0" indent="0">
              <a:buNone/>
            </a:pPr>
            <a:r>
              <a:rPr lang="ja-JP" altLang="en-US" sz="3600" dirty="0"/>
              <a:t>● 質より量</a:t>
            </a:r>
          </a:p>
          <a:p>
            <a:endParaRPr kumimoji="1" lang="ja-JP" altLang="en-US" dirty="0"/>
          </a:p>
        </p:txBody>
      </p:sp>
    </p:spTree>
    <p:extLst>
      <p:ext uri="{BB962C8B-B14F-4D97-AF65-F5344CB8AC3E}">
        <p14:creationId xmlns:p14="http://schemas.microsoft.com/office/powerpoint/2010/main" val="187438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15CBC-0F8E-47F3-98BF-253A4E0444FC}"/>
              </a:ext>
            </a:extLst>
          </p:cNvPr>
          <p:cNvSpPr>
            <a:spLocks noGrp="1"/>
          </p:cNvSpPr>
          <p:nvPr>
            <p:ph type="title"/>
          </p:nvPr>
        </p:nvSpPr>
        <p:spPr/>
        <p:txBody>
          <a:bodyPr/>
          <a:lstStyle/>
          <a:p>
            <a:r>
              <a:rPr kumimoji="1" lang="ja-JP" altLang="en-US" dirty="0"/>
              <a:t>ウェビング</a:t>
            </a:r>
          </a:p>
        </p:txBody>
      </p:sp>
      <p:sp>
        <p:nvSpPr>
          <p:cNvPr id="3" name="コンテンツ プレースホルダー 2">
            <a:extLst>
              <a:ext uri="{FF2B5EF4-FFF2-40B4-BE49-F238E27FC236}">
                <a16:creationId xmlns:a16="http://schemas.microsoft.com/office/drawing/2014/main" id="{FE09DB02-46AD-4682-90B8-15FE71ED2D07}"/>
              </a:ext>
            </a:extLst>
          </p:cNvPr>
          <p:cNvSpPr>
            <a:spLocks noGrp="1"/>
          </p:cNvSpPr>
          <p:nvPr>
            <p:ph idx="1"/>
          </p:nvPr>
        </p:nvSpPr>
        <p:spPr>
          <a:xfrm>
            <a:off x="457200" y="1600200"/>
            <a:ext cx="8229600" cy="4525963"/>
          </a:xfrm>
        </p:spPr>
        <p:txBody>
          <a:bodyPr/>
          <a:lstStyle/>
          <a:p>
            <a:r>
              <a:rPr lang="ja-JP" altLang="ja-JP" dirty="0"/>
              <a:t>１つのキーワードから思いつく言葉を書き出し，次々とつなげ，思考を広げる。</a:t>
            </a:r>
          </a:p>
          <a:p>
            <a:endParaRPr kumimoji="1" lang="ja-JP" altLang="en-US" dirty="0"/>
          </a:p>
        </p:txBody>
      </p:sp>
      <p:sp>
        <p:nvSpPr>
          <p:cNvPr id="4" name="テキスト ボックス 3">
            <a:extLst>
              <a:ext uri="{FF2B5EF4-FFF2-40B4-BE49-F238E27FC236}">
                <a16:creationId xmlns:a16="http://schemas.microsoft.com/office/drawing/2014/main" id="{11B2C8C0-5B60-4390-B9B8-F9188C283669}"/>
              </a:ext>
            </a:extLst>
          </p:cNvPr>
          <p:cNvSpPr txBox="1"/>
          <p:nvPr/>
        </p:nvSpPr>
        <p:spPr>
          <a:xfrm>
            <a:off x="1572697" y="6151329"/>
            <a:ext cx="7571303" cy="830997"/>
          </a:xfrm>
          <a:prstGeom prst="rect">
            <a:avLst/>
          </a:prstGeom>
          <a:noFill/>
        </p:spPr>
        <p:txBody>
          <a:bodyPr wrap="none" rtlCol="0">
            <a:spAutoFit/>
          </a:bodyPr>
          <a:lstStyle/>
          <a:p>
            <a:r>
              <a:rPr lang="ja-JP" altLang="ja-JP" sz="1600" dirty="0"/>
              <a:t>学校全体として組織的に取り組む総合的な学習の時間（後藤竜太先生）</a:t>
            </a:r>
            <a:r>
              <a:rPr lang="ja-JP" altLang="en-US" sz="1600" dirty="0"/>
              <a:t>より引用</a:t>
            </a:r>
            <a:endParaRPr lang="ja-JP" altLang="ja-JP" sz="1600" dirty="0"/>
          </a:p>
          <a:p>
            <a:r>
              <a:rPr lang="en-US" altLang="ja-JP" sz="1600" u="sng" dirty="0">
                <a:hlinkClick r:id="rId2"/>
              </a:rPr>
              <a:t>http://kyouiku.oita-ed.jp/gimu/5-2gotou.pdf</a:t>
            </a:r>
            <a:endParaRPr lang="ja-JP" altLang="ja-JP" sz="1600" dirty="0"/>
          </a:p>
          <a:p>
            <a:endParaRPr kumimoji="1" lang="ja-JP" altLang="en-US" sz="1600" dirty="0"/>
          </a:p>
        </p:txBody>
      </p:sp>
      <p:pic>
        <p:nvPicPr>
          <p:cNvPr id="1027" name="Picture 3">
            <a:extLst>
              <a:ext uri="{FF2B5EF4-FFF2-40B4-BE49-F238E27FC236}">
                <a16:creationId xmlns:a16="http://schemas.microsoft.com/office/drawing/2014/main" id="{8535D7A8-5090-4891-834C-BBC38453B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924944"/>
            <a:ext cx="6834806" cy="293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309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15CBC-0F8E-47F3-98BF-253A4E0444FC}"/>
              </a:ext>
            </a:extLst>
          </p:cNvPr>
          <p:cNvSpPr>
            <a:spLocks noGrp="1"/>
          </p:cNvSpPr>
          <p:nvPr>
            <p:ph type="title"/>
          </p:nvPr>
        </p:nvSpPr>
        <p:spPr/>
        <p:txBody>
          <a:bodyPr/>
          <a:lstStyle/>
          <a:p>
            <a:r>
              <a:rPr lang="ja-JP" altLang="en-US" dirty="0"/>
              <a:t>ＫＪ法</a:t>
            </a:r>
            <a:endParaRPr kumimoji="1" lang="ja-JP" altLang="en-US" dirty="0"/>
          </a:p>
        </p:txBody>
      </p:sp>
      <p:sp>
        <p:nvSpPr>
          <p:cNvPr id="3" name="コンテンツ プレースホルダー 2">
            <a:extLst>
              <a:ext uri="{FF2B5EF4-FFF2-40B4-BE49-F238E27FC236}">
                <a16:creationId xmlns:a16="http://schemas.microsoft.com/office/drawing/2014/main" id="{FE09DB02-46AD-4682-90B8-15FE71ED2D07}"/>
              </a:ext>
            </a:extLst>
          </p:cNvPr>
          <p:cNvSpPr>
            <a:spLocks noGrp="1"/>
          </p:cNvSpPr>
          <p:nvPr>
            <p:ph idx="1"/>
          </p:nvPr>
        </p:nvSpPr>
        <p:spPr>
          <a:xfrm>
            <a:off x="457200" y="1600200"/>
            <a:ext cx="8229600" cy="4525963"/>
          </a:xfrm>
        </p:spPr>
        <p:txBody>
          <a:bodyPr/>
          <a:lstStyle/>
          <a:p>
            <a:r>
              <a:rPr lang="ja-JP" altLang="en-US" dirty="0"/>
              <a:t>・様々なデータやアイディアをカードに記入し，それらを共通のものでまとめていく</a:t>
            </a:r>
            <a:r>
              <a:rPr lang="ja-JP" altLang="ja-JP" dirty="0"/>
              <a:t>。</a:t>
            </a:r>
          </a:p>
          <a:p>
            <a:endParaRPr kumimoji="1" lang="ja-JP" altLang="en-US" dirty="0"/>
          </a:p>
        </p:txBody>
      </p:sp>
      <p:sp>
        <p:nvSpPr>
          <p:cNvPr id="4" name="テキスト ボックス 3">
            <a:extLst>
              <a:ext uri="{FF2B5EF4-FFF2-40B4-BE49-F238E27FC236}">
                <a16:creationId xmlns:a16="http://schemas.microsoft.com/office/drawing/2014/main" id="{11B2C8C0-5B60-4390-B9B8-F9188C283669}"/>
              </a:ext>
            </a:extLst>
          </p:cNvPr>
          <p:cNvSpPr txBox="1"/>
          <p:nvPr/>
        </p:nvSpPr>
        <p:spPr>
          <a:xfrm>
            <a:off x="1572697" y="6151329"/>
            <a:ext cx="7571303" cy="830997"/>
          </a:xfrm>
          <a:prstGeom prst="rect">
            <a:avLst/>
          </a:prstGeom>
          <a:noFill/>
        </p:spPr>
        <p:txBody>
          <a:bodyPr wrap="none" rtlCol="0">
            <a:spAutoFit/>
          </a:bodyPr>
          <a:lstStyle/>
          <a:p>
            <a:r>
              <a:rPr lang="ja-JP" altLang="ja-JP" sz="1600" dirty="0"/>
              <a:t>学校全体として組織的に取り組む総合的な学習の時間（後藤竜太先生）</a:t>
            </a:r>
            <a:r>
              <a:rPr lang="ja-JP" altLang="en-US" sz="1600" dirty="0"/>
              <a:t>より引用</a:t>
            </a:r>
            <a:endParaRPr lang="ja-JP" altLang="ja-JP" sz="1600" dirty="0"/>
          </a:p>
          <a:p>
            <a:r>
              <a:rPr lang="en-US" altLang="ja-JP" sz="1600" u="sng" dirty="0">
                <a:hlinkClick r:id="rId2"/>
              </a:rPr>
              <a:t>http://kyouiku.oita-ed.jp/gimu/5-2gotou.pdf</a:t>
            </a:r>
            <a:endParaRPr lang="ja-JP" altLang="ja-JP" sz="1600" dirty="0"/>
          </a:p>
          <a:p>
            <a:endParaRPr kumimoji="1" lang="ja-JP" altLang="en-US" sz="1600" dirty="0"/>
          </a:p>
        </p:txBody>
      </p:sp>
      <p:pic>
        <p:nvPicPr>
          <p:cNvPr id="2050" name="Picture 2">
            <a:extLst>
              <a:ext uri="{FF2B5EF4-FFF2-40B4-BE49-F238E27FC236}">
                <a16:creationId xmlns:a16="http://schemas.microsoft.com/office/drawing/2014/main" id="{6E527EA8-0AA1-4761-83B1-6A2B89F02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21" y="3306363"/>
            <a:ext cx="8510669"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62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a:bodyPr>
          <a:lstStyle/>
          <a:p>
            <a:pPr marL="0" indent="0">
              <a:buNone/>
            </a:pPr>
            <a:r>
              <a:rPr lang="ja-JP" altLang="en-US" b="1" dirty="0"/>
              <a:t>課題３</a:t>
            </a:r>
            <a:endParaRPr lang="en-US" altLang="ja-JP" b="1" dirty="0"/>
          </a:p>
          <a:p>
            <a:pPr marL="0" indent="0">
              <a:buNone/>
            </a:pPr>
            <a:r>
              <a:rPr lang="ja-JP" altLang="en-US" sz="2800" dirty="0"/>
              <a:t>いずれかの学習内容について、オリジナルの「例え」を考案せよ。</a:t>
            </a:r>
          </a:p>
          <a:p>
            <a:pPr marL="0" indent="0">
              <a:buNone/>
            </a:pPr>
            <a:endParaRPr lang="en-US" altLang="ja-JP" sz="2900" dirty="0"/>
          </a:p>
          <a:p>
            <a:pPr marL="0" indent="0">
              <a:buNone/>
            </a:pPr>
            <a:r>
              <a:rPr lang="ja-JP" altLang="en-US" b="1" dirty="0">
                <a:solidFill>
                  <a:srgbClr val="FF0000"/>
                </a:solidFill>
              </a:rPr>
              <a:t>●独創的、創造的な発想の練習</a:t>
            </a:r>
            <a:endParaRPr lang="en-US" altLang="ja-JP" sz="2900" dirty="0"/>
          </a:p>
          <a:p>
            <a:pPr marL="0" indent="0">
              <a:buNone/>
            </a:pPr>
            <a:endParaRPr lang="en-US" altLang="ja-JP" sz="2900" dirty="0"/>
          </a:p>
          <a:p>
            <a:pPr marL="0" indent="0">
              <a:buNone/>
            </a:pPr>
            <a:r>
              <a:rPr lang="en-US" altLang="ja-JP" sz="2400" dirty="0"/>
              <a:t>※</a:t>
            </a:r>
            <a:r>
              <a:rPr lang="ja-JP" altLang="en-US" sz="2400" dirty="0"/>
              <a:t>単に「まとめる」だけよりも思考が発散しやすくなる。</a:t>
            </a:r>
            <a:endParaRPr lang="en-US" altLang="ja-JP" sz="2400" dirty="0"/>
          </a:p>
          <a:p>
            <a:pPr marL="0" indent="0">
              <a:buNone/>
            </a:pPr>
            <a:r>
              <a:rPr lang="en-US" altLang="ja-JP" sz="2400" dirty="0"/>
              <a:t>※</a:t>
            </a:r>
            <a:r>
              <a:rPr lang="ja-JP" altLang="en-US" sz="2400" dirty="0"/>
              <a:t>「まとめる」とは異なる「資質・能力」を発揮もしくは育成することができる。</a:t>
            </a:r>
            <a:endParaRPr lang="en-US" altLang="ja-JP" sz="2400" dirty="0"/>
          </a:p>
          <a:p>
            <a:pPr marL="0" indent="0">
              <a:buNone/>
            </a:pPr>
            <a:r>
              <a:rPr lang="en-US" altLang="ja-JP" sz="2400" dirty="0"/>
              <a:t>※</a:t>
            </a:r>
            <a:r>
              <a:rPr lang="ja-JP" altLang="en-US" sz="2400" dirty="0"/>
              <a:t>国語科・井出先生の授業実践から</a:t>
            </a:r>
          </a:p>
        </p:txBody>
      </p:sp>
    </p:spTree>
    <p:extLst>
      <p:ext uri="{BB962C8B-B14F-4D97-AF65-F5344CB8AC3E}">
        <p14:creationId xmlns:p14="http://schemas.microsoft.com/office/powerpoint/2010/main" val="1665413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a:bodyPr>
          <a:lstStyle/>
          <a:p>
            <a:pPr marL="0" indent="0">
              <a:buNone/>
            </a:pPr>
            <a:r>
              <a:rPr lang="ja-JP" altLang="en-US" b="1" dirty="0"/>
              <a:t>課題４</a:t>
            </a:r>
            <a:endParaRPr lang="en-US" altLang="ja-JP" b="1" dirty="0"/>
          </a:p>
          <a:p>
            <a:pPr marL="0" indent="0">
              <a:buNone/>
            </a:pPr>
            <a:r>
              <a:rPr lang="ja-JP" altLang="en-US" sz="2800" dirty="0"/>
              <a:t>課題２、課題３の内容を基に、第２章の学習地図をＡ４一枚でまとめよ。</a:t>
            </a:r>
          </a:p>
          <a:p>
            <a:pPr marL="0" indent="0">
              <a:buNone/>
            </a:pPr>
            <a:endParaRPr lang="en-US" altLang="ja-JP" sz="2900" dirty="0"/>
          </a:p>
          <a:p>
            <a:pPr marL="0" indent="0">
              <a:buNone/>
            </a:pPr>
            <a:r>
              <a:rPr lang="ja-JP" altLang="en-US" b="1" dirty="0">
                <a:solidFill>
                  <a:srgbClr val="FF0000"/>
                </a:solidFill>
              </a:rPr>
              <a:t>●情報の整理と表現の練習</a:t>
            </a:r>
            <a:endParaRPr lang="en-US" altLang="ja-JP" sz="2900" dirty="0"/>
          </a:p>
          <a:p>
            <a:pPr marL="0" indent="0">
              <a:buNone/>
            </a:pPr>
            <a:endParaRPr lang="en-US" altLang="ja-JP" sz="2900" dirty="0"/>
          </a:p>
          <a:p>
            <a:pPr marL="0" indent="0">
              <a:buNone/>
            </a:pPr>
            <a:r>
              <a:rPr lang="en-US" altLang="ja-JP" sz="2400" dirty="0"/>
              <a:t>※</a:t>
            </a:r>
            <a:r>
              <a:rPr lang="ja-JP" altLang="en-US" sz="2400" dirty="0"/>
              <a:t>情報の取捨選択をする必要がある。</a:t>
            </a:r>
            <a:endParaRPr lang="en-US" altLang="ja-JP" sz="2400" dirty="0"/>
          </a:p>
          <a:p>
            <a:pPr marL="0" indent="0">
              <a:buNone/>
            </a:pPr>
            <a:r>
              <a:rPr lang="en-US" altLang="ja-JP" sz="2400" dirty="0"/>
              <a:t>※</a:t>
            </a:r>
            <a:r>
              <a:rPr lang="ja-JP" altLang="en-US" sz="2400" dirty="0"/>
              <a:t>どのくらいの文字の大きさでどの位の量の情報を入れ込むかも考える必要がある。</a:t>
            </a:r>
            <a:endParaRPr lang="en-US" altLang="ja-JP" sz="2400" dirty="0"/>
          </a:p>
          <a:p>
            <a:pPr marL="0" indent="0">
              <a:buNone/>
            </a:pPr>
            <a:r>
              <a:rPr lang="en-US" altLang="ja-JP" sz="2400" dirty="0"/>
              <a:t>※</a:t>
            </a:r>
            <a:r>
              <a:rPr lang="ja-JP" altLang="en-US" sz="2400" dirty="0"/>
              <a:t>レイアウトやイラストの挿入など、「型」を示さないことで発想と表現の練習を行う。</a:t>
            </a:r>
          </a:p>
        </p:txBody>
      </p:sp>
    </p:spTree>
    <p:extLst>
      <p:ext uri="{BB962C8B-B14F-4D97-AF65-F5344CB8AC3E}">
        <p14:creationId xmlns:p14="http://schemas.microsoft.com/office/powerpoint/2010/main" val="2832096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196752"/>
            <a:ext cx="8229600" cy="5616624"/>
          </a:xfrm>
        </p:spPr>
        <p:txBody>
          <a:bodyPr>
            <a:normAutofit lnSpcReduction="10000"/>
          </a:bodyPr>
          <a:lstStyle/>
          <a:p>
            <a:pPr marL="0" indent="0">
              <a:buNone/>
            </a:pPr>
            <a:r>
              <a:rPr lang="ja-JP" altLang="en-US" b="1" dirty="0"/>
              <a:t>課題５</a:t>
            </a:r>
            <a:endParaRPr lang="en-US" altLang="ja-JP" b="1" dirty="0"/>
          </a:p>
          <a:p>
            <a:pPr marL="0" indent="0">
              <a:buNone/>
            </a:pPr>
            <a:r>
              <a:rPr lang="ja-JP" altLang="en-US" sz="2800" dirty="0"/>
              <a:t>まとめた「学習地図」について、</a:t>
            </a:r>
            <a:r>
              <a:rPr lang="en-US" altLang="ja-JP" sz="2800" dirty="0"/>
              <a:t>3</a:t>
            </a:r>
            <a:r>
              <a:rPr lang="ja-JP" altLang="en-US" sz="2800" dirty="0"/>
              <a:t>分間でプレゼンテーションをせよ。</a:t>
            </a:r>
          </a:p>
          <a:p>
            <a:pPr marL="0" indent="0">
              <a:buNone/>
            </a:pPr>
            <a:endParaRPr lang="en-US" altLang="ja-JP" sz="2900" dirty="0"/>
          </a:p>
          <a:p>
            <a:pPr marL="0" indent="0">
              <a:buNone/>
            </a:pPr>
            <a:r>
              <a:rPr lang="ja-JP" altLang="en-US" b="1" dirty="0">
                <a:solidFill>
                  <a:srgbClr val="FF0000"/>
                </a:solidFill>
              </a:rPr>
              <a:t>●プレゼンテーションの経験</a:t>
            </a:r>
          </a:p>
          <a:p>
            <a:pPr marL="0" indent="0">
              <a:buNone/>
            </a:pPr>
            <a:r>
              <a:rPr lang="ja-JP" altLang="en-US" b="1" dirty="0">
                <a:solidFill>
                  <a:srgbClr val="FF0000"/>
                </a:solidFill>
              </a:rPr>
              <a:t>●他の班からの学び</a:t>
            </a:r>
          </a:p>
          <a:p>
            <a:pPr marL="0" indent="0">
              <a:buNone/>
            </a:pPr>
            <a:endParaRPr lang="en-US" altLang="ja-JP" sz="2900" dirty="0"/>
          </a:p>
          <a:p>
            <a:pPr marL="0" indent="0">
              <a:buNone/>
            </a:pPr>
            <a:r>
              <a:rPr lang="en-US" altLang="ja-JP" sz="2400" dirty="0"/>
              <a:t>※</a:t>
            </a:r>
            <a:r>
              <a:rPr lang="ja-JP" altLang="en-US" sz="2400" dirty="0"/>
              <a:t>単に「発想する」「まとめる」だけでなく、「プレゼンを行う」機会も入れて、様々なコンピテンシーの要素を入れる。</a:t>
            </a:r>
            <a:endParaRPr lang="en-US" altLang="ja-JP" sz="2400" dirty="0"/>
          </a:p>
          <a:p>
            <a:pPr marL="0" indent="0">
              <a:buNone/>
            </a:pPr>
            <a:r>
              <a:rPr lang="en-US" altLang="ja-JP" sz="2400" dirty="0"/>
              <a:t>※</a:t>
            </a:r>
            <a:r>
              <a:rPr lang="ja-JP" altLang="en-US" sz="2400" dirty="0"/>
              <a:t>「相互評価」によってモチベーションが高まり、互いに学び合える。</a:t>
            </a:r>
          </a:p>
        </p:txBody>
      </p:sp>
    </p:spTree>
    <p:extLst>
      <p:ext uri="{BB962C8B-B14F-4D97-AF65-F5344CB8AC3E}">
        <p14:creationId xmlns:p14="http://schemas.microsoft.com/office/powerpoint/2010/main" val="801139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話題③</a:t>
            </a:r>
            <a:endParaRPr kumimoji="1" lang="en-US" altLang="ja-JP" sz="5400" b="1" dirty="0"/>
          </a:p>
          <a:p>
            <a:pPr algn="ctr"/>
            <a:r>
              <a:rPr lang="ja-JP" altLang="en-US" sz="5400" b="1" dirty="0"/>
              <a:t>実際の授業の流れ</a:t>
            </a:r>
            <a:endParaRPr lang="en-US" altLang="ja-JP" sz="5400" b="1" dirty="0"/>
          </a:p>
        </p:txBody>
      </p:sp>
    </p:spTree>
    <p:extLst>
      <p:ext uri="{BB962C8B-B14F-4D97-AF65-F5344CB8AC3E}">
        <p14:creationId xmlns:p14="http://schemas.microsoft.com/office/powerpoint/2010/main" val="1353664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3.5</a:t>
            </a:r>
            <a:r>
              <a:rPr lang="ja-JP" altLang="en-US" dirty="0"/>
              <a:t>時間扱い）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92341067"/>
              </p:ext>
            </p:extLst>
          </p:nvPr>
        </p:nvGraphicFramePr>
        <p:xfrm>
          <a:off x="179512" y="1268760"/>
          <a:ext cx="878497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251520" y="2394219"/>
            <a:ext cx="1296144" cy="461665"/>
          </a:xfrm>
          <a:prstGeom prst="rect">
            <a:avLst/>
          </a:prstGeom>
          <a:noFill/>
        </p:spPr>
        <p:txBody>
          <a:bodyPr wrap="square" rtlCol="0">
            <a:spAutoFit/>
          </a:bodyPr>
          <a:lstStyle/>
          <a:p>
            <a:r>
              <a:rPr kumimoji="1" lang="en-US" altLang="ja-JP" sz="2400" dirty="0"/>
              <a:t>0</a:t>
            </a:r>
            <a:r>
              <a:rPr lang="en-US" altLang="ja-JP" sz="2400" dirty="0"/>
              <a:t>.</a:t>
            </a:r>
            <a:r>
              <a:rPr kumimoji="1" lang="en-US" altLang="ja-JP" sz="2400" dirty="0"/>
              <a:t>5</a:t>
            </a:r>
            <a:r>
              <a:rPr kumimoji="1" lang="ja-JP" altLang="en-US" sz="2400" dirty="0"/>
              <a:t>時間</a:t>
            </a:r>
          </a:p>
        </p:txBody>
      </p:sp>
      <p:sp>
        <p:nvSpPr>
          <p:cNvPr id="6" name="テキスト ボックス 5"/>
          <p:cNvSpPr txBox="1"/>
          <p:nvPr/>
        </p:nvSpPr>
        <p:spPr>
          <a:xfrm>
            <a:off x="395536" y="4149080"/>
            <a:ext cx="1296144" cy="461665"/>
          </a:xfrm>
          <a:prstGeom prst="rect">
            <a:avLst/>
          </a:prstGeom>
          <a:noFill/>
        </p:spPr>
        <p:txBody>
          <a:bodyPr wrap="square" rtlCol="0">
            <a:spAutoFit/>
          </a:bodyPr>
          <a:lstStyle/>
          <a:p>
            <a:r>
              <a:rPr kumimoji="1" lang="en-US" altLang="ja-JP" sz="2400" dirty="0"/>
              <a:t>2</a:t>
            </a:r>
            <a:r>
              <a:rPr kumimoji="1" lang="ja-JP" altLang="en-US" sz="2400" dirty="0"/>
              <a:t>時間</a:t>
            </a:r>
          </a:p>
        </p:txBody>
      </p:sp>
      <p:sp>
        <p:nvSpPr>
          <p:cNvPr id="7" name="テキスト ボックス 6"/>
          <p:cNvSpPr txBox="1"/>
          <p:nvPr/>
        </p:nvSpPr>
        <p:spPr>
          <a:xfrm>
            <a:off x="395536" y="5775647"/>
            <a:ext cx="1296144" cy="461665"/>
          </a:xfrm>
          <a:prstGeom prst="rect">
            <a:avLst/>
          </a:prstGeom>
          <a:noFill/>
        </p:spPr>
        <p:txBody>
          <a:bodyPr wrap="square" rtlCol="0">
            <a:spAutoFit/>
          </a:bodyPr>
          <a:lstStyle/>
          <a:p>
            <a:r>
              <a:rPr lang="en-US" altLang="ja-JP" sz="2400" dirty="0"/>
              <a:t>1</a:t>
            </a:r>
            <a:r>
              <a:rPr kumimoji="1" lang="ja-JP" altLang="en-US" sz="2400" dirty="0"/>
              <a:t>時間</a:t>
            </a:r>
          </a:p>
        </p:txBody>
      </p:sp>
    </p:spTree>
    <p:extLst>
      <p:ext uri="{BB962C8B-B14F-4D97-AF65-F5344CB8AC3E}">
        <p14:creationId xmlns:p14="http://schemas.microsoft.com/office/powerpoint/2010/main" val="1463942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発表当日の流れ</a:t>
            </a:r>
          </a:p>
        </p:txBody>
      </p:sp>
      <p:sp>
        <p:nvSpPr>
          <p:cNvPr id="3" name="コンテンツ プレースホルダー 2"/>
          <p:cNvSpPr>
            <a:spLocks noGrp="1"/>
          </p:cNvSpPr>
          <p:nvPr>
            <p:ph idx="1"/>
          </p:nvPr>
        </p:nvSpPr>
        <p:spPr>
          <a:xfrm>
            <a:off x="467544" y="1268760"/>
            <a:ext cx="8229600" cy="5184576"/>
          </a:xfrm>
        </p:spPr>
        <p:txBody>
          <a:bodyPr>
            <a:normAutofit/>
          </a:bodyPr>
          <a:lstStyle/>
          <a:p>
            <a:pPr marL="0" indent="0">
              <a:buNone/>
            </a:pPr>
            <a:r>
              <a:rPr kumimoji="1" lang="ja-JP" altLang="en-US" b="1" dirty="0"/>
              <a:t>●「成果物（Ａ４一枚）」の回収</a:t>
            </a:r>
            <a:endParaRPr kumimoji="1" lang="en-US" altLang="ja-JP" b="1" dirty="0"/>
          </a:p>
          <a:p>
            <a:pPr marL="0" indent="0">
              <a:buNone/>
            </a:pPr>
            <a:r>
              <a:rPr lang="ja-JP" altLang="en-US" sz="2800" dirty="0"/>
              <a:t>　→教員：印刷　　生徒：発表会の準備</a:t>
            </a:r>
            <a:endParaRPr lang="en-US" altLang="ja-JP" sz="2800" dirty="0"/>
          </a:p>
          <a:p>
            <a:pPr marL="0" indent="0">
              <a:buNone/>
            </a:pPr>
            <a:r>
              <a:rPr lang="ja-JP" altLang="en-US" sz="2800" dirty="0"/>
              <a:t>　→全員に「成果物」を配布</a:t>
            </a:r>
            <a:endParaRPr lang="en-US" altLang="ja-JP" sz="2800" dirty="0"/>
          </a:p>
          <a:p>
            <a:pPr marL="0" indent="0">
              <a:buNone/>
            </a:pPr>
            <a:endParaRPr lang="en-US" altLang="ja-JP" dirty="0"/>
          </a:p>
          <a:p>
            <a:pPr marL="0" indent="0">
              <a:buNone/>
            </a:pPr>
            <a:r>
              <a:rPr lang="ja-JP" altLang="en-US" b="1" dirty="0"/>
              <a:t>●発表</a:t>
            </a:r>
            <a:endParaRPr lang="en-US" altLang="ja-JP" b="1" dirty="0"/>
          </a:p>
          <a:p>
            <a:pPr marL="0" indent="0">
              <a:buNone/>
            </a:pPr>
            <a:r>
              <a:rPr lang="ja-JP" altLang="en-US" sz="2800" dirty="0"/>
              <a:t>　</a:t>
            </a:r>
            <a:r>
              <a:rPr lang="en-US" altLang="ja-JP" sz="2800" dirty="0"/>
              <a:t>3</a:t>
            </a:r>
            <a:r>
              <a:rPr lang="ja-JP" altLang="en-US" sz="2800" dirty="0"/>
              <a:t>分</a:t>
            </a:r>
            <a:r>
              <a:rPr lang="en-US" altLang="ja-JP" sz="2800" dirty="0"/>
              <a:t>×</a:t>
            </a:r>
            <a:r>
              <a:rPr lang="ja-JP" altLang="en-US" sz="2800" dirty="0"/>
              <a:t>８グループ</a:t>
            </a:r>
            <a:endParaRPr lang="en-US" altLang="ja-JP" sz="2800" dirty="0"/>
          </a:p>
          <a:p>
            <a:pPr marL="0" indent="0">
              <a:buNone/>
            </a:pPr>
            <a:r>
              <a:rPr lang="ja-JP" altLang="en-US" sz="2800" dirty="0"/>
              <a:t>　（入れ替え時間を入れて</a:t>
            </a:r>
            <a:r>
              <a:rPr lang="en-US" altLang="ja-JP" sz="2800" dirty="0"/>
              <a:t>30</a:t>
            </a:r>
            <a:r>
              <a:rPr lang="ja-JP" altLang="en-US" sz="2800" dirty="0"/>
              <a:t>分程度）</a:t>
            </a:r>
            <a:endParaRPr lang="en-US" altLang="ja-JP" sz="2800" dirty="0"/>
          </a:p>
          <a:p>
            <a:pPr marL="0" indent="0">
              <a:buNone/>
            </a:pPr>
            <a:endParaRPr lang="en-US" altLang="ja-JP" sz="2800" dirty="0"/>
          </a:p>
          <a:p>
            <a:pPr marL="0" indent="0">
              <a:buNone/>
            </a:pPr>
            <a:r>
              <a:rPr lang="en-US" altLang="ja-JP" sz="2800" dirty="0"/>
              <a:t>※</a:t>
            </a:r>
            <a:r>
              <a:rPr lang="ja-JP" altLang="en-US" sz="2800" dirty="0"/>
              <a:t>「振り返りシート」を後日提出してもらう。</a:t>
            </a:r>
            <a:endParaRPr lang="en-US" altLang="ja-JP" sz="2800" dirty="0"/>
          </a:p>
          <a:p>
            <a:pPr marL="0" indent="0">
              <a:buNone/>
            </a:pPr>
            <a:endParaRPr kumimoji="1" lang="ja-JP" altLang="en-US" dirty="0"/>
          </a:p>
        </p:txBody>
      </p:sp>
    </p:spTree>
    <p:extLst>
      <p:ext uri="{BB962C8B-B14F-4D97-AF65-F5344CB8AC3E}">
        <p14:creationId xmlns:p14="http://schemas.microsoft.com/office/powerpoint/2010/main" val="262926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39552" y="980728"/>
            <a:ext cx="8208912" cy="5632311"/>
          </a:xfrm>
          <a:prstGeom prst="rect">
            <a:avLst/>
          </a:prstGeom>
          <a:noFill/>
        </p:spPr>
        <p:txBody>
          <a:bodyPr wrap="square" rtlCol="0">
            <a:spAutoFit/>
          </a:bodyPr>
          <a:lstStyle/>
          <a:p>
            <a:r>
              <a:rPr lang="ja-JP" altLang="en-US" sz="3600" b="1" dirty="0"/>
              <a:t>話題①</a:t>
            </a:r>
            <a:r>
              <a:rPr lang="ja-JP" altLang="en-US" sz="3600" dirty="0"/>
              <a:t>　「深い学び」との関連</a:t>
            </a:r>
            <a:endParaRPr lang="en-US" altLang="ja-JP" sz="3600" dirty="0"/>
          </a:p>
          <a:p>
            <a:endParaRPr lang="en-US" altLang="ja-JP" sz="3600" dirty="0"/>
          </a:p>
          <a:p>
            <a:r>
              <a:rPr kumimoji="1" lang="ja-JP" altLang="en-US" sz="3600" b="1" dirty="0"/>
              <a:t>話題②</a:t>
            </a:r>
            <a:r>
              <a:rPr kumimoji="1" lang="ja-JP" altLang="en-US" sz="3600" dirty="0"/>
              <a:t>　</a:t>
            </a:r>
            <a:r>
              <a:rPr lang="ja-JP" altLang="en-US" sz="3600" dirty="0"/>
              <a:t>「学習地図」のねらい</a:t>
            </a:r>
            <a:endParaRPr kumimoji="1" lang="en-US" altLang="ja-JP" sz="3600" dirty="0"/>
          </a:p>
          <a:p>
            <a:endParaRPr kumimoji="1" lang="en-US" altLang="ja-JP" sz="3600" dirty="0"/>
          </a:p>
          <a:p>
            <a:r>
              <a:rPr lang="ja-JP" altLang="en-US" sz="3600" b="1" dirty="0"/>
              <a:t>話題③</a:t>
            </a:r>
            <a:r>
              <a:rPr lang="ja-JP" altLang="en-US" sz="3600" dirty="0"/>
              <a:t>　実際の授業の流れ</a:t>
            </a:r>
            <a:endParaRPr lang="en-US" altLang="ja-JP" sz="3600" dirty="0"/>
          </a:p>
          <a:p>
            <a:endParaRPr lang="en-US" altLang="ja-JP" sz="3600" dirty="0"/>
          </a:p>
          <a:p>
            <a:r>
              <a:rPr lang="ja-JP" altLang="en-US" sz="3600" b="1" dirty="0"/>
              <a:t>話題④</a:t>
            </a:r>
            <a:r>
              <a:rPr lang="ja-JP" altLang="en-US" sz="3600" dirty="0"/>
              <a:t>　単元指導計画での位置付け</a:t>
            </a:r>
            <a:endParaRPr lang="en-US" altLang="ja-JP" sz="3600" dirty="0"/>
          </a:p>
          <a:p>
            <a:endParaRPr lang="en-US" altLang="ja-JP" sz="3600" dirty="0"/>
          </a:p>
          <a:p>
            <a:r>
              <a:rPr lang="ja-JP" altLang="en-US" sz="3600" b="1" dirty="0"/>
              <a:t>話題⑤　</a:t>
            </a:r>
            <a:r>
              <a:rPr lang="ja-JP" altLang="en-US" sz="3600" dirty="0"/>
              <a:t>アンケートと振り返りシート</a:t>
            </a:r>
          </a:p>
          <a:p>
            <a:endParaRPr lang="ja-JP" altLang="en-US" sz="3600" dirty="0"/>
          </a:p>
        </p:txBody>
      </p:sp>
    </p:spTree>
    <p:extLst>
      <p:ext uri="{BB962C8B-B14F-4D97-AF65-F5344CB8AC3E}">
        <p14:creationId xmlns:p14="http://schemas.microsoft.com/office/powerpoint/2010/main" val="14597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作成された様々な「地図」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ウェビング</a:t>
            </a:r>
            <a:endParaRPr kumimoji="1" lang="en-US" altLang="ja-JP" dirty="0"/>
          </a:p>
          <a:p>
            <a:endParaRPr lang="en-US" altLang="ja-JP" dirty="0"/>
          </a:p>
          <a:p>
            <a:r>
              <a:rPr kumimoji="1" lang="ja-JP" altLang="en-US" dirty="0" err="1"/>
              <a:t>べ</a:t>
            </a:r>
            <a:r>
              <a:rPr kumimoji="1" lang="ja-JP" altLang="en-US" dirty="0"/>
              <a:t>ン図</a:t>
            </a:r>
            <a:endParaRPr kumimoji="1" lang="en-US" altLang="ja-JP" dirty="0"/>
          </a:p>
          <a:p>
            <a:endParaRPr lang="en-US" altLang="ja-JP" dirty="0"/>
          </a:p>
          <a:p>
            <a:r>
              <a:rPr kumimoji="1" lang="ja-JP" altLang="en-US" dirty="0"/>
              <a:t>イラストの使用</a:t>
            </a:r>
            <a:endParaRPr kumimoji="1" lang="en-US" altLang="ja-JP" dirty="0"/>
          </a:p>
          <a:p>
            <a:endParaRPr lang="en-US" altLang="ja-JP" dirty="0"/>
          </a:p>
          <a:p>
            <a:r>
              <a:rPr kumimoji="1" lang="ja-JP" altLang="en-US" dirty="0"/>
              <a:t>階層構造</a:t>
            </a:r>
          </a:p>
        </p:txBody>
      </p:sp>
    </p:spTree>
    <p:extLst>
      <p:ext uri="{BB962C8B-B14F-4D97-AF65-F5344CB8AC3E}">
        <p14:creationId xmlns:p14="http://schemas.microsoft.com/office/powerpoint/2010/main" val="3307657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話題④</a:t>
            </a:r>
            <a:endParaRPr kumimoji="1" lang="en-US" altLang="ja-JP" sz="5400" b="1" dirty="0"/>
          </a:p>
          <a:p>
            <a:pPr algn="ctr"/>
            <a:r>
              <a:rPr lang="ja-JP" altLang="en-US" sz="5400" b="1" dirty="0"/>
              <a:t>単元指導計画での位置付け</a:t>
            </a:r>
            <a:endParaRPr lang="en-US" altLang="ja-JP" sz="5400" b="1" dirty="0"/>
          </a:p>
        </p:txBody>
      </p:sp>
    </p:spTree>
    <p:extLst>
      <p:ext uri="{BB962C8B-B14F-4D97-AF65-F5344CB8AC3E}">
        <p14:creationId xmlns:p14="http://schemas.microsoft.com/office/powerpoint/2010/main" val="2539146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単元指導計画上の工夫</a:t>
            </a:r>
          </a:p>
        </p:txBody>
      </p:sp>
      <p:sp>
        <p:nvSpPr>
          <p:cNvPr id="3" name="コンテンツ プレースホルダー 2"/>
          <p:cNvSpPr>
            <a:spLocks noGrp="1"/>
          </p:cNvSpPr>
          <p:nvPr>
            <p:ph idx="1"/>
          </p:nvPr>
        </p:nvSpPr>
        <p:spPr/>
        <p:txBody>
          <a:bodyPr>
            <a:normAutofit fontScale="92500" lnSpcReduction="20000"/>
          </a:bodyPr>
          <a:lstStyle/>
          <a:p>
            <a:r>
              <a:rPr lang="ja-JP" altLang="en-US" dirty="0"/>
              <a:t>通常授業は「生徒主体」の学習</a:t>
            </a:r>
          </a:p>
          <a:p>
            <a:r>
              <a:rPr lang="ja-JP" altLang="en-US" dirty="0"/>
              <a:t>様々な「探究活動」での、発想法やプレゼンテーションの練習</a:t>
            </a:r>
          </a:p>
          <a:p>
            <a:endParaRPr lang="ja-JP" altLang="en-US" dirty="0"/>
          </a:p>
          <a:p>
            <a:r>
              <a:rPr lang="ja-JP" altLang="en-US" dirty="0"/>
              <a:t>「単元の内容理解」と「探究する力の育成」が両輪。</a:t>
            </a:r>
          </a:p>
          <a:p>
            <a:endParaRPr lang="ja-JP" altLang="en-US" dirty="0"/>
          </a:p>
          <a:p>
            <a:r>
              <a:rPr lang="ja-JP" altLang="en-US" dirty="0"/>
              <a:t>「単元の内容理解」のまとめとしての位置づけだが、コンピテンシーとして「探究」によって身につけたものも活用する。</a:t>
            </a:r>
          </a:p>
          <a:p>
            <a:endParaRPr kumimoji="1" lang="ja-JP" altLang="en-US" dirty="0"/>
          </a:p>
        </p:txBody>
      </p:sp>
    </p:spTree>
    <p:extLst>
      <p:ext uri="{BB962C8B-B14F-4D97-AF65-F5344CB8AC3E}">
        <p14:creationId xmlns:p14="http://schemas.microsoft.com/office/powerpoint/2010/main" val="4147461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ECEED-5E83-410B-8E9A-ADF94FA2A4A0}"/>
              </a:ext>
            </a:extLst>
          </p:cNvPr>
          <p:cNvSpPr>
            <a:spLocks noGrp="1"/>
          </p:cNvSpPr>
          <p:nvPr>
            <p:ph type="title"/>
          </p:nvPr>
        </p:nvSpPr>
        <p:spPr/>
        <p:txBody>
          <a:bodyPr/>
          <a:lstStyle/>
          <a:p>
            <a:r>
              <a:rPr kumimoji="1" lang="ja-JP" altLang="en-US" dirty="0"/>
              <a:t>単元指導計画</a:t>
            </a:r>
          </a:p>
        </p:txBody>
      </p:sp>
      <p:pic>
        <p:nvPicPr>
          <p:cNvPr id="3074" name="Picture 2">
            <a:extLst>
              <a:ext uri="{FF2B5EF4-FFF2-40B4-BE49-F238E27FC236}">
                <a16:creationId xmlns:a16="http://schemas.microsoft.com/office/drawing/2014/main" id="{AF20B75B-3FDB-4E45-B3EA-B6AB90ED92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124744"/>
            <a:ext cx="5472608" cy="554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253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繰り返しによる改善</a:t>
            </a:r>
          </a:p>
        </p:txBody>
      </p:sp>
      <p:sp>
        <p:nvSpPr>
          <p:cNvPr id="3" name="コンテンツ プレースホルダー 2"/>
          <p:cNvSpPr>
            <a:spLocks noGrp="1"/>
          </p:cNvSpPr>
          <p:nvPr>
            <p:ph idx="1"/>
          </p:nvPr>
        </p:nvSpPr>
        <p:spPr/>
        <p:txBody>
          <a:bodyPr>
            <a:normAutofit/>
          </a:bodyPr>
          <a:lstStyle/>
          <a:p>
            <a:r>
              <a:rPr lang="ja-JP" altLang="en-US" dirty="0"/>
              <a:t>時間の使い方がうまくなる</a:t>
            </a:r>
            <a:endParaRPr lang="en-US" altLang="ja-JP" dirty="0"/>
          </a:p>
          <a:p>
            <a:endParaRPr lang="ja-JP" altLang="en-US" dirty="0"/>
          </a:p>
          <a:p>
            <a:r>
              <a:rPr lang="ja-JP" altLang="en-US" dirty="0"/>
              <a:t>ブレインストーミングがうまくなる</a:t>
            </a:r>
            <a:endParaRPr lang="en-US" altLang="ja-JP" dirty="0"/>
          </a:p>
          <a:p>
            <a:endParaRPr lang="ja-JP" altLang="en-US" dirty="0"/>
          </a:p>
          <a:p>
            <a:r>
              <a:rPr lang="ja-JP" altLang="en-US" dirty="0"/>
              <a:t>「問い」をつくるお作法がわかってくる</a:t>
            </a:r>
            <a:endParaRPr lang="en-US" altLang="ja-JP" dirty="0"/>
          </a:p>
          <a:p>
            <a:pPr marL="0" indent="0">
              <a:buNone/>
            </a:pPr>
            <a:r>
              <a:rPr lang="ja-JP" altLang="en-US" dirty="0"/>
              <a:t>　</a:t>
            </a:r>
            <a:r>
              <a:rPr lang="en-US" altLang="ja-JP" sz="2400" dirty="0"/>
              <a:t>※</a:t>
            </a:r>
            <a:r>
              <a:rPr lang="ja-JP" altLang="en-US" sz="2400" dirty="0"/>
              <a:t>「視点」をもったうえでの「比較」など</a:t>
            </a:r>
          </a:p>
          <a:p>
            <a:endParaRPr kumimoji="1" lang="ja-JP" altLang="en-US" dirty="0"/>
          </a:p>
        </p:txBody>
      </p:sp>
    </p:spTree>
    <p:extLst>
      <p:ext uri="{BB962C8B-B14F-4D97-AF65-F5344CB8AC3E}">
        <p14:creationId xmlns:p14="http://schemas.microsoft.com/office/powerpoint/2010/main" val="1086533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661993"/>
          </a:xfrm>
          <a:prstGeom prst="rect">
            <a:avLst/>
          </a:prstGeom>
          <a:noFill/>
        </p:spPr>
        <p:txBody>
          <a:bodyPr wrap="square" rtlCol="0">
            <a:spAutoFit/>
          </a:bodyPr>
          <a:lstStyle/>
          <a:p>
            <a:pPr algn="ctr"/>
            <a:r>
              <a:rPr kumimoji="1" lang="ja-JP" altLang="en-US" sz="5400" b="1" dirty="0"/>
              <a:t>話題⑤</a:t>
            </a:r>
            <a:endParaRPr kumimoji="1" lang="en-US" altLang="ja-JP" sz="5400" b="1" dirty="0"/>
          </a:p>
          <a:p>
            <a:pPr algn="ctr"/>
            <a:r>
              <a:rPr kumimoji="1" lang="ja-JP" altLang="en-US" sz="4800" b="1" dirty="0"/>
              <a:t>アンケートと振り返りシート</a:t>
            </a:r>
            <a:endParaRPr kumimoji="1" lang="en-US" altLang="ja-JP" sz="4800" b="1" dirty="0"/>
          </a:p>
        </p:txBody>
      </p:sp>
    </p:spTree>
    <p:extLst>
      <p:ext uri="{BB962C8B-B14F-4D97-AF65-F5344CB8AC3E}">
        <p14:creationId xmlns:p14="http://schemas.microsoft.com/office/powerpoint/2010/main" val="2407749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授業アンケート結果</a:t>
            </a:r>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636912"/>
            <a:ext cx="867154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79513" y="1268760"/>
            <a:ext cx="8784976" cy="1384995"/>
          </a:xfrm>
          <a:prstGeom prst="rect">
            <a:avLst/>
          </a:prstGeom>
          <a:noFill/>
        </p:spPr>
        <p:txBody>
          <a:bodyPr wrap="square" rtlCol="0">
            <a:spAutoFit/>
          </a:bodyPr>
          <a:lstStyle/>
          <a:p>
            <a:r>
              <a:rPr lang="ja-JP" altLang="en-US" sz="2400" b="1" dirty="0"/>
              <a:t>授業内の様々な活動に関して、当てはまるものに○をつけて下さい。</a:t>
            </a:r>
          </a:p>
          <a:p>
            <a:r>
              <a:rPr lang="ja-JP" altLang="en-US" dirty="0"/>
              <a:t>１：よいと思わない　２：どちらかといえばよいと思わない</a:t>
            </a:r>
            <a:endParaRPr lang="en-US" altLang="ja-JP" dirty="0"/>
          </a:p>
          <a:p>
            <a:r>
              <a:rPr lang="ja-JP" altLang="en-US" dirty="0"/>
              <a:t>３：どちらともいえない　４：どちらかといえばよいと思う　５：よいと思う</a:t>
            </a:r>
          </a:p>
        </p:txBody>
      </p:sp>
      <p:sp>
        <p:nvSpPr>
          <p:cNvPr id="3" name="正方形/長方形 2"/>
          <p:cNvSpPr/>
          <p:nvPr/>
        </p:nvSpPr>
        <p:spPr>
          <a:xfrm>
            <a:off x="438550" y="5445224"/>
            <a:ext cx="8021881" cy="72008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41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生徒の振り返りシートから</a:t>
            </a:r>
          </a:p>
        </p:txBody>
      </p:sp>
      <p:sp>
        <p:nvSpPr>
          <p:cNvPr id="3" name="コンテンツ プレースホルダー 2"/>
          <p:cNvSpPr>
            <a:spLocks noGrp="1"/>
          </p:cNvSpPr>
          <p:nvPr>
            <p:ph idx="1"/>
          </p:nvPr>
        </p:nvSpPr>
        <p:spPr/>
        <p:txBody>
          <a:bodyPr>
            <a:normAutofit/>
          </a:bodyPr>
          <a:lstStyle/>
          <a:p>
            <a:r>
              <a:rPr lang="ja-JP" altLang="en-US" dirty="0"/>
              <a:t>「復習」「まとめ」の要素</a:t>
            </a:r>
            <a:endParaRPr lang="en-US" altLang="ja-JP" dirty="0"/>
          </a:p>
          <a:p>
            <a:pPr marL="0" indent="0">
              <a:buNone/>
            </a:pPr>
            <a:endParaRPr lang="ja-JP" altLang="en-US" sz="1800" dirty="0"/>
          </a:p>
          <a:p>
            <a:r>
              <a:rPr lang="ja-JP" altLang="en-US" dirty="0"/>
              <a:t>「教わる」ではなく「気付く」</a:t>
            </a:r>
            <a:endParaRPr lang="en-US" altLang="ja-JP" dirty="0"/>
          </a:p>
          <a:p>
            <a:pPr marL="0" indent="0">
              <a:buNone/>
            </a:pPr>
            <a:endParaRPr lang="ja-JP" altLang="en-US" sz="1800" dirty="0"/>
          </a:p>
          <a:p>
            <a:r>
              <a:rPr lang="ja-JP" altLang="en-US" dirty="0"/>
              <a:t>「対話的な学びの価値」</a:t>
            </a:r>
          </a:p>
          <a:p>
            <a:pPr marL="0" indent="0">
              <a:buNone/>
            </a:pPr>
            <a:endParaRPr lang="ja-JP" altLang="en-US" sz="1800" dirty="0"/>
          </a:p>
          <a:p>
            <a:r>
              <a:rPr lang="ja-JP" altLang="en-US" dirty="0"/>
              <a:t>「多様性」への</a:t>
            </a:r>
            <a:r>
              <a:rPr lang="ja-JP" altLang="en-US"/>
              <a:t>気付き・活用</a:t>
            </a:r>
            <a:endParaRPr lang="en-US" altLang="ja-JP" dirty="0"/>
          </a:p>
          <a:p>
            <a:pPr marL="0" indent="0">
              <a:buNone/>
            </a:pPr>
            <a:endParaRPr lang="ja-JP" altLang="en-US" sz="1800" dirty="0"/>
          </a:p>
          <a:p>
            <a:r>
              <a:rPr lang="ja-JP" altLang="en-US" dirty="0"/>
              <a:t>「失敗」の価値</a:t>
            </a:r>
          </a:p>
          <a:p>
            <a:endParaRPr kumimoji="1" lang="ja-JP" altLang="en-US" dirty="0"/>
          </a:p>
        </p:txBody>
      </p:sp>
    </p:spTree>
    <p:extLst>
      <p:ext uri="{BB962C8B-B14F-4D97-AF65-F5344CB8AC3E}">
        <p14:creationId xmlns:p14="http://schemas.microsoft.com/office/powerpoint/2010/main" val="589147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graphicFrame>
        <p:nvGraphicFramePr>
          <p:cNvPr id="7" name="図表 6"/>
          <p:cNvGraphicFramePr/>
          <p:nvPr>
            <p:extLst>
              <p:ext uri="{D42A27DB-BD31-4B8C-83A1-F6EECF244321}">
                <p14:modId xmlns:p14="http://schemas.microsoft.com/office/powerpoint/2010/main" val="3228652424"/>
              </p:ext>
            </p:extLst>
          </p:nvPr>
        </p:nvGraphicFramePr>
        <p:xfrm>
          <a:off x="539552" y="1340768"/>
          <a:ext cx="828092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8049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情報発信・参考資料</a:t>
            </a:r>
          </a:p>
        </p:txBody>
      </p:sp>
      <p:sp>
        <p:nvSpPr>
          <p:cNvPr id="3" name="コンテンツ プレースホルダー 2"/>
          <p:cNvSpPr>
            <a:spLocks noGrp="1"/>
          </p:cNvSpPr>
          <p:nvPr>
            <p:ph idx="1"/>
          </p:nvPr>
        </p:nvSpPr>
        <p:spPr/>
        <p:txBody>
          <a:bodyPr>
            <a:normAutofit/>
          </a:bodyPr>
          <a:lstStyle/>
          <a:p>
            <a:pPr marL="0" indent="0">
              <a:buNone/>
            </a:pPr>
            <a:r>
              <a:rPr lang="ja-JP" altLang="en-US" b="1" dirty="0"/>
              <a:t>①個人のＨＰ</a:t>
            </a:r>
          </a:p>
          <a:p>
            <a:pPr marL="0" indent="0">
              <a:buNone/>
            </a:pPr>
            <a:r>
              <a:rPr lang="ja-JP" altLang="en-US" sz="2000" dirty="0"/>
              <a:t>授業プリントや各種資料の公開</a:t>
            </a:r>
            <a:endParaRPr lang="en-US" altLang="ja-JP" sz="2000" dirty="0"/>
          </a:p>
          <a:p>
            <a:endParaRPr lang="ja-JP" altLang="en-US" sz="2000" dirty="0"/>
          </a:p>
          <a:p>
            <a:pPr marL="0" indent="0">
              <a:buNone/>
            </a:pPr>
            <a:r>
              <a:rPr lang="ja-JP" altLang="en-US" sz="2400" b="1" dirty="0"/>
              <a:t>生物「を」学ぶ視点　生物「で」学ぶ視点</a:t>
            </a:r>
          </a:p>
          <a:p>
            <a:pPr marL="0" indent="0">
              <a:buNone/>
            </a:pPr>
            <a:r>
              <a:rPr lang="en-US" altLang="ja-JP" sz="2400" dirty="0">
                <a:hlinkClick r:id="rId2"/>
              </a:rPr>
              <a:t>http://biologymanabiai.jimdo.com/</a:t>
            </a:r>
            <a:endParaRPr lang="en-US" altLang="ja-JP" sz="2400" dirty="0"/>
          </a:p>
          <a:p>
            <a:endParaRPr lang="en-US" altLang="ja-JP" sz="2800" dirty="0"/>
          </a:p>
          <a:p>
            <a:pPr marL="0" indent="0">
              <a:buNone/>
            </a:pPr>
            <a:r>
              <a:rPr lang="en-US" altLang="ja-JP" b="1" dirty="0"/>
              <a:t>②Facebook</a:t>
            </a:r>
          </a:p>
          <a:p>
            <a:pPr marL="0" indent="0">
              <a:buNone/>
            </a:pPr>
            <a:r>
              <a:rPr lang="en-US" altLang="ja-JP" sz="2400" dirty="0">
                <a:hlinkClick r:id="rId3"/>
              </a:rPr>
              <a:t>https://www.facebook.com/tomohisa.ohno.79</a:t>
            </a:r>
            <a:endParaRPr lang="en-US" altLang="ja-JP" sz="2400" dirty="0"/>
          </a:p>
          <a:p>
            <a:pPr marL="0" indent="0">
              <a:buNone/>
            </a:pPr>
            <a:r>
              <a:rPr lang="ja-JP" altLang="en-US" sz="2000" dirty="0"/>
              <a:t>「ペンギンのイラスト」の大野智久です。</a:t>
            </a:r>
            <a:endParaRPr lang="en-US" altLang="ja-JP" sz="2000" dirty="0"/>
          </a:p>
          <a:p>
            <a:pPr marL="0" indent="0">
              <a:buNone/>
            </a:pPr>
            <a:endParaRPr lang="en-US" altLang="ja-JP" sz="1600" dirty="0"/>
          </a:p>
        </p:txBody>
      </p:sp>
    </p:spTree>
    <p:extLst>
      <p:ext uri="{BB962C8B-B14F-4D97-AF65-F5344CB8AC3E}">
        <p14:creationId xmlns:p14="http://schemas.microsoft.com/office/powerpoint/2010/main" val="4289676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話題①</a:t>
            </a:r>
            <a:endParaRPr kumimoji="1" lang="en-US" altLang="ja-JP" sz="5400" b="1" dirty="0"/>
          </a:p>
          <a:p>
            <a:pPr algn="ctr"/>
            <a:r>
              <a:rPr lang="ja-JP" altLang="en-US" sz="5400" b="1" dirty="0"/>
              <a:t>「深い学び」との関連</a:t>
            </a:r>
          </a:p>
        </p:txBody>
      </p:sp>
    </p:spTree>
    <p:extLst>
      <p:ext uri="{BB962C8B-B14F-4D97-AF65-F5344CB8AC3E}">
        <p14:creationId xmlns:p14="http://schemas.microsoft.com/office/powerpoint/2010/main" val="202054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主体的・対話的で深い学び</a:t>
            </a:r>
          </a:p>
        </p:txBody>
      </p:sp>
      <p:sp>
        <p:nvSpPr>
          <p:cNvPr id="3" name="コンテンツ プレースホルダー 2"/>
          <p:cNvSpPr>
            <a:spLocks noGrp="1"/>
          </p:cNvSpPr>
          <p:nvPr>
            <p:ph idx="1"/>
          </p:nvPr>
        </p:nvSpPr>
        <p:spPr/>
        <p:txBody>
          <a:bodyPr/>
          <a:lstStyle/>
          <a:p>
            <a:pPr marL="0" indent="0">
              <a:buNone/>
            </a:pPr>
            <a:r>
              <a:rPr kumimoji="1" lang="ja-JP" altLang="en-US" b="1" dirty="0"/>
              <a:t>●主体的・対話的な学び</a:t>
            </a:r>
            <a:endParaRPr kumimoji="1" lang="en-US" altLang="ja-JP" b="1" dirty="0"/>
          </a:p>
          <a:p>
            <a:pPr marL="0" indent="0">
              <a:buNone/>
            </a:pPr>
            <a:r>
              <a:rPr lang="ja-JP" altLang="en-US" sz="2800" dirty="0"/>
              <a:t>ＡＬ型授業の広がりによって具体的な方法がイメージしやすくなってきた。</a:t>
            </a:r>
            <a:endParaRPr lang="en-US" altLang="ja-JP" sz="2800" dirty="0"/>
          </a:p>
          <a:p>
            <a:pPr marL="0" indent="0">
              <a:buNone/>
            </a:pPr>
            <a:endParaRPr lang="en-US" altLang="ja-JP" dirty="0"/>
          </a:p>
          <a:p>
            <a:pPr marL="0" indent="0">
              <a:buNone/>
            </a:pPr>
            <a:r>
              <a:rPr lang="ja-JP" altLang="en-US" b="1" dirty="0"/>
              <a:t>●深い学び</a:t>
            </a:r>
            <a:endParaRPr lang="en-US" altLang="ja-JP" b="1" dirty="0"/>
          </a:p>
          <a:p>
            <a:pPr marL="0" indent="0">
              <a:buNone/>
            </a:pPr>
            <a:r>
              <a:rPr lang="ja-JP" altLang="en-US" sz="2800" dirty="0"/>
              <a:t>「絶対解」は存在しないが、理解が進んでいるとはいえない状況。</a:t>
            </a:r>
            <a:endParaRPr lang="en-US" altLang="ja-JP" sz="2800" dirty="0"/>
          </a:p>
        </p:txBody>
      </p:sp>
    </p:spTree>
    <p:extLst>
      <p:ext uri="{BB962C8B-B14F-4D97-AF65-F5344CB8AC3E}">
        <p14:creationId xmlns:p14="http://schemas.microsoft.com/office/powerpoint/2010/main" val="241288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答申と「深い学び」</a:t>
            </a:r>
          </a:p>
        </p:txBody>
      </p:sp>
      <p:sp>
        <p:nvSpPr>
          <p:cNvPr id="3" name="コンテンツ プレースホルダー 2"/>
          <p:cNvSpPr>
            <a:spLocks noGrp="1"/>
          </p:cNvSpPr>
          <p:nvPr>
            <p:ph idx="1"/>
          </p:nvPr>
        </p:nvSpPr>
        <p:spPr/>
        <p:txBody>
          <a:bodyPr/>
          <a:lstStyle/>
          <a:p>
            <a:pPr marL="0" indent="0">
              <a:buNone/>
            </a:pPr>
            <a:r>
              <a:rPr lang="ja-JP" altLang="en-US" dirty="0"/>
              <a:t>習得・活用・探究という学びの過程の中で、各教科等の特質に応じた「見方・考え方」を働かせながら、</a:t>
            </a:r>
            <a:r>
              <a:rPr lang="ja-JP" altLang="en-US" b="1" u="sng" dirty="0">
                <a:solidFill>
                  <a:srgbClr val="FF0000"/>
                </a:solidFill>
              </a:rPr>
              <a:t>知識を相互に関連付けてより深く理解したり、情報を精査して考えを形成したり、</a:t>
            </a:r>
            <a:r>
              <a:rPr lang="ja-JP" altLang="en-US" dirty="0"/>
              <a:t>問題を見いだして解決策を考えたり、思いや考えを基に創造したりすることに向かう</a:t>
            </a:r>
            <a:r>
              <a:rPr lang="ja-JP" altLang="en-US" b="1" u="sng" dirty="0">
                <a:solidFill>
                  <a:srgbClr val="FF0000"/>
                </a:solidFill>
              </a:rPr>
              <a:t>「深い学び」</a:t>
            </a:r>
            <a:r>
              <a:rPr lang="ja-JP" altLang="en-US" dirty="0"/>
              <a:t>が実現できているか。</a:t>
            </a:r>
            <a:endParaRPr kumimoji="1" lang="ja-JP" altLang="en-US" dirty="0"/>
          </a:p>
        </p:txBody>
      </p:sp>
      <p:sp>
        <p:nvSpPr>
          <p:cNvPr id="4" name="テキスト ボックス 3"/>
          <p:cNvSpPr txBox="1"/>
          <p:nvPr/>
        </p:nvSpPr>
        <p:spPr>
          <a:xfrm>
            <a:off x="755576" y="5661248"/>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より</a:t>
            </a:r>
          </a:p>
        </p:txBody>
      </p:sp>
    </p:spTree>
    <p:extLst>
      <p:ext uri="{BB962C8B-B14F-4D97-AF65-F5344CB8AC3E}">
        <p14:creationId xmlns:p14="http://schemas.microsoft.com/office/powerpoint/2010/main" val="288783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創造性と「関連付け」</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a:t>クリエイティビティとは、何かと何かをつなぐことにすぎない（スティーブ・ジョブズ）</a:t>
            </a:r>
            <a:endParaRPr lang="en-US" altLang="ja-JP" sz="2400" dirty="0"/>
          </a:p>
          <a:p>
            <a:pPr marL="0" indent="0">
              <a:buNone/>
            </a:pPr>
            <a:endParaRPr lang="en-US" altLang="ja-JP" sz="2800" dirty="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 y="1052736"/>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81189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話題②</a:t>
            </a:r>
            <a:endParaRPr kumimoji="1" lang="en-US" altLang="ja-JP" sz="5400" b="1" dirty="0"/>
          </a:p>
          <a:p>
            <a:pPr algn="ctr"/>
            <a:r>
              <a:rPr lang="ja-JP" altLang="en-US" sz="5400" b="1" dirty="0"/>
              <a:t>「学習地図」のねらい</a:t>
            </a:r>
            <a:endParaRPr lang="en-US" altLang="ja-JP" sz="5400" b="1" dirty="0"/>
          </a:p>
        </p:txBody>
      </p:sp>
    </p:spTree>
    <p:extLst>
      <p:ext uri="{BB962C8B-B14F-4D97-AF65-F5344CB8AC3E}">
        <p14:creationId xmlns:p14="http://schemas.microsoft.com/office/powerpoint/2010/main" val="4087791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「木を見て森を考える」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木・・・個別の知識</a:t>
            </a:r>
            <a:endParaRPr lang="en-US" altLang="ja-JP" dirty="0"/>
          </a:p>
          <a:p>
            <a:pPr marL="0" indent="0">
              <a:buNone/>
            </a:pPr>
            <a:r>
              <a:rPr kumimoji="1" lang="ja-JP" altLang="en-US" dirty="0"/>
              <a:t>森・・・個別の知識がつながった全体像</a:t>
            </a:r>
            <a:endParaRPr kumimoji="1" lang="en-US" altLang="ja-JP" dirty="0"/>
          </a:p>
          <a:p>
            <a:pPr marL="0" indent="0">
              <a:buNone/>
            </a:pPr>
            <a:endParaRPr lang="en-US" altLang="ja-JP" dirty="0"/>
          </a:p>
          <a:p>
            <a:pPr marL="0" indent="0">
              <a:buNone/>
            </a:pPr>
            <a:r>
              <a:rPr kumimoji="1" lang="ja-JP" altLang="en-US" dirty="0"/>
              <a:t>「木を見て森を見ず」→教員が森を見せる</a:t>
            </a:r>
            <a:endParaRPr kumimoji="1" lang="en-US" altLang="ja-JP" dirty="0"/>
          </a:p>
          <a:p>
            <a:pPr marL="0" indent="0">
              <a:buNone/>
            </a:pPr>
            <a:endParaRPr lang="en-US" altLang="ja-JP" dirty="0"/>
          </a:p>
          <a:p>
            <a:pPr marL="0" indent="0">
              <a:buNone/>
            </a:pPr>
            <a:r>
              <a:rPr kumimoji="1" lang="ja-JP" altLang="en-US" dirty="0"/>
              <a:t>「木を見て森を考える」→生徒が俯瞰する</a:t>
            </a:r>
          </a:p>
        </p:txBody>
      </p:sp>
    </p:spTree>
    <p:extLst>
      <p:ext uri="{BB962C8B-B14F-4D97-AF65-F5344CB8AC3E}">
        <p14:creationId xmlns:p14="http://schemas.microsoft.com/office/powerpoint/2010/main" val="194628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fontScale="70000" lnSpcReduction="20000"/>
          </a:bodyPr>
          <a:lstStyle/>
          <a:p>
            <a:pPr marL="0" indent="0">
              <a:buNone/>
            </a:pPr>
            <a:r>
              <a:rPr lang="ja-JP" altLang="en-US" sz="3400" b="1" dirty="0"/>
              <a:t>課題１</a:t>
            </a:r>
            <a:endParaRPr lang="en-US" altLang="ja-JP" sz="3400" b="1" dirty="0"/>
          </a:p>
          <a:p>
            <a:pPr marL="0" indent="0">
              <a:buNone/>
            </a:pPr>
            <a:r>
              <a:rPr lang="ja-JP" altLang="en-US" sz="2900" dirty="0"/>
              <a:t>これまでの学習内容を振り返り、内容がどのように関連しているか整理し、単元の全体像がどうなっているか整理せよ。</a:t>
            </a:r>
            <a:endParaRPr lang="en-US" altLang="ja-JP" sz="2900" dirty="0"/>
          </a:p>
          <a:p>
            <a:pPr marL="0" indent="0">
              <a:buNone/>
            </a:pPr>
            <a:endParaRPr lang="en-US" altLang="ja-JP" sz="2900" dirty="0"/>
          </a:p>
          <a:p>
            <a:pPr marL="0" indent="0">
              <a:buNone/>
            </a:pPr>
            <a:r>
              <a:rPr lang="ja-JP" altLang="en-US" sz="3400" b="1" dirty="0"/>
              <a:t>課題２</a:t>
            </a:r>
            <a:endParaRPr lang="en-US" altLang="ja-JP" sz="3400" b="1" dirty="0"/>
          </a:p>
          <a:p>
            <a:pPr marL="0" indent="0">
              <a:buNone/>
            </a:pPr>
            <a:r>
              <a:rPr lang="ja-JP" altLang="en-US" sz="2900" dirty="0"/>
              <a:t>課題１でまとめた内容を、「幹」と「枝」に整理せよ。</a:t>
            </a:r>
            <a:endParaRPr lang="en-US" altLang="ja-JP" sz="2900" dirty="0"/>
          </a:p>
          <a:p>
            <a:pPr marL="0" indent="0">
              <a:buNone/>
            </a:pPr>
            <a:endParaRPr lang="ja-JP" altLang="en-US" sz="2900" dirty="0"/>
          </a:p>
          <a:p>
            <a:pPr marL="0" indent="0">
              <a:buNone/>
            </a:pPr>
            <a:r>
              <a:rPr lang="ja-JP" altLang="en-US" sz="3400" b="1" dirty="0"/>
              <a:t>課題３</a:t>
            </a:r>
            <a:endParaRPr lang="en-US" altLang="ja-JP" sz="3400" b="1" dirty="0"/>
          </a:p>
          <a:p>
            <a:pPr marL="0" indent="0">
              <a:buNone/>
            </a:pPr>
            <a:r>
              <a:rPr lang="ja-JP" altLang="en-US" sz="2900" dirty="0"/>
              <a:t>いずれかの学習内容について、オリジナルの「例え」を考案せよ。</a:t>
            </a:r>
            <a:endParaRPr lang="en-US" altLang="ja-JP" sz="2900" dirty="0"/>
          </a:p>
          <a:p>
            <a:pPr marL="0" indent="0">
              <a:buNone/>
            </a:pPr>
            <a:endParaRPr lang="en-US" altLang="ja-JP" sz="2900" dirty="0"/>
          </a:p>
          <a:p>
            <a:pPr marL="0" indent="0">
              <a:buNone/>
            </a:pPr>
            <a:r>
              <a:rPr lang="ja-JP" altLang="en-US" sz="3400" b="1" dirty="0"/>
              <a:t>課題４</a:t>
            </a:r>
            <a:endParaRPr lang="en-US" altLang="ja-JP" sz="3400" b="1" dirty="0"/>
          </a:p>
          <a:p>
            <a:pPr marL="0" indent="0">
              <a:buNone/>
            </a:pPr>
            <a:r>
              <a:rPr lang="ja-JP" altLang="en-US" sz="2900" dirty="0"/>
              <a:t>課題２、課題３の内容を基に、第２章の学習地図をＡ４一枚でまとめよ。</a:t>
            </a:r>
            <a:endParaRPr lang="en-US" altLang="ja-JP" sz="2900" dirty="0"/>
          </a:p>
          <a:p>
            <a:pPr marL="0" indent="0">
              <a:buNone/>
            </a:pPr>
            <a:endParaRPr lang="en-US" altLang="ja-JP" sz="2900" dirty="0"/>
          </a:p>
          <a:p>
            <a:pPr marL="0" indent="0">
              <a:buNone/>
            </a:pPr>
            <a:r>
              <a:rPr lang="ja-JP" altLang="en-US" sz="3400" b="1" dirty="0"/>
              <a:t>課題５</a:t>
            </a:r>
            <a:endParaRPr lang="en-US" altLang="ja-JP" sz="3400" b="1" dirty="0"/>
          </a:p>
          <a:p>
            <a:pPr marL="0" indent="0">
              <a:buNone/>
            </a:pPr>
            <a:r>
              <a:rPr lang="ja-JP" altLang="en-US" sz="2900" dirty="0"/>
              <a:t>まとめた「学習地図」について、</a:t>
            </a:r>
            <a:r>
              <a:rPr lang="en-US" altLang="ja-JP" sz="2900" dirty="0"/>
              <a:t>3</a:t>
            </a:r>
            <a:r>
              <a:rPr lang="ja-JP" altLang="en-US" sz="2900" dirty="0"/>
              <a:t>分間でプレゼンテーションをせよ。</a:t>
            </a:r>
          </a:p>
        </p:txBody>
      </p:sp>
      <p:sp>
        <p:nvSpPr>
          <p:cNvPr id="4" name="正方形/長方形 3"/>
          <p:cNvSpPr/>
          <p:nvPr/>
        </p:nvSpPr>
        <p:spPr>
          <a:xfrm>
            <a:off x="395536" y="1196752"/>
            <a:ext cx="8352928" cy="2016224"/>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85140" y="3365376"/>
            <a:ext cx="8352928" cy="855712"/>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95536" y="4365104"/>
            <a:ext cx="8352928" cy="1008112"/>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12435" y="5512063"/>
            <a:ext cx="8352928" cy="1008112"/>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163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4905</TotalTime>
  <Words>1178</Words>
  <Application>Microsoft Office PowerPoint</Application>
  <PresentationFormat>画面に合わせる (4:3)</PresentationFormat>
  <Paragraphs>186</Paragraphs>
  <Slides>29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vt:i4>
      </vt:variant>
    </vt:vector>
  </HeadingPairs>
  <TitlesOfParts>
    <vt:vector size="35" baseType="lpstr">
      <vt:lpstr>ＭＳ Ｐゴシック</vt:lpstr>
      <vt:lpstr>メイリオ</vt:lpstr>
      <vt:lpstr>Arial</vt:lpstr>
      <vt:lpstr>Calibri</vt:lpstr>
      <vt:lpstr>Segoe UI</vt:lpstr>
      <vt:lpstr>Office ​​テーマ</vt:lpstr>
      <vt:lpstr>「知識の構造化」を目指した取り組み  ～学習地図の作成～</vt:lpstr>
      <vt:lpstr>PowerPoint プレゼンテーション</vt:lpstr>
      <vt:lpstr>PowerPoint プレゼンテーション</vt:lpstr>
      <vt:lpstr>主体的・対話的で深い学び</vt:lpstr>
      <vt:lpstr>答申と「深い学び」</vt:lpstr>
      <vt:lpstr>創造性と「関連付け」</vt:lpstr>
      <vt:lpstr>PowerPoint プレゼンテーション</vt:lpstr>
      <vt:lpstr>「木を見て森を考える」</vt:lpstr>
      <vt:lpstr>学習地図作成課題</vt:lpstr>
      <vt:lpstr>学習地図作成課題</vt:lpstr>
      <vt:lpstr>ブレインストーミング</vt:lpstr>
      <vt:lpstr>ウェビング</vt:lpstr>
      <vt:lpstr>ＫＪ法</vt:lpstr>
      <vt:lpstr>学習地図作成課題</vt:lpstr>
      <vt:lpstr>学習地図作成課題</vt:lpstr>
      <vt:lpstr>学習地図作成課題</vt:lpstr>
      <vt:lpstr>PowerPoint プレゼンテーション</vt:lpstr>
      <vt:lpstr>授業の流れ（3.5時間扱い）</vt:lpstr>
      <vt:lpstr>発表当日の流れ</vt:lpstr>
      <vt:lpstr>作成された様々な「地図」</vt:lpstr>
      <vt:lpstr>PowerPoint プレゼンテーション</vt:lpstr>
      <vt:lpstr>単元指導計画上の工夫</vt:lpstr>
      <vt:lpstr>単元指導計画</vt:lpstr>
      <vt:lpstr>繰り返しによる改善</vt:lpstr>
      <vt:lpstr>PowerPoint プレゼンテーション</vt:lpstr>
      <vt:lpstr>授業アンケート結果</vt:lpstr>
      <vt:lpstr>生徒の振り返りシートから</vt:lpstr>
      <vt:lpstr>まとめ</vt:lpstr>
      <vt:lpstr>情報発信・参考資料</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tomohisa</cp:lastModifiedBy>
  <cp:revision>106</cp:revision>
  <cp:lastPrinted>2017-01-05T07:52:49Z</cp:lastPrinted>
  <dcterms:created xsi:type="dcterms:W3CDTF">2015-01-23T22:08:07Z</dcterms:created>
  <dcterms:modified xsi:type="dcterms:W3CDTF">2017-08-07T10:27:20Z</dcterms:modified>
</cp:coreProperties>
</file>