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handoutMasterIdLst>
    <p:handoutMasterId r:id="rId38"/>
  </p:handoutMasterIdLst>
  <p:sldIdLst>
    <p:sldId id="310" r:id="rId2"/>
    <p:sldId id="478" r:id="rId3"/>
    <p:sldId id="479" r:id="rId4"/>
    <p:sldId id="480" r:id="rId5"/>
    <p:sldId id="311" r:id="rId6"/>
    <p:sldId id="312" r:id="rId7"/>
    <p:sldId id="494" r:id="rId8"/>
    <p:sldId id="495" r:id="rId9"/>
    <p:sldId id="385" r:id="rId10"/>
    <p:sldId id="496" r:id="rId11"/>
    <p:sldId id="438" r:id="rId12"/>
    <p:sldId id="439" r:id="rId13"/>
    <p:sldId id="440" r:id="rId14"/>
    <p:sldId id="447" r:id="rId15"/>
    <p:sldId id="442" r:id="rId16"/>
    <p:sldId id="448" r:id="rId17"/>
    <p:sldId id="503" r:id="rId18"/>
    <p:sldId id="504" r:id="rId19"/>
    <p:sldId id="450" r:id="rId20"/>
    <p:sldId id="513" r:id="rId21"/>
    <p:sldId id="514" r:id="rId22"/>
    <p:sldId id="499" r:id="rId23"/>
    <p:sldId id="399" r:id="rId24"/>
    <p:sldId id="430" r:id="rId25"/>
    <p:sldId id="431" r:id="rId26"/>
    <p:sldId id="432" r:id="rId27"/>
    <p:sldId id="400" r:id="rId28"/>
    <p:sldId id="433" r:id="rId29"/>
    <p:sldId id="511" r:id="rId30"/>
    <p:sldId id="515" r:id="rId31"/>
    <p:sldId id="492" r:id="rId32"/>
    <p:sldId id="467" r:id="rId33"/>
    <p:sldId id="417" r:id="rId34"/>
    <p:sldId id="517" r:id="rId35"/>
    <p:sldId id="360" r:id="rId36"/>
  </p:sldIdLst>
  <p:sldSz cx="9144000" cy="6858000" type="screen4x3"/>
  <p:notesSz cx="7053263" cy="101869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147" autoAdjust="0"/>
    <p:restoredTop sz="94718" autoAdjust="0"/>
  </p:normalViewPr>
  <p:slideViewPr>
    <p:cSldViewPr showGuides="1">
      <p:cViewPr varScale="1">
        <p:scale>
          <a:sx n="70" d="100"/>
          <a:sy n="70" d="100"/>
        </p:scale>
        <p:origin x="-1608" y="-10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25" d="100"/>
        <a:sy n="125" d="100"/>
      </p:scale>
      <p:origin x="0" y="0"/>
    </p:cViewPr>
  </p:sorterViewPr>
  <p:notesViewPr>
    <p:cSldViewPr>
      <p:cViewPr varScale="1">
        <p:scale>
          <a:sx n="51" d="100"/>
          <a:sy n="51" d="100"/>
        </p:scale>
        <p:origin x="-2916" y="-84"/>
      </p:cViewPr>
      <p:guideLst>
        <p:guide orient="horz" pos="3208"/>
        <p:guide pos="22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A9AA423-14EF-4EB8-AB87-A0195131CB6D}"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kumimoji="1" lang="ja-JP" altLang="en-US"/>
        </a:p>
      </dgm:t>
    </dgm:pt>
    <dgm:pt modelId="{41CEB8C3-8728-4179-9A8B-5E2AECFBF7DB}">
      <dgm:prSet/>
      <dgm:spPr/>
      <dgm:t>
        <a:bodyPr/>
        <a:lstStyle/>
        <a:p>
          <a:pPr rtl="0"/>
          <a:r>
            <a:rPr kumimoji="1" lang="ja-JP" smtClean="0"/>
            <a:t>ＡＬ型授業では、「楽しい！」という生徒と「不安だ・・・」という生徒がいる。このマインドセットの違いはなぜ生じるのか？また、後者を前者のマインドに移行するにはどのような方法が有効か？</a:t>
          </a:r>
          <a:endParaRPr lang="ja-JP"/>
        </a:p>
      </dgm:t>
    </dgm:pt>
    <dgm:pt modelId="{300DDED4-FC42-48D7-8AF3-0DE233612491}" type="parTrans" cxnId="{C90CB4A7-123E-44D9-BF46-E84B2548892F}">
      <dgm:prSet/>
      <dgm:spPr/>
      <dgm:t>
        <a:bodyPr/>
        <a:lstStyle/>
        <a:p>
          <a:endParaRPr kumimoji="1" lang="ja-JP" altLang="en-US"/>
        </a:p>
      </dgm:t>
    </dgm:pt>
    <dgm:pt modelId="{0A0F1F28-1B41-4EBA-9855-9C1434C93D9C}" type="sibTrans" cxnId="{C90CB4A7-123E-44D9-BF46-E84B2548892F}">
      <dgm:prSet/>
      <dgm:spPr/>
      <dgm:t>
        <a:bodyPr/>
        <a:lstStyle/>
        <a:p>
          <a:endParaRPr kumimoji="1" lang="ja-JP" altLang="en-US"/>
        </a:p>
      </dgm:t>
    </dgm:pt>
    <dgm:pt modelId="{C83E1E63-2837-4E99-B950-B9D0C421AAA5}" type="pres">
      <dgm:prSet presAssocID="{3A9AA423-14EF-4EB8-AB87-A0195131CB6D}" presName="linear" presStyleCnt="0">
        <dgm:presLayoutVars>
          <dgm:animLvl val="lvl"/>
          <dgm:resizeHandles val="exact"/>
        </dgm:presLayoutVars>
      </dgm:prSet>
      <dgm:spPr/>
      <dgm:t>
        <a:bodyPr/>
        <a:lstStyle/>
        <a:p>
          <a:endParaRPr kumimoji="1" lang="ja-JP" altLang="en-US"/>
        </a:p>
      </dgm:t>
    </dgm:pt>
    <dgm:pt modelId="{FF3C1AD2-7534-4EE3-8593-7816A7199702}" type="pres">
      <dgm:prSet presAssocID="{41CEB8C3-8728-4179-9A8B-5E2AECFBF7DB}" presName="parentText" presStyleLbl="node1" presStyleIdx="0" presStyleCnt="1">
        <dgm:presLayoutVars>
          <dgm:chMax val="0"/>
          <dgm:bulletEnabled val="1"/>
        </dgm:presLayoutVars>
      </dgm:prSet>
      <dgm:spPr/>
      <dgm:t>
        <a:bodyPr/>
        <a:lstStyle/>
        <a:p>
          <a:endParaRPr kumimoji="1" lang="ja-JP" altLang="en-US"/>
        </a:p>
      </dgm:t>
    </dgm:pt>
  </dgm:ptLst>
  <dgm:cxnLst>
    <dgm:cxn modelId="{57AD8B1E-8105-44B8-BCB5-2700832A3976}" type="presOf" srcId="{41CEB8C3-8728-4179-9A8B-5E2AECFBF7DB}" destId="{FF3C1AD2-7534-4EE3-8593-7816A7199702}" srcOrd="0" destOrd="0" presId="urn:microsoft.com/office/officeart/2005/8/layout/vList2"/>
    <dgm:cxn modelId="{0AEA9890-62A6-4D73-8AD9-9436F24EFFF5}" type="presOf" srcId="{3A9AA423-14EF-4EB8-AB87-A0195131CB6D}" destId="{C83E1E63-2837-4E99-B950-B9D0C421AAA5}" srcOrd="0" destOrd="0" presId="urn:microsoft.com/office/officeart/2005/8/layout/vList2"/>
    <dgm:cxn modelId="{C90CB4A7-123E-44D9-BF46-E84B2548892F}" srcId="{3A9AA423-14EF-4EB8-AB87-A0195131CB6D}" destId="{41CEB8C3-8728-4179-9A8B-5E2AECFBF7DB}" srcOrd="0" destOrd="0" parTransId="{300DDED4-FC42-48D7-8AF3-0DE233612491}" sibTransId="{0A0F1F28-1B41-4EBA-9855-9C1434C93D9C}"/>
    <dgm:cxn modelId="{673C5674-DE1E-49DB-B265-053EAE289B50}" type="presParOf" srcId="{C83E1E63-2837-4E99-B950-B9D0C421AAA5}" destId="{FF3C1AD2-7534-4EE3-8593-7816A7199702}"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3C1AD2-7534-4EE3-8593-7816A7199702}">
      <dsp:nvSpPr>
        <dsp:cNvPr id="0" name=""/>
        <dsp:cNvSpPr/>
      </dsp:nvSpPr>
      <dsp:spPr>
        <a:xfrm>
          <a:off x="0" y="128901"/>
          <a:ext cx="8229600" cy="42681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r>
            <a:rPr kumimoji="1" lang="ja-JP" sz="3200" kern="1200" smtClean="0"/>
            <a:t>ＡＬ型授業では、「楽しい！」という生徒と「不安だ・・・」という生徒がいる。このマインドセットの違いはなぜ生じるのか？また、後者を前者のマインドに移行するにはどのような方法が有効か？</a:t>
          </a:r>
          <a:endParaRPr lang="ja-JP" sz="3200" kern="1200"/>
        </a:p>
      </dsp:txBody>
      <dsp:txXfrm>
        <a:off x="208354" y="337255"/>
        <a:ext cx="7812892" cy="385145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3056414" cy="509349"/>
          </a:xfrm>
          <a:prstGeom prst="rect">
            <a:avLst/>
          </a:prstGeom>
        </p:spPr>
        <p:txBody>
          <a:bodyPr vert="horz" lIns="94125" tIns="47062" rIns="94125" bIns="47062"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995219" y="0"/>
            <a:ext cx="3056414" cy="509349"/>
          </a:xfrm>
          <a:prstGeom prst="rect">
            <a:avLst/>
          </a:prstGeom>
        </p:spPr>
        <p:txBody>
          <a:bodyPr vert="horz" lIns="94125" tIns="47062" rIns="94125" bIns="47062" rtlCol="0"/>
          <a:lstStyle>
            <a:lvl1pPr algn="r">
              <a:defRPr sz="1200"/>
            </a:lvl1pPr>
          </a:lstStyle>
          <a:p>
            <a:fld id="{999F4063-9611-41F3-92B8-EAAD48A3D9E5}" type="datetimeFigureOut">
              <a:rPr kumimoji="1" lang="ja-JP" altLang="en-US" smtClean="0"/>
              <a:t>2016/10/20</a:t>
            </a:fld>
            <a:endParaRPr kumimoji="1" lang="ja-JP" altLang="en-US"/>
          </a:p>
        </p:txBody>
      </p:sp>
      <p:sp>
        <p:nvSpPr>
          <p:cNvPr id="4" name="フッター プレースホルダー 3"/>
          <p:cNvSpPr>
            <a:spLocks noGrp="1"/>
          </p:cNvSpPr>
          <p:nvPr>
            <p:ph type="ftr" sz="quarter" idx="2"/>
          </p:nvPr>
        </p:nvSpPr>
        <p:spPr>
          <a:xfrm>
            <a:off x="2" y="9675871"/>
            <a:ext cx="3056414" cy="509349"/>
          </a:xfrm>
          <a:prstGeom prst="rect">
            <a:avLst/>
          </a:prstGeom>
        </p:spPr>
        <p:txBody>
          <a:bodyPr vert="horz" lIns="94125" tIns="47062" rIns="94125" bIns="4706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995219" y="9675871"/>
            <a:ext cx="3056414" cy="509349"/>
          </a:xfrm>
          <a:prstGeom prst="rect">
            <a:avLst/>
          </a:prstGeom>
        </p:spPr>
        <p:txBody>
          <a:bodyPr vert="horz" lIns="94125" tIns="47062" rIns="94125" bIns="47062" rtlCol="0" anchor="b"/>
          <a:lstStyle>
            <a:lvl1pPr algn="r">
              <a:defRPr sz="1200"/>
            </a:lvl1pPr>
          </a:lstStyle>
          <a:p>
            <a:fld id="{92F815A2-1DF3-4A35-ABA8-7995722CC0B7}" type="slidenum">
              <a:rPr kumimoji="1" lang="ja-JP" altLang="en-US" smtClean="0"/>
              <a:t>‹#›</a:t>
            </a:fld>
            <a:endParaRPr kumimoji="1" lang="ja-JP" altLang="en-US"/>
          </a:p>
        </p:txBody>
      </p:sp>
    </p:spTree>
    <p:extLst>
      <p:ext uri="{BB962C8B-B14F-4D97-AF65-F5344CB8AC3E}">
        <p14:creationId xmlns:p14="http://schemas.microsoft.com/office/powerpoint/2010/main" val="19573445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3056414" cy="509349"/>
          </a:xfrm>
          <a:prstGeom prst="rect">
            <a:avLst/>
          </a:prstGeom>
        </p:spPr>
        <p:txBody>
          <a:bodyPr vert="horz" lIns="94125" tIns="47062" rIns="94125" bIns="47062" rtlCol="0"/>
          <a:lstStyle>
            <a:lvl1pPr algn="l">
              <a:defRPr sz="1200"/>
            </a:lvl1pPr>
          </a:lstStyle>
          <a:p>
            <a:endParaRPr kumimoji="1" lang="ja-JP" altLang="en-US"/>
          </a:p>
        </p:txBody>
      </p:sp>
      <p:sp>
        <p:nvSpPr>
          <p:cNvPr id="3" name="日付プレースホルダー 2"/>
          <p:cNvSpPr>
            <a:spLocks noGrp="1"/>
          </p:cNvSpPr>
          <p:nvPr>
            <p:ph type="dt" idx="1"/>
          </p:nvPr>
        </p:nvSpPr>
        <p:spPr>
          <a:xfrm>
            <a:off x="3995219" y="0"/>
            <a:ext cx="3056414" cy="509349"/>
          </a:xfrm>
          <a:prstGeom prst="rect">
            <a:avLst/>
          </a:prstGeom>
        </p:spPr>
        <p:txBody>
          <a:bodyPr vert="horz" lIns="94125" tIns="47062" rIns="94125" bIns="47062" rtlCol="0"/>
          <a:lstStyle>
            <a:lvl1pPr algn="r">
              <a:defRPr sz="1200"/>
            </a:lvl1pPr>
          </a:lstStyle>
          <a:p>
            <a:fld id="{BA75C57B-2036-4414-96D6-8D01A8963FD5}" type="datetimeFigureOut">
              <a:rPr kumimoji="1" lang="ja-JP" altLang="en-US" smtClean="0"/>
              <a:t>2016/10/20</a:t>
            </a:fld>
            <a:endParaRPr kumimoji="1" lang="ja-JP" altLang="en-US"/>
          </a:p>
        </p:txBody>
      </p:sp>
      <p:sp>
        <p:nvSpPr>
          <p:cNvPr id="4" name="スライド イメージ プレースホルダー 3"/>
          <p:cNvSpPr>
            <a:spLocks noGrp="1" noRot="1" noChangeAspect="1"/>
          </p:cNvSpPr>
          <p:nvPr>
            <p:ph type="sldImg" idx="2"/>
          </p:nvPr>
        </p:nvSpPr>
        <p:spPr>
          <a:xfrm>
            <a:off x="981075" y="765175"/>
            <a:ext cx="5091113" cy="3817938"/>
          </a:xfrm>
          <a:prstGeom prst="rect">
            <a:avLst/>
          </a:prstGeom>
          <a:noFill/>
          <a:ln w="12700">
            <a:solidFill>
              <a:prstClr val="black"/>
            </a:solidFill>
          </a:ln>
        </p:spPr>
        <p:txBody>
          <a:bodyPr vert="horz" lIns="94125" tIns="47062" rIns="94125" bIns="47062" rtlCol="0" anchor="ctr"/>
          <a:lstStyle/>
          <a:p>
            <a:endParaRPr lang="ja-JP" altLang="en-US"/>
          </a:p>
        </p:txBody>
      </p:sp>
      <p:sp>
        <p:nvSpPr>
          <p:cNvPr id="5" name="ノート プレースホルダー 4"/>
          <p:cNvSpPr>
            <a:spLocks noGrp="1"/>
          </p:cNvSpPr>
          <p:nvPr>
            <p:ph type="body" sz="quarter" idx="3"/>
          </p:nvPr>
        </p:nvSpPr>
        <p:spPr>
          <a:xfrm>
            <a:off x="705327" y="4838821"/>
            <a:ext cx="5642610" cy="4584144"/>
          </a:xfrm>
          <a:prstGeom prst="rect">
            <a:avLst/>
          </a:prstGeom>
        </p:spPr>
        <p:txBody>
          <a:bodyPr vert="horz" lIns="94125" tIns="47062" rIns="94125" bIns="4706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9675871"/>
            <a:ext cx="3056414" cy="509349"/>
          </a:xfrm>
          <a:prstGeom prst="rect">
            <a:avLst/>
          </a:prstGeom>
        </p:spPr>
        <p:txBody>
          <a:bodyPr vert="horz" lIns="94125" tIns="47062" rIns="94125" bIns="4706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995219" y="9675871"/>
            <a:ext cx="3056414" cy="509349"/>
          </a:xfrm>
          <a:prstGeom prst="rect">
            <a:avLst/>
          </a:prstGeom>
        </p:spPr>
        <p:txBody>
          <a:bodyPr vert="horz" lIns="94125" tIns="47062" rIns="94125" bIns="47062" rtlCol="0" anchor="b"/>
          <a:lstStyle>
            <a:lvl1pPr algn="r">
              <a:defRPr sz="1200"/>
            </a:lvl1pPr>
          </a:lstStyle>
          <a:p>
            <a:fld id="{7522BAFA-627E-416A-87E0-E20C5AA4887F}" type="slidenum">
              <a:rPr kumimoji="1" lang="ja-JP" altLang="en-US" smtClean="0"/>
              <a:t>‹#›</a:t>
            </a:fld>
            <a:endParaRPr kumimoji="1" lang="ja-JP" altLang="en-US"/>
          </a:p>
        </p:txBody>
      </p:sp>
    </p:spTree>
    <p:extLst>
      <p:ext uri="{BB962C8B-B14F-4D97-AF65-F5344CB8AC3E}">
        <p14:creationId xmlns:p14="http://schemas.microsoft.com/office/powerpoint/2010/main" val="241061229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522BAFA-627E-416A-87E0-E20C5AA4887F}" type="slidenum">
              <a:rPr kumimoji="1" lang="ja-JP" altLang="en-US" smtClean="0"/>
              <a:t>5</a:t>
            </a:fld>
            <a:endParaRPr kumimoji="1" lang="ja-JP" altLang="en-US"/>
          </a:p>
        </p:txBody>
      </p:sp>
    </p:spTree>
    <p:extLst>
      <p:ext uri="{BB962C8B-B14F-4D97-AF65-F5344CB8AC3E}">
        <p14:creationId xmlns:p14="http://schemas.microsoft.com/office/powerpoint/2010/main" val="26961423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8CE010B-C191-441E-9397-0A0789623A32}" type="datetime1">
              <a:rPr kumimoji="1" lang="ja-JP" altLang="en-US" smtClean="0"/>
              <a:t>2016/10/20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3455632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31F9164-5B66-47C4-8968-BDD99E57499C}" type="datetime1">
              <a:rPr kumimoji="1" lang="ja-JP" altLang="en-US" smtClean="0"/>
              <a:t>2016/10/20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3333369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CCF5861-6710-4A2B-8EB8-B9962E07A773}" type="datetime1">
              <a:rPr kumimoji="1" lang="ja-JP" altLang="en-US" smtClean="0"/>
              <a:t>2016/10/20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2974574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1B32BE1-A11C-4009-8A59-0570C1D9D869}" type="datetime1">
              <a:rPr kumimoji="1" lang="ja-JP" altLang="en-US" smtClean="0"/>
              <a:t>2016/10/20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751502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3201F2B-919F-4CC3-9373-9CD5F78543F1}" type="datetime1">
              <a:rPr kumimoji="1" lang="ja-JP" altLang="en-US" smtClean="0"/>
              <a:t>2016/10/20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19833641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3E8B7E6-B212-436E-95B4-61D8E675F933}" type="datetime1">
              <a:rPr kumimoji="1" lang="ja-JP" altLang="en-US" smtClean="0"/>
              <a:t>2016/10/20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41582062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189C9C6-4643-4F9B-9F49-6E936258F032}" type="datetime1">
              <a:rPr kumimoji="1" lang="ja-JP" altLang="en-US" smtClean="0"/>
              <a:t>2016/10/20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2169597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74B76BD-50A0-4BF7-B271-AD943FEEBEF1}" type="datetime1">
              <a:rPr kumimoji="1" lang="ja-JP" altLang="en-US" smtClean="0"/>
              <a:t>2016/10/20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1548748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E0B9896-283B-44B6-BFF2-D6C42E4D730C}" type="datetime1">
              <a:rPr kumimoji="1" lang="ja-JP" altLang="en-US" smtClean="0"/>
              <a:t>2016/10/20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17147585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0E61686-F766-4947-AE41-51AADE39D799}" type="datetime1">
              <a:rPr kumimoji="1" lang="ja-JP" altLang="en-US" smtClean="0"/>
              <a:t>2016/10/20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3305113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5EE1EAD-3EED-4FD6-87A4-2F7B0A615CD7}" type="datetime1">
              <a:rPr kumimoji="1" lang="ja-JP" altLang="en-US" smtClean="0"/>
              <a:t>2016/10/20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4292657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70C8FF-D611-4823-AE72-B93F05A6080F}" type="datetime1">
              <a:rPr kumimoji="1" lang="ja-JP" altLang="en-US" smtClean="0"/>
              <a:t>2016/10/20</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0CC818-52BC-4670-A835-6457EFA45455}" type="slidenum">
              <a:rPr kumimoji="1" lang="ja-JP" altLang="en-US" smtClean="0"/>
              <a:t>‹#›</a:t>
            </a:fld>
            <a:endParaRPr kumimoji="1" lang="ja-JP" altLang="en-US"/>
          </a:p>
        </p:txBody>
      </p:sp>
    </p:spTree>
    <p:extLst>
      <p:ext uri="{BB962C8B-B14F-4D97-AF65-F5344CB8AC3E}">
        <p14:creationId xmlns:p14="http://schemas.microsoft.com/office/powerpoint/2010/main" val="745916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www.facebook.com/tomohisa.ohno.79" TargetMode="External"/><Relationship Id="rId2" Type="http://schemas.openxmlformats.org/officeDocument/2006/relationships/hyperlink" Target="http://biologymanabiai.jimdo.com/" TargetMode="External"/><Relationship Id="rId1" Type="http://schemas.openxmlformats.org/officeDocument/2006/relationships/slideLayout" Target="../slideLayouts/slideLayout2.xml"/><Relationship Id="rId4" Type="http://schemas.openxmlformats.org/officeDocument/2006/relationships/hyperlink" Target="http://find-activelearning.com/set/299"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51520" y="1628800"/>
            <a:ext cx="8640960" cy="2448271"/>
          </a:xfrm>
        </p:spPr>
        <p:txBody>
          <a:bodyPr>
            <a:normAutofit/>
          </a:bodyPr>
          <a:lstStyle/>
          <a:p>
            <a:r>
              <a:rPr kumimoji="1" lang="ja-JP" altLang="en-US" b="1" dirty="0" smtClean="0"/>
              <a:t>高校生物での</a:t>
            </a:r>
            <a:r>
              <a:rPr lang="ja-JP" altLang="en-US" b="1" dirty="0"/>
              <a:t>授業</a:t>
            </a:r>
            <a:r>
              <a:rPr lang="ja-JP" altLang="en-US" b="1" dirty="0" smtClean="0"/>
              <a:t>実践例</a:t>
            </a:r>
            <a:r>
              <a:rPr lang="en-US" altLang="ja-JP" b="1" dirty="0" smtClean="0"/>
              <a:t/>
            </a:r>
            <a:br>
              <a:rPr lang="en-US" altLang="ja-JP" b="1" dirty="0" smtClean="0"/>
            </a:br>
            <a:r>
              <a:rPr lang="en-US" altLang="ja-JP" sz="1200" b="1" dirty="0" smtClean="0"/>
              <a:t/>
            </a:r>
            <a:br>
              <a:rPr lang="en-US" altLang="ja-JP" sz="1200" b="1" dirty="0" smtClean="0"/>
            </a:br>
            <a:r>
              <a:rPr lang="ja-JP" altLang="en-US" sz="3600" b="1" dirty="0" smtClean="0"/>
              <a:t>～内容理解と自律的学習のために～</a:t>
            </a:r>
            <a:endParaRPr kumimoji="1" lang="ja-JP" altLang="en-US" sz="3600" b="1" dirty="0"/>
          </a:p>
        </p:txBody>
      </p:sp>
      <p:sp>
        <p:nvSpPr>
          <p:cNvPr id="3" name="サブタイトル 2"/>
          <p:cNvSpPr>
            <a:spLocks noGrp="1"/>
          </p:cNvSpPr>
          <p:nvPr>
            <p:ph type="subTitle" idx="1"/>
          </p:nvPr>
        </p:nvSpPr>
        <p:spPr>
          <a:xfrm>
            <a:off x="1331640" y="4149080"/>
            <a:ext cx="6584776" cy="1752600"/>
          </a:xfrm>
        </p:spPr>
        <p:txBody>
          <a:bodyPr>
            <a:normAutofit/>
          </a:bodyPr>
          <a:lstStyle/>
          <a:p>
            <a:r>
              <a:rPr lang="ja-JP" altLang="en-US" sz="3600" dirty="0" smtClean="0">
                <a:solidFill>
                  <a:schemeClr val="tx1"/>
                </a:solidFill>
              </a:rPr>
              <a:t>都立国立高等学校</a:t>
            </a:r>
            <a:endParaRPr lang="en-US" altLang="ja-JP" sz="3600" dirty="0" smtClean="0">
              <a:solidFill>
                <a:schemeClr val="tx1"/>
              </a:solidFill>
            </a:endParaRPr>
          </a:p>
          <a:p>
            <a:r>
              <a:rPr lang="ja-JP" altLang="en-US" sz="3600" dirty="0" smtClean="0">
                <a:solidFill>
                  <a:schemeClr val="tx1"/>
                </a:solidFill>
              </a:rPr>
              <a:t>大野智久</a:t>
            </a:r>
            <a:endParaRPr kumimoji="1" lang="ja-JP" altLang="en-US" sz="3600" dirty="0">
              <a:solidFill>
                <a:schemeClr val="tx1"/>
              </a:solidFill>
            </a:endParaRPr>
          </a:p>
        </p:txBody>
      </p:sp>
      <p:sp>
        <p:nvSpPr>
          <p:cNvPr id="4" name="テキスト ボックス 3"/>
          <p:cNvSpPr txBox="1"/>
          <p:nvPr/>
        </p:nvSpPr>
        <p:spPr>
          <a:xfrm>
            <a:off x="5537721" y="260648"/>
            <a:ext cx="3474028" cy="646331"/>
          </a:xfrm>
          <a:prstGeom prst="rect">
            <a:avLst/>
          </a:prstGeom>
          <a:noFill/>
        </p:spPr>
        <p:txBody>
          <a:bodyPr wrap="none" rtlCol="0">
            <a:spAutoFit/>
          </a:bodyPr>
          <a:lstStyle/>
          <a:p>
            <a:pPr algn="r"/>
            <a:r>
              <a:rPr kumimoji="1" lang="en-US" altLang="ja-JP" dirty="0" smtClean="0"/>
              <a:t>161022</a:t>
            </a:r>
            <a:r>
              <a:rPr kumimoji="1" lang="ja-JP" altLang="en-US" dirty="0" smtClean="0"/>
              <a:t>東京農工大シンポジウム</a:t>
            </a:r>
            <a:endParaRPr kumimoji="1" lang="en-US" altLang="ja-JP" dirty="0" smtClean="0"/>
          </a:p>
          <a:p>
            <a:pPr algn="r"/>
            <a:r>
              <a:rPr lang="ja-JP" altLang="en-US" dirty="0" smtClean="0"/>
              <a:t>　　　</a:t>
            </a:r>
            <a:r>
              <a:rPr lang="ja-JP" altLang="en-US" dirty="0" smtClean="0"/>
              <a:t>高校事例報告（生物）</a:t>
            </a:r>
            <a:endParaRPr kumimoji="1" lang="ja-JP" altLang="en-US" dirty="0"/>
          </a:p>
        </p:txBody>
      </p:sp>
    </p:spTree>
    <p:extLst>
      <p:ext uri="{BB962C8B-B14F-4D97-AF65-F5344CB8AC3E}">
        <p14:creationId xmlns:p14="http://schemas.microsoft.com/office/powerpoint/2010/main" val="10892083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自律的学習のために</a:t>
            </a:r>
            <a:endParaRPr kumimoji="1" lang="ja-JP" altLang="en-US" dirty="0"/>
          </a:p>
        </p:txBody>
      </p:sp>
      <p:sp>
        <p:nvSpPr>
          <p:cNvPr id="5" name="曲折矢印 4"/>
          <p:cNvSpPr/>
          <p:nvPr/>
        </p:nvSpPr>
        <p:spPr>
          <a:xfrm rot="5400000">
            <a:off x="6191766" y="2172547"/>
            <a:ext cx="813816" cy="868680"/>
          </a:xfrm>
          <a:prstGeom prst="bentArrow">
            <a:avLst>
              <a:gd name="adj1" fmla="val 25000"/>
              <a:gd name="adj2" fmla="val 25000"/>
              <a:gd name="adj3" fmla="val 25000"/>
              <a:gd name="adj4" fmla="val 7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6" name="テキスト ボックス 5"/>
          <p:cNvSpPr txBox="1"/>
          <p:nvPr/>
        </p:nvSpPr>
        <p:spPr>
          <a:xfrm>
            <a:off x="3691799" y="1628800"/>
            <a:ext cx="1975221" cy="1384995"/>
          </a:xfrm>
          <a:prstGeom prst="rect">
            <a:avLst/>
          </a:prstGeom>
          <a:noFill/>
          <a:ln>
            <a:solidFill>
              <a:schemeClr val="tx1"/>
            </a:solidFill>
          </a:ln>
        </p:spPr>
        <p:txBody>
          <a:bodyPr wrap="none" rtlCol="0">
            <a:spAutoFit/>
          </a:bodyPr>
          <a:lstStyle/>
          <a:p>
            <a:pPr algn="ctr"/>
            <a:r>
              <a:rPr kumimoji="1" lang="en-US" altLang="ja-JP" sz="4800" b="1" dirty="0" smtClean="0">
                <a:solidFill>
                  <a:srgbClr val="FF0000"/>
                </a:solidFill>
                <a:latin typeface="+mj-ea"/>
                <a:ea typeface="+mj-ea"/>
              </a:rPr>
              <a:t>P</a:t>
            </a:r>
          </a:p>
          <a:p>
            <a:r>
              <a:rPr lang="ja-JP" altLang="en-US" sz="3600" dirty="0" smtClean="0"/>
              <a:t>　</a:t>
            </a:r>
            <a:r>
              <a:rPr lang="en-US" altLang="ja-JP" sz="3600" dirty="0" smtClean="0"/>
              <a:t>Plan</a:t>
            </a:r>
            <a:r>
              <a:rPr lang="ja-JP" altLang="en-US" sz="3600" dirty="0" smtClean="0"/>
              <a:t>　</a:t>
            </a:r>
            <a:endParaRPr kumimoji="1" lang="ja-JP" altLang="en-US" sz="3600" dirty="0"/>
          </a:p>
        </p:txBody>
      </p:sp>
      <p:sp>
        <p:nvSpPr>
          <p:cNvPr id="9" name="テキスト ボックス 8"/>
          <p:cNvSpPr txBox="1"/>
          <p:nvPr/>
        </p:nvSpPr>
        <p:spPr>
          <a:xfrm>
            <a:off x="1345178" y="3143260"/>
            <a:ext cx="2004075" cy="1384995"/>
          </a:xfrm>
          <a:prstGeom prst="rect">
            <a:avLst/>
          </a:prstGeom>
          <a:noFill/>
          <a:ln>
            <a:solidFill>
              <a:schemeClr val="tx1"/>
            </a:solidFill>
          </a:ln>
        </p:spPr>
        <p:txBody>
          <a:bodyPr wrap="none" rtlCol="0">
            <a:spAutoFit/>
          </a:bodyPr>
          <a:lstStyle/>
          <a:p>
            <a:pPr algn="ctr"/>
            <a:r>
              <a:rPr lang="en-US" altLang="ja-JP" sz="4800" b="1" dirty="0">
                <a:solidFill>
                  <a:srgbClr val="FF0000"/>
                </a:solidFill>
                <a:latin typeface="+mj-ea"/>
                <a:ea typeface="+mj-ea"/>
              </a:rPr>
              <a:t>A</a:t>
            </a:r>
            <a:endParaRPr kumimoji="1" lang="en-US" altLang="ja-JP" sz="4800" b="1" dirty="0" smtClean="0">
              <a:solidFill>
                <a:srgbClr val="FF0000"/>
              </a:solidFill>
              <a:latin typeface="+mj-ea"/>
              <a:ea typeface="+mj-ea"/>
            </a:endParaRPr>
          </a:p>
          <a:p>
            <a:r>
              <a:rPr lang="en-US" altLang="ja-JP" sz="3600" dirty="0" smtClean="0"/>
              <a:t>  Action  </a:t>
            </a:r>
            <a:endParaRPr kumimoji="1" lang="ja-JP" altLang="en-US" sz="3600" dirty="0"/>
          </a:p>
        </p:txBody>
      </p:sp>
      <p:sp>
        <p:nvSpPr>
          <p:cNvPr id="10" name="テキスト ボックス 9"/>
          <p:cNvSpPr txBox="1"/>
          <p:nvPr/>
        </p:nvSpPr>
        <p:spPr>
          <a:xfrm>
            <a:off x="3718248" y="4797152"/>
            <a:ext cx="1922321" cy="1384995"/>
          </a:xfrm>
          <a:prstGeom prst="rect">
            <a:avLst/>
          </a:prstGeom>
          <a:noFill/>
          <a:ln>
            <a:solidFill>
              <a:schemeClr val="tx1"/>
            </a:solidFill>
          </a:ln>
        </p:spPr>
        <p:txBody>
          <a:bodyPr wrap="none" rtlCol="0">
            <a:spAutoFit/>
          </a:bodyPr>
          <a:lstStyle/>
          <a:p>
            <a:pPr algn="ctr"/>
            <a:r>
              <a:rPr lang="en-US" altLang="ja-JP" sz="4800" b="1" dirty="0">
                <a:solidFill>
                  <a:srgbClr val="FF0000"/>
                </a:solidFill>
                <a:latin typeface="+mj-ea"/>
                <a:ea typeface="+mj-ea"/>
              </a:rPr>
              <a:t>C</a:t>
            </a:r>
            <a:endParaRPr kumimoji="1" lang="en-US" altLang="ja-JP" sz="4800" b="1" dirty="0" smtClean="0">
              <a:solidFill>
                <a:srgbClr val="FF0000"/>
              </a:solidFill>
              <a:latin typeface="+mj-ea"/>
              <a:ea typeface="+mj-ea"/>
            </a:endParaRPr>
          </a:p>
          <a:p>
            <a:r>
              <a:rPr lang="en-US" altLang="ja-JP" sz="3600" dirty="0" smtClean="0"/>
              <a:t>  Check  </a:t>
            </a:r>
            <a:endParaRPr kumimoji="1" lang="ja-JP" altLang="en-US" sz="3600" dirty="0"/>
          </a:p>
        </p:txBody>
      </p:sp>
      <p:sp>
        <p:nvSpPr>
          <p:cNvPr id="11" name="テキスト ボックス 10"/>
          <p:cNvSpPr txBox="1"/>
          <p:nvPr/>
        </p:nvSpPr>
        <p:spPr>
          <a:xfrm>
            <a:off x="6037697" y="3151724"/>
            <a:ext cx="1955985" cy="1384995"/>
          </a:xfrm>
          <a:prstGeom prst="rect">
            <a:avLst/>
          </a:prstGeom>
          <a:noFill/>
          <a:ln>
            <a:solidFill>
              <a:schemeClr val="tx1"/>
            </a:solidFill>
          </a:ln>
        </p:spPr>
        <p:txBody>
          <a:bodyPr wrap="none" rtlCol="0">
            <a:spAutoFit/>
          </a:bodyPr>
          <a:lstStyle/>
          <a:p>
            <a:pPr algn="ctr"/>
            <a:r>
              <a:rPr lang="en-US" altLang="ja-JP" sz="4800" b="1" dirty="0">
                <a:solidFill>
                  <a:srgbClr val="FF0000"/>
                </a:solidFill>
                <a:latin typeface="+mj-ea"/>
                <a:ea typeface="+mj-ea"/>
              </a:rPr>
              <a:t>D</a:t>
            </a:r>
            <a:endParaRPr kumimoji="1" lang="en-US" altLang="ja-JP" sz="4800" b="1" dirty="0" smtClean="0">
              <a:solidFill>
                <a:srgbClr val="FF0000"/>
              </a:solidFill>
              <a:latin typeface="+mj-ea"/>
              <a:ea typeface="+mj-ea"/>
            </a:endParaRPr>
          </a:p>
          <a:p>
            <a:r>
              <a:rPr lang="ja-JP" altLang="en-US" sz="3600" dirty="0" smtClean="0"/>
              <a:t>　 </a:t>
            </a:r>
            <a:r>
              <a:rPr lang="en-US" altLang="ja-JP" sz="3600" dirty="0" smtClean="0"/>
              <a:t>Do </a:t>
            </a:r>
            <a:r>
              <a:rPr lang="ja-JP" altLang="en-US" sz="3600" dirty="0" smtClean="0"/>
              <a:t>　</a:t>
            </a:r>
            <a:endParaRPr kumimoji="1" lang="ja-JP" altLang="en-US" sz="3600" dirty="0"/>
          </a:p>
        </p:txBody>
      </p:sp>
      <p:sp>
        <p:nvSpPr>
          <p:cNvPr id="12" name="曲折矢印 11"/>
          <p:cNvSpPr/>
          <p:nvPr/>
        </p:nvSpPr>
        <p:spPr>
          <a:xfrm rot="10800000">
            <a:off x="6219198" y="5055310"/>
            <a:ext cx="813816" cy="868680"/>
          </a:xfrm>
          <a:prstGeom prst="bentArrow">
            <a:avLst>
              <a:gd name="adj1" fmla="val 25000"/>
              <a:gd name="adj2" fmla="val 25000"/>
              <a:gd name="adj3" fmla="val 25000"/>
              <a:gd name="adj4" fmla="val 7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3" name="曲折矢印 12"/>
          <p:cNvSpPr/>
          <p:nvPr/>
        </p:nvSpPr>
        <p:spPr>
          <a:xfrm>
            <a:off x="2521010" y="2145115"/>
            <a:ext cx="813816" cy="868680"/>
          </a:xfrm>
          <a:prstGeom prst="bentArrow">
            <a:avLst>
              <a:gd name="adj1" fmla="val 25000"/>
              <a:gd name="adj2" fmla="val 25000"/>
              <a:gd name="adj3" fmla="val 25000"/>
              <a:gd name="adj4" fmla="val 7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4" name="曲折矢印 13"/>
          <p:cNvSpPr/>
          <p:nvPr/>
        </p:nvSpPr>
        <p:spPr>
          <a:xfrm rot="16200000">
            <a:off x="2423088" y="4964016"/>
            <a:ext cx="813816" cy="868680"/>
          </a:xfrm>
          <a:prstGeom prst="bentArrow">
            <a:avLst>
              <a:gd name="adj1" fmla="val 25000"/>
              <a:gd name="adj2" fmla="val 25000"/>
              <a:gd name="adj3" fmla="val 25000"/>
              <a:gd name="adj4" fmla="val 7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Tree>
    <p:extLst>
      <p:ext uri="{BB962C8B-B14F-4D97-AF65-F5344CB8AC3E}">
        <p14:creationId xmlns:p14="http://schemas.microsoft.com/office/powerpoint/2010/main" val="39624711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「目的」と「目標」</a:t>
            </a:r>
            <a:endParaRPr kumimoji="1" lang="ja-JP" altLang="en-US" dirty="0"/>
          </a:p>
        </p:txBody>
      </p:sp>
      <p:sp>
        <p:nvSpPr>
          <p:cNvPr id="4" name="フリーフォーム 3"/>
          <p:cNvSpPr/>
          <p:nvPr/>
        </p:nvSpPr>
        <p:spPr>
          <a:xfrm>
            <a:off x="783894" y="2480702"/>
            <a:ext cx="7576211" cy="3600400"/>
          </a:xfrm>
          <a:custGeom>
            <a:avLst/>
            <a:gdLst>
              <a:gd name="connsiteX0" fmla="*/ 0 w 5725551"/>
              <a:gd name="connsiteY0" fmla="*/ 2869834 h 2912037"/>
              <a:gd name="connsiteX1" fmla="*/ 2841674 w 5725551"/>
              <a:gd name="connsiteY1" fmla="*/ 25 h 2912037"/>
              <a:gd name="connsiteX2" fmla="*/ 5725551 w 5725551"/>
              <a:gd name="connsiteY2" fmla="*/ 2912037 h 2912037"/>
            </a:gdLst>
            <a:ahLst/>
            <a:cxnLst>
              <a:cxn ang="0">
                <a:pos x="connsiteX0" y="connsiteY0"/>
              </a:cxn>
              <a:cxn ang="0">
                <a:pos x="connsiteX1" y="connsiteY1"/>
              </a:cxn>
              <a:cxn ang="0">
                <a:pos x="connsiteX2" y="connsiteY2"/>
              </a:cxn>
            </a:cxnLst>
            <a:rect l="l" t="t" r="r" b="b"/>
            <a:pathLst>
              <a:path w="5725551" h="2912037">
                <a:moveTo>
                  <a:pt x="0" y="2869834"/>
                </a:moveTo>
                <a:cubicBezTo>
                  <a:pt x="943708" y="1431412"/>
                  <a:pt x="1887416" y="-7009"/>
                  <a:pt x="2841674" y="25"/>
                </a:cubicBezTo>
                <a:cubicBezTo>
                  <a:pt x="3795932" y="7059"/>
                  <a:pt x="4760741" y="1459548"/>
                  <a:pt x="5725551" y="2912037"/>
                </a:cubicBezTo>
              </a:path>
            </a:pathLst>
          </a:custGeom>
          <a:solidFill>
            <a:schemeClr val="accent1">
              <a:alpha val="5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3707904" y="1772816"/>
            <a:ext cx="1728192" cy="646331"/>
          </a:xfrm>
          <a:prstGeom prst="rect">
            <a:avLst/>
          </a:prstGeom>
          <a:noFill/>
          <a:ln>
            <a:solidFill>
              <a:schemeClr val="tx1"/>
            </a:solidFill>
          </a:ln>
        </p:spPr>
        <p:txBody>
          <a:bodyPr wrap="square" rtlCol="0">
            <a:spAutoFit/>
          </a:bodyPr>
          <a:lstStyle/>
          <a:p>
            <a:pPr algn="ctr"/>
            <a:r>
              <a:rPr kumimoji="1" lang="ja-JP" altLang="en-US" sz="3600" dirty="0" smtClean="0"/>
              <a:t>目的</a:t>
            </a:r>
            <a:endParaRPr kumimoji="1" lang="ja-JP" altLang="en-US" sz="3600" dirty="0"/>
          </a:p>
        </p:txBody>
      </p:sp>
      <p:sp>
        <p:nvSpPr>
          <p:cNvPr id="8" name="右矢印 7"/>
          <p:cNvSpPr/>
          <p:nvPr/>
        </p:nvSpPr>
        <p:spPr>
          <a:xfrm rot="16200000">
            <a:off x="4010216" y="5217187"/>
            <a:ext cx="1123566" cy="48463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テキスト ボックス 9"/>
          <p:cNvSpPr txBox="1"/>
          <p:nvPr/>
        </p:nvSpPr>
        <p:spPr>
          <a:xfrm>
            <a:off x="5026504" y="5214188"/>
            <a:ext cx="1174616" cy="523220"/>
          </a:xfrm>
          <a:prstGeom prst="rect">
            <a:avLst/>
          </a:prstGeom>
          <a:solidFill>
            <a:srgbClr val="FFFF00">
              <a:alpha val="72000"/>
            </a:srgbClr>
          </a:solidFill>
        </p:spPr>
        <p:txBody>
          <a:bodyPr wrap="square" rtlCol="0">
            <a:spAutoFit/>
          </a:bodyPr>
          <a:lstStyle/>
          <a:p>
            <a:pPr algn="ctr"/>
            <a:r>
              <a:rPr lang="ja-JP" altLang="en-US" sz="2800" dirty="0" smtClean="0"/>
              <a:t>目標</a:t>
            </a:r>
            <a:endParaRPr kumimoji="1" lang="ja-JP" altLang="en-US" sz="2800" dirty="0"/>
          </a:p>
        </p:txBody>
      </p:sp>
      <p:sp>
        <p:nvSpPr>
          <p:cNvPr id="14" name="右矢印 13"/>
          <p:cNvSpPr/>
          <p:nvPr/>
        </p:nvSpPr>
        <p:spPr>
          <a:xfrm rot="16200000">
            <a:off x="3983923" y="3993051"/>
            <a:ext cx="1123566" cy="48463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右矢印 14"/>
          <p:cNvSpPr/>
          <p:nvPr/>
        </p:nvSpPr>
        <p:spPr>
          <a:xfrm rot="16200000">
            <a:off x="4010216" y="2768914"/>
            <a:ext cx="1123566" cy="48463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723756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授業の基本構造</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pPr marL="0" indent="0">
              <a:buNone/>
            </a:pPr>
            <a:r>
              <a:rPr lang="ja-JP" altLang="en-US" sz="3600" b="1" dirty="0" smtClean="0"/>
              <a:t>●テーマ・目的</a:t>
            </a:r>
            <a:endParaRPr lang="en-US" altLang="ja-JP" sz="3600" b="1" dirty="0" smtClean="0"/>
          </a:p>
          <a:p>
            <a:pPr marL="0" indent="0">
              <a:buNone/>
            </a:pPr>
            <a:r>
              <a:rPr lang="ja-JP" altLang="en-US" dirty="0" smtClean="0"/>
              <a:t>目指すべきゴール</a:t>
            </a:r>
            <a:endParaRPr lang="en-US" altLang="ja-JP" dirty="0" smtClean="0"/>
          </a:p>
          <a:p>
            <a:pPr marL="0" indent="0">
              <a:buNone/>
            </a:pPr>
            <a:endParaRPr kumimoji="1" lang="en-US" altLang="ja-JP" dirty="0" smtClean="0"/>
          </a:p>
          <a:p>
            <a:pPr marL="0" indent="0">
              <a:buNone/>
            </a:pPr>
            <a:r>
              <a:rPr kumimoji="1" lang="ja-JP" altLang="en-US" sz="3600" b="1" dirty="0" smtClean="0"/>
              <a:t>●課題</a:t>
            </a:r>
            <a:endParaRPr kumimoji="1" lang="en-US" altLang="ja-JP" sz="3600" b="1" dirty="0" smtClean="0"/>
          </a:p>
          <a:p>
            <a:pPr marL="0" indent="0">
              <a:buNone/>
            </a:pPr>
            <a:r>
              <a:rPr kumimoji="1" lang="ja-JP" altLang="en-US" dirty="0" smtClean="0"/>
              <a:t>ゴールに向かうための道しる</a:t>
            </a:r>
            <a:r>
              <a:rPr kumimoji="1" lang="ja-JP" altLang="en-US" dirty="0" err="1" smtClean="0"/>
              <a:t>べ</a:t>
            </a:r>
            <a:endParaRPr kumimoji="1" lang="en-US" altLang="ja-JP" dirty="0" smtClean="0"/>
          </a:p>
          <a:p>
            <a:pPr marL="0" indent="0">
              <a:buNone/>
            </a:pPr>
            <a:endParaRPr lang="en-US" altLang="ja-JP" dirty="0" smtClean="0"/>
          </a:p>
          <a:p>
            <a:pPr marL="0" indent="0">
              <a:buNone/>
            </a:pPr>
            <a:r>
              <a:rPr lang="ja-JP" altLang="en-US" sz="3600" b="1" dirty="0" smtClean="0"/>
              <a:t>●発展課題</a:t>
            </a:r>
            <a:endParaRPr lang="en-US" altLang="ja-JP" sz="3600" b="1" dirty="0" smtClean="0"/>
          </a:p>
          <a:p>
            <a:pPr marL="0" indent="0">
              <a:buNone/>
            </a:pPr>
            <a:r>
              <a:rPr lang="ja-JP" altLang="en-US" dirty="0" smtClean="0"/>
              <a:t>創造性、思考の深化</a:t>
            </a:r>
            <a:endParaRPr lang="en-US" altLang="ja-JP" dirty="0" smtClean="0"/>
          </a:p>
          <a:p>
            <a:endParaRPr kumimoji="1" lang="ja-JP" altLang="en-US" dirty="0"/>
          </a:p>
        </p:txBody>
      </p:sp>
    </p:spTree>
    <p:extLst>
      <p:ext uri="{BB962C8B-B14F-4D97-AF65-F5344CB8AC3E}">
        <p14:creationId xmlns:p14="http://schemas.microsoft.com/office/powerpoint/2010/main" val="19975831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「目的」の定型文</a:t>
            </a:r>
            <a:endParaRPr kumimoji="1" lang="ja-JP" altLang="en-US" dirty="0"/>
          </a:p>
        </p:txBody>
      </p:sp>
      <p:sp>
        <p:nvSpPr>
          <p:cNvPr id="3" name="コンテンツ プレースホルダー 2"/>
          <p:cNvSpPr>
            <a:spLocks noGrp="1"/>
          </p:cNvSpPr>
          <p:nvPr>
            <p:ph idx="1"/>
          </p:nvPr>
        </p:nvSpPr>
        <p:spPr/>
        <p:txBody>
          <a:bodyPr>
            <a:noAutofit/>
          </a:bodyPr>
          <a:lstStyle/>
          <a:p>
            <a:r>
              <a:rPr lang="ja-JP" altLang="en-US" sz="3600" b="1" dirty="0" smtClean="0">
                <a:solidFill>
                  <a:srgbClr val="FF0000"/>
                </a:solidFill>
              </a:rPr>
              <a:t>知る</a:t>
            </a:r>
            <a:r>
              <a:rPr lang="ja-JP" altLang="en-US" sz="3600" dirty="0" smtClean="0"/>
              <a:t>　＝　</a:t>
            </a:r>
            <a:r>
              <a:rPr lang="en-US" altLang="ja-JP" sz="3600" b="1" dirty="0" smtClean="0"/>
              <a:t>know</a:t>
            </a:r>
          </a:p>
          <a:p>
            <a:endParaRPr kumimoji="1" lang="en-US" altLang="ja-JP" sz="3600" dirty="0"/>
          </a:p>
          <a:p>
            <a:r>
              <a:rPr lang="ja-JP" altLang="en-US" sz="3600" b="1" dirty="0" smtClean="0">
                <a:solidFill>
                  <a:srgbClr val="FF0000"/>
                </a:solidFill>
              </a:rPr>
              <a:t>わかる</a:t>
            </a:r>
            <a:r>
              <a:rPr lang="ja-JP" altLang="en-US" sz="3600" dirty="0" smtClean="0"/>
              <a:t>　＝　</a:t>
            </a:r>
            <a:r>
              <a:rPr lang="en-US" altLang="ja-JP" sz="3600" b="1" dirty="0" smtClean="0"/>
              <a:t>understand</a:t>
            </a:r>
          </a:p>
          <a:p>
            <a:endParaRPr kumimoji="1" lang="en-US" altLang="ja-JP" sz="3600" dirty="0"/>
          </a:p>
          <a:p>
            <a:r>
              <a:rPr lang="ja-JP" altLang="en-US" sz="3600" b="1" dirty="0" smtClean="0">
                <a:solidFill>
                  <a:srgbClr val="FF0000"/>
                </a:solidFill>
              </a:rPr>
              <a:t>説明できる</a:t>
            </a:r>
            <a:r>
              <a:rPr lang="ja-JP" altLang="en-US" sz="3600" dirty="0" smtClean="0"/>
              <a:t>　＝　</a:t>
            </a:r>
            <a:r>
              <a:rPr lang="en-US" altLang="ja-JP" sz="3600" b="1" dirty="0" smtClean="0"/>
              <a:t>explain</a:t>
            </a:r>
          </a:p>
          <a:p>
            <a:endParaRPr kumimoji="1" lang="en-US" altLang="ja-JP" sz="3600" dirty="0"/>
          </a:p>
          <a:p>
            <a:r>
              <a:rPr lang="ja-JP" altLang="en-US" sz="3600" b="1" dirty="0" smtClean="0">
                <a:solidFill>
                  <a:srgbClr val="FF0000"/>
                </a:solidFill>
              </a:rPr>
              <a:t>考察する</a:t>
            </a:r>
            <a:r>
              <a:rPr lang="ja-JP" altLang="en-US" sz="3600" dirty="0" smtClean="0"/>
              <a:t>　＝　</a:t>
            </a:r>
            <a:r>
              <a:rPr lang="en-US" altLang="ja-JP" sz="3600" b="1" dirty="0" smtClean="0"/>
              <a:t>think</a:t>
            </a:r>
            <a:endParaRPr kumimoji="1" lang="ja-JP" altLang="en-US" sz="3600" b="1" dirty="0"/>
          </a:p>
        </p:txBody>
      </p:sp>
    </p:spTree>
    <p:extLst>
      <p:ext uri="{BB962C8B-B14F-4D97-AF65-F5344CB8AC3E}">
        <p14:creationId xmlns:p14="http://schemas.microsoft.com/office/powerpoint/2010/main" val="411989447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目的・目標の具体</a:t>
            </a:r>
            <a:r>
              <a:rPr lang="ja-JP" altLang="en-US" dirty="0" smtClean="0"/>
              <a:t>例</a:t>
            </a:r>
            <a:endParaRPr kumimoji="1" lang="ja-JP" altLang="en-US" dirty="0"/>
          </a:p>
        </p:txBody>
      </p:sp>
      <p:sp>
        <p:nvSpPr>
          <p:cNvPr id="3" name="コンテンツ プレースホルダー 2"/>
          <p:cNvSpPr>
            <a:spLocks noGrp="1"/>
          </p:cNvSpPr>
          <p:nvPr>
            <p:ph idx="1"/>
          </p:nvPr>
        </p:nvSpPr>
        <p:spPr/>
        <p:txBody>
          <a:bodyPr>
            <a:noAutofit/>
          </a:bodyPr>
          <a:lstStyle/>
          <a:p>
            <a:pPr marL="0" indent="0">
              <a:buNone/>
            </a:pPr>
            <a:r>
              <a:rPr lang="ja-JP" altLang="en-US" sz="2800" dirty="0"/>
              <a:t>目的</a:t>
            </a:r>
          </a:p>
          <a:p>
            <a:pPr marL="0" indent="0">
              <a:buNone/>
            </a:pPr>
            <a:r>
              <a:rPr lang="ja-JP" altLang="en-US" sz="2000" dirty="0"/>
              <a:t>●全生物は共通祖先をもち、様々な共通性を持つことがわかる。</a:t>
            </a:r>
          </a:p>
          <a:p>
            <a:pPr marL="0" indent="0">
              <a:buNone/>
            </a:pPr>
            <a:r>
              <a:rPr lang="ja-JP" altLang="en-US" sz="2000" dirty="0"/>
              <a:t>●生物の特徴を、無生物と比較しながら説明することができる。</a:t>
            </a:r>
          </a:p>
          <a:p>
            <a:pPr marL="0" indent="0">
              <a:buNone/>
            </a:pPr>
            <a:endParaRPr lang="ja-JP" altLang="en-US" sz="2000" dirty="0"/>
          </a:p>
          <a:p>
            <a:pPr marL="0" indent="0">
              <a:buNone/>
            </a:pPr>
            <a:r>
              <a:rPr lang="ja-JP" altLang="en-US" sz="2800" dirty="0" smtClean="0"/>
              <a:t>課題</a:t>
            </a:r>
            <a:endParaRPr lang="en-US" altLang="ja-JP" sz="2800" dirty="0" smtClean="0"/>
          </a:p>
          <a:p>
            <a:pPr marL="0" indent="0">
              <a:buNone/>
            </a:pPr>
            <a:r>
              <a:rPr lang="ja-JP" altLang="en-US" sz="2000" dirty="0" smtClean="0"/>
              <a:t>①生物</a:t>
            </a:r>
            <a:r>
              <a:rPr lang="ja-JP" altLang="en-US" sz="2000" dirty="0"/>
              <a:t>は多様であるにも関わらず、全生物に</a:t>
            </a:r>
            <a:r>
              <a:rPr lang="ja-JP" altLang="en-US" sz="2000" dirty="0" smtClean="0"/>
              <a:t>共通する</a:t>
            </a:r>
            <a:r>
              <a:rPr lang="ja-JP" altLang="en-US" sz="2000" dirty="0"/>
              <a:t>性質も見られる</a:t>
            </a:r>
            <a:r>
              <a:rPr lang="ja-JP" altLang="en-US" sz="2000" dirty="0" smtClean="0"/>
              <a:t>。</a:t>
            </a:r>
            <a:endParaRPr lang="en-US" altLang="ja-JP" sz="2000" dirty="0" smtClean="0"/>
          </a:p>
          <a:p>
            <a:pPr marL="0" indent="0">
              <a:buNone/>
            </a:pPr>
            <a:r>
              <a:rPr lang="ja-JP" altLang="en-US" sz="2000" dirty="0"/>
              <a:t>　</a:t>
            </a:r>
            <a:r>
              <a:rPr lang="ja-JP" altLang="en-US" sz="2000" dirty="0" smtClean="0"/>
              <a:t>全生物</a:t>
            </a:r>
            <a:r>
              <a:rPr lang="ja-JP" altLang="en-US" sz="2000" dirty="0"/>
              <a:t>に共通性が見られるのはなぜか説明せよ</a:t>
            </a:r>
            <a:r>
              <a:rPr lang="ja-JP" altLang="en-US" sz="2000" dirty="0" smtClean="0"/>
              <a:t>。</a:t>
            </a:r>
            <a:endParaRPr lang="en-US" altLang="ja-JP" sz="2000" dirty="0" smtClean="0"/>
          </a:p>
          <a:p>
            <a:pPr marL="0" indent="0">
              <a:buNone/>
            </a:pPr>
            <a:r>
              <a:rPr lang="ja-JP" altLang="en-US" sz="2000" dirty="0" smtClean="0"/>
              <a:t>②生物</a:t>
            </a:r>
            <a:r>
              <a:rPr lang="ja-JP" altLang="en-US" sz="2000" dirty="0"/>
              <a:t>の共通性とは具体的にどのようなものがあるか説明せよ</a:t>
            </a:r>
            <a:r>
              <a:rPr lang="ja-JP" altLang="en-US" sz="2000" dirty="0" smtClean="0"/>
              <a:t>。</a:t>
            </a:r>
            <a:endParaRPr lang="en-US" altLang="ja-JP" sz="2000" dirty="0" smtClean="0"/>
          </a:p>
          <a:p>
            <a:pPr marL="0" indent="0">
              <a:buNone/>
            </a:pPr>
            <a:r>
              <a:rPr lang="ja-JP" altLang="en-US" sz="2000" dirty="0" smtClean="0"/>
              <a:t>③上の②を</a:t>
            </a:r>
            <a:r>
              <a:rPr lang="ja-JP" altLang="en-US" sz="2000" dirty="0"/>
              <a:t>ふまえて、ドラえもんが生物であるかどうか判断せよ</a:t>
            </a:r>
            <a:r>
              <a:rPr lang="ja-JP" altLang="en-US" sz="2000" dirty="0" smtClean="0"/>
              <a:t>。</a:t>
            </a:r>
            <a:endParaRPr lang="en-US" altLang="ja-JP" sz="2000" dirty="0" smtClean="0"/>
          </a:p>
          <a:p>
            <a:pPr marL="0" indent="0">
              <a:buNone/>
            </a:pPr>
            <a:r>
              <a:rPr lang="ja-JP" altLang="en-US" sz="2000" dirty="0" smtClean="0"/>
              <a:t>④ウイルス</a:t>
            </a:r>
            <a:r>
              <a:rPr lang="ja-JP" altLang="en-US" sz="2000" dirty="0"/>
              <a:t>は「生物と無生物の中間段階として位置付けられて</a:t>
            </a:r>
            <a:r>
              <a:rPr lang="ja-JP" altLang="en-US" sz="2000" dirty="0" smtClean="0"/>
              <a:t>いる」</a:t>
            </a:r>
            <a:endParaRPr lang="en-US" altLang="ja-JP" sz="2000" dirty="0" smtClean="0"/>
          </a:p>
          <a:p>
            <a:pPr marL="0" indent="0">
              <a:buNone/>
            </a:pPr>
            <a:r>
              <a:rPr lang="ja-JP" altLang="en-US" sz="2000" dirty="0"/>
              <a:t>　</a:t>
            </a:r>
            <a:r>
              <a:rPr lang="ja-JP" altLang="en-US" sz="2000" dirty="0" smtClean="0"/>
              <a:t>とある</a:t>
            </a:r>
            <a:r>
              <a:rPr lang="ja-JP" altLang="en-US" sz="2000" dirty="0"/>
              <a:t>が、それはなぜか</a:t>
            </a:r>
            <a:r>
              <a:rPr lang="ja-JP" altLang="en-US" sz="2000" dirty="0" smtClean="0"/>
              <a:t>、上の②を</a:t>
            </a:r>
            <a:r>
              <a:rPr lang="ja-JP" altLang="en-US" sz="2000" dirty="0"/>
              <a:t>ふまえて説明せよ。</a:t>
            </a:r>
          </a:p>
          <a:p>
            <a:pPr marL="0" indent="0">
              <a:buNone/>
            </a:pPr>
            <a:endParaRPr kumimoji="1" lang="ja-JP" altLang="en-US" sz="2000" dirty="0"/>
          </a:p>
        </p:txBody>
      </p:sp>
    </p:spTree>
    <p:extLst>
      <p:ext uri="{BB962C8B-B14F-4D97-AF65-F5344CB8AC3E}">
        <p14:creationId xmlns:p14="http://schemas.microsoft.com/office/powerpoint/2010/main" val="2691247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創造性とは</a:t>
            </a:r>
            <a:endParaRPr kumimoji="1" lang="ja-JP" altLang="en-US" dirty="0"/>
          </a:p>
        </p:txBody>
      </p:sp>
      <p:sp>
        <p:nvSpPr>
          <p:cNvPr id="3" name="コンテンツ プレースホルダー 2"/>
          <p:cNvSpPr>
            <a:spLocks noGrp="1"/>
          </p:cNvSpPr>
          <p:nvPr>
            <p:ph idx="1"/>
          </p:nvPr>
        </p:nvSpPr>
        <p:spPr>
          <a:xfrm>
            <a:off x="772585" y="5589241"/>
            <a:ext cx="8229600" cy="1080120"/>
          </a:xfrm>
        </p:spPr>
        <p:txBody>
          <a:bodyPr>
            <a:noAutofit/>
          </a:bodyPr>
          <a:lstStyle/>
          <a:p>
            <a:pPr marL="0" indent="0">
              <a:buNone/>
            </a:pPr>
            <a:r>
              <a:rPr lang="ja-JP" altLang="en-US" sz="2800" b="1" dirty="0"/>
              <a:t>クリエイティビティとは、何かと何かをつなぐことに</a:t>
            </a:r>
            <a:r>
              <a:rPr lang="ja-JP" altLang="en-US" sz="2800" b="1" dirty="0" smtClean="0"/>
              <a:t>すぎない</a:t>
            </a:r>
            <a:r>
              <a:rPr lang="ja-JP" altLang="en-US" sz="2800" dirty="0" smtClean="0"/>
              <a:t>（スティーブ・ジョブズ）</a:t>
            </a:r>
            <a:endParaRPr lang="en-US" altLang="ja-JP" sz="2800" dirty="0" smtClean="0"/>
          </a:p>
        </p:txBody>
      </p:sp>
      <p:pic>
        <p:nvPicPr>
          <p:cNvPr id="1026" name="Picture 2" descr="埋め込み画像への固定リンク"/>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1052736"/>
            <a:ext cx="7292826" cy="38309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テキスト ボックス 3"/>
          <p:cNvSpPr txBox="1"/>
          <p:nvPr/>
        </p:nvSpPr>
        <p:spPr>
          <a:xfrm>
            <a:off x="2348321" y="4797152"/>
            <a:ext cx="6832191" cy="738664"/>
          </a:xfrm>
          <a:prstGeom prst="rect">
            <a:avLst/>
          </a:prstGeom>
          <a:noFill/>
        </p:spPr>
        <p:txBody>
          <a:bodyPr wrap="none" rtlCol="0">
            <a:spAutoFit/>
          </a:bodyPr>
          <a:lstStyle/>
          <a:p>
            <a:r>
              <a:rPr lang="ja-JP" altLang="ja-JP" sz="1400" b="1" dirty="0">
                <a:latin typeface="+mj-ea"/>
                <a:ea typeface="+mj-ea"/>
              </a:rPr>
              <a:t>知識と経験と創造性の違いについて</a:t>
            </a:r>
            <a:r>
              <a:rPr lang="en-US" altLang="ja-JP" sz="1400" b="1" dirty="0">
                <a:latin typeface="+mj-ea"/>
                <a:ea typeface="+mj-ea"/>
              </a:rPr>
              <a:t> </a:t>
            </a:r>
            <a:endParaRPr lang="ja-JP" altLang="ja-JP" sz="1400" dirty="0">
              <a:latin typeface="+mj-ea"/>
              <a:ea typeface="+mj-ea"/>
            </a:endParaRPr>
          </a:p>
          <a:p>
            <a:r>
              <a:rPr lang="en-US" altLang="ja-JP" sz="1400" b="1" dirty="0">
                <a:latin typeface="+mj-ea"/>
                <a:ea typeface="+mj-ea"/>
              </a:rPr>
              <a:t>https://twitter.com/Stakesh/status/432505262021160961/photo/1</a:t>
            </a:r>
            <a:endParaRPr lang="ja-JP" altLang="ja-JP" sz="1400" dirty="0">
              <a:latin typeface="+mj-ea"/>
              <a:ea typeface="+mj-ea"/>
            </a:endParaRPr>
          </a:p>
          <a:p>
            <a:endParaRPr kumimoji="1" lang="ja-JP" altLang="en-US" sz="1400" dirty="0">
              <a:latin typeface="+mj-ea"/>
              <a:ea typeface="+mj-ea"/>
            </a:endParaRPr>
          </a:p>
        </p:txBody>
      </p:sp>
    </p:spTree>
    <p:extLst>
      <p:ext uri="{BB962C8B-B14F-4D97-AF65-F5344CB8AC3E}">
        <p14:creationId xmlns:p14="http://schemas.microsoft.com/office/powerpoint/2010/main" val="14130023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発展課題の</a:t>
            </a:r>
            <a:r>
              <a:rPr lang="ja-JP" altLang="en-US" dirty="0"/>
              <a:t>例</a:t>
            </a:r>
            <a:endParaRPr kumimoji="1" lang="ja-JP" altLang="en-US" dirty="0"/>
          </a:p>
        </p:txBody>
      </p:sp>
      <p:sp>
        <p:nvSpPr>
          <p:cNvPr id="3" name="コンテンツ プレースホルダー 2"/>
          <p:cNvSpPr>
            <a:spLocks noGrp="1"/>
          </p:cNvSpPr>
          <p:nvPr>
            <p:ph idx="1"/>
          </p:nvPr>
        </p:nvSpPr>
        <p:spPr>
          <a:xfrm>
            <a:off x="457200" y="1600200"/>
            <a:ext cx="8229600" cy="4925144"/>
          </a:xfrm>
        </p:spPr>
        <p:txBody>
          <a:bodyPr>
            <a:normAutofit/>
          </a:bodyPr>
          <a:lstStyle/>
          <a:p>
            <a:pPr marL="0" indent="0">
              <a:buNone/>
            </a:pPr>
            <a:r>
              <a:rPr lang="ja-JP" altLang="en-US" sz="2800" dirty="0"/>
              <a:t>目的</a:t>
            </a:r>
          </a:p>
          <a:p>
            <a:pPr marL="0" indent="0">
              <a:buNone/>
            </a:pPr>
            <a:r>
              <a:rPr lang="ja-JP" altLang="en-US" sz="2000" dirty="0"/>
              <a:t>●全生物は共通祖先をもち、様々な共通性を持つことがわかる。</a:t>
            </a:r>
          </a:p>
          <a:p>
            <a:pPr marL="0" indent="0">
              <a:buNone/>
            </a:pPr>
            <a:r>
              <a:rPr lang="ja-JP" altLang="en-US" sz="2000" dirty="0"/>
              <a:t>●生物の特徴を、無生物と比較しながら説明することができる</a:t>
            </a:r>
            <a:r>
              <a:rPr lang="ja-JP" altLang="en-US" sz="2000" dirty="0" smtClean="0"/>
              <a:t>。</a:t>
            </a:r>
            <a:endParaRPr lang="en-US" altLang="ja-JP" sz="2000" dirty="0" smtClean="0"/>
          </a:p>
          <a:p>
            <a:pPr marL="0" indent="0">
              <a:buNone/>
            </a:pPr>
            <a:endParaRPr lang="ja-JP" altLang="en-US" sz="2400" dirty="0"/>
          </a:p>
          <a:p>
            <a:pPr marL="0" indent="0">
              <a:buNone/>
            </a:pPr>
            <a:r>
              <a:rPr lang="ja-JP" altLang="en-US" sz="2800" dirty="0"/>
              <a:t>発展課題</a:t>
            </a:r>
          </a:p>
          <a:p>
            <a:pPr marL="0" indent="0">
              <a:buNone/>
            </a:pPr>
            <a:r>
              <a:rPr lang="ja-JP" altLang="en-US" sz="2000" dirty="0"/>
              <a:t>ＮＡＳＡは「地球外生命体」を探索している。宇宙で何か「生物」らしきものが見つかったとき、それを、単なる「物質」のかたまりではなく「生物」（＝地球外生命体）というためには、どのような性質を備えていなければならないと考えられるか説明せよ。 </a:t>
            </a:r>
          </a:p>
          <a:p>
            <a:pPr marL="0" indent="0">
              <a:buNone/>
            </a:pPr>
            <a:endParaRPr kumimoji="1" lang="ja-JP" altLang="en-US" dirty="0"/>
          </a:p>
        </p:txBody>
      </p:sp>
    </p:spTree>
    <p:extLst>
      <p:ext uri="{BB962C8B-B14F-4D97-AF65-F5344CB8AC3E}">
        <p14:creationId xmlns:p14="http://schemas.microsoft.com/office/powerpoint/2010/main" val="37438843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「不安」か「ワクワク」か</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414411914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005493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ＡＬ型授業の基盤は「安心感」</a:t>
            </a:r>
            <a:endParaRPr kumimoji="1" lang="ja-JP" altLang="en-US" dirty="0"/>
          </a:p>
        </p:txBody>
      </p:sp>
      <p:grpSp>
        <p:nvGrpSpPr>
          <p:cNvPr id="13" name="グループ化 12"/>
          <p:cNvGrpSpPr>
            <a:grpSpLocks noChangeAspect="1"/>
          </p:cNvGrpSpPr>
          <p:nvPr/>
        </p:nvGrpSpPr>
        <p:grpSpPr>
          <a:xfrm>
            <a:off x="2183615" y="1412776"/>
            <a:ext cx="5052680" cy="5052680"/>
            <a:chOff x="2608363" y="1660847"/>
            <a:chExt cx="4114800" cy="4114800"/>
          </a:xfrm>
        </p:grpSpPr>
        <p:sp>
          <p:nvSpPr>
            <p:cNvPr id="5" name="円/楕円 4"/>
            <p:cNvSpPr>
              <a:spLocks noChangeAspect="1"/>
            </p:cNvSpPr>
            <p:nvPr/>
          </p:nvSpPr>
          <p:spPr>
            <a:xfrm>
              <a:off x="2608363" y="1660847"/>
              <a:ext cx="4114800" cy="41148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円/楕円 5"/>
            <p:cNvSpPr>
              <a:spLocks noChangeAspect="1"/>
            </p:cNvSpPr>
            <p:nvPr/>
          </p:nvSpPr>
          <p:spPr>
            <a:xfrm>
              <a:off x="3294163" y="2346647"/>
              <a:ext cx="2743200" cy="27432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円/楕円 6"/>
            <p:cNvSpPr>
              <a:spLocks noChangeAspect="1"/>
            </p:cNvSpPr>
            <p:nvPr/>
          </p:nvSpPr>
          <p:spPr>
            <a:xfrm>
              <a:off x="3979963" y="3032447"/>
              <a:ext cx="1371600" cy="1371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4122818" y="3472606"/>
              <a:ext cx="1099570" cy="375971"/>
            </a:xfrm>
            <a:prstGeom prst="rect">
              <a:avLst/>
            </a:prstGeom>
            <a:noFill/>
          </p:spPr>
          <p:txBody>
            <a:bodyPr wrap="square" rtlCol="0">
              <a:spAutoFit/>
            </a:bodyPr>
            <a:lstStyle/>
            <a:p>
              <a:pPr algn="ctr"/>
              <a:r>
                <a:rPr lang="ja-JP" altLang="en-US" sz="2400" dirty="0">
                  <a:latin typeface="HGP創英角ｺﾞｼｯｸUB" panose="020B0900000000000000" pitchFamily="50" charset="-128"/>
                  <a:ea typeface="HGP創英角ｺﾞｼｯｸUB" panose="020B0900000000000000" pitchFamily="50" charset="-128"/>
                </a:rPr>
                <a:t>安心</a:t>
              </a:r>
              <a:endParaRPr kumimoji="1" lang="en-US" altLang="ja-JP" sz="2400" dirty="0" smtClean="0">
                <a:latin typeface="HGP創英角ｺﾞｼｯｸUB" panose="020B0900000000000000" pitchFamily="50" charset="-128"/>
                <a:ea typeface="HGP創英角ｺﾞｼｯｸUB" panose="020B0900000000000000" pitchFamily="50" charset="-128"/>
              </a:endParaRPr>
            </a:p>
          </p:txBody>
        </p:sp>
        <p:sp>
          <p:nvSpPr>
            <p:cNvPr id="9" name="テキスト ボックス 8"/>
            <p:cNvSpPr txBox="1"/>
            <p:nvPr/>
          </p:nvSpPr>
          <p:spPr>
            <a:xfrm>
              <a:off x="4122818" y="2494111"/>
              <a:ext cx="1099570" cy="375971"/>
            </a:xfrm>
            <a:prstGeom prst="rect">
              <a:avLst/>
            </a:prstGeom>
            <a:noFill/>
          </p:spPr>
          <p:txBody>
            <a:bodyPr wrap="square" rtlCol="0">
              <a:spAutoFit/>
            </a:bodyPr>
            <a:lstStyle/>
            <a:p>
              <a:pPr algn="ctr"/>
              <a:r>
                <a:rPr kumimoji="1" lang="ja-JP" altLang="en-US" sz="2400" dirty="0" smtClean="0">
                  <a:latin typeface="HGP創英角ｺﾞｼｯｸUB" panose="020B0900000000000000" pitchFamily="50" charset="-128"/>
                  <a:ea typeface="HGP創英角ｺﾞｼｯｸUB" panose="020B0900000000000000" pitchFamily="50" charset="-128"/>
                </a:rPr>
                <a:t>挑戦</a:t>
              </a:r>
              <a:endParaRPr kumimoji="1" lang="en-US" altLang="ja-JP" sz="2400" dirty="0" smtClean="0">
                <a:latin typeface="HGP創英角ｺﾞｼｯｸUB" panose="020B0900000000000000" pitchFamily="50" charset="-128"/>
                <a:ea typeface="HGP創英角ｺﾞｼｯｸUB" panose="020B0900000000000000" pitchFamily="50" charset="-128"/>
              </a:endParaRPr>
            </a:p>
          </p:txBody>
        </p:sp>
        <p:sp>
          <p:nvSpPr>
            <p:cNvPr id="10" name="テキスト ボックス 9"/>
            <p:cNvSpPr txBox="1"/>
            <p:nvPr/>
          </p:nvSpPr>
          <p:spPr>
            <a:xfrm>
              <a:off x="4122818" y="1816422"/>
              <a:ext cx="1099570" cy="375971"/>
            </a:xfrm>
            <a:prstGeom prst="rect">
              <a:avLst/>
            </a:prstGeom>
            <a:noFill/>
          </p:spPr>
          <p:txBody>
            <a:bodyPr wrap="square" rtlCol="0">
              <a:spAutoFit/>
            </a:bodyPr>
            <a:lstStyle/>
            <a:p>
              <a:pPr algn="ctr"/>
              <a:r>
                <a:rPr lang="ja-JP" altLang="en-US" sz="2400" dirty="0">
                  <a:latin typeface="HGP創英角ｺﾞｼｯｸUB" panose="020B0900000000000000" pitchFamily="50" charset="-128"/>
                  <a:ea typeface="HGP創英角ｺﾞｼｯｸUB" panose="020B0900000000000000" pitchFamily="50" charset="-128"/>
                </a:rPr>
                <a:t>混乱</a:t>
              </a:r>
              <a:endParaRPr kumimoji="1" lang="en-US" altLang="ja-JP" sz="2400" dirty="0" smtClean="0">
                <a:latin typeface="HGP創英角ｺﾞｼｯｸUB" panose="020B0900000000000000" pitchFamily="50" charset="-128"/>
                <a:ea typeface="HGP創英角ｺﾞｼｯｸUB" panose="020B0900000000000000" pitchFamily="50" charset="-128"/>
              </a:endParaRPr>
            </a:p>
          </p:txBody>
        </p:sp>
        <p:sp>
          <p:nvSpPr>
            <p:cNvPr id="11" name="下矢印 10"/>
            <p:cNvSpPr/>
            <p:nvPr/>
          </p:nvSpPr>
          <p:spPr>
            <a:xfrm rot="13279003">
              <a:off x="4905305" y="2727980"/>
              <a:ext cx="504056" cy="894975"/>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4978534" y="3175467"/>
              <a:ext cx="1099570" cy="375971"/>
            </a:xfrm>
            <a:prstGeom prst="rect">
              <a:avLst/>
            </a:prstGeom>
            <a:noFill/>
          </p:spPr>
          <p:txBody>
            <a:bodyPr wrap="square" rtlCol="0">
              <a:spAutoFit/>
            </a:bodyPr>
            <a:lstStyle/>
            <a:p>
              <a:pPr algn="ctr"/>
              <a:r>
                <a:rPr lang="ja-JP" altLang="en-US" sz="2400" dirty="0">
                  <a:latin typeface="HGP創英角ｺﾞｼｯｸUB" panose="020B0900000000000000" pitchFamily="50" charset="-128"/>
                  <a:ea typeface="HGP創英角ｺﾞｼｯｸUB" panose="020B0900000000000000" pitchFamily="50" charset="-128"/>
                </a:rPr>
                <a:t>成長</a:t>
              </a:r>
              <a:endParaRPr kumimoji="1" lang="en-US" altLang="ja-JP" sz="2400" dirty="0" smtClean="0">
                <a:latin typeface="HGP創英角ｺﾞｼｯｸUB" panose="020B0900000000000000" pitchFamily="50" charset="-128"/>
                <a:ea typeface="HGP創英角ｺﾞｼｯｸUB" panose="020B0900000000000000" pitchFamily="50" charset="-128"/>
              </a:endParaRPr>
            </a:p>
          </p:txBody>
        </p:sp>
      </p:grpSp>
    </p:spTree>
    <p:extLst>
      <p:ext uri="{BB962C8B-B14F-4D97-AF65-F5344CB8AC3E}">
        <p14:creationId xmlns:p14="http://schemas.microsoft.com/office/powerpoint/2010/main" val="37617335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授業</a:t>
            </a:r>
            <a:r>
              <a:rPr lang="ja-JP" altLang="en-US" dirty="0"/>
              <a:t>の基本</a:t>
            </a:r>
            <a:r>
              <a:rPr lang="ja-JP" altLang="en-US" dirty="0" smtClean="0"/>
              <a:t>デザイン</a:t>
            </a:r>
            <a:endParaRPr kumimoji="1" lang="ja-JP" altLang="en-US" dirty="0"/>
          </a:p>
        </p:txBody>
      </p:sp>
      <p:sp>
        <p:nvSpPr>
          <p:cNvPr id="3" name="コンテンツ プレースホルダー 2"/>
          <p:cNvSpPr>
            <a:spLocks noGrp="1"/>
          </p:cNvSpPr>
          <p:nvPr>
            <p:ph idx="1"/>
          </p:nvPr>
        </p:nvSpPr>
        <p:spPr>
          <a:xfrm>
            <a:off x="457200" y="1600200"/>
            <a:ext cx="8229600" cy="5069160"/>
          </a:xfrm>
        </p:spPr>
        <p:txBody>
          <a:bodyPr>
            <a:normAutofit/>
          </a:bodyPr>
          <a:lstStyle/>
          <a:p>
            <a:pPr marL="0" indent="0">
              <a:buNone/>
            </a:pPr>
            <a:r>
              <a:rPr lang="ja-JP" altLang="en-US" b="1" dirty="0" smtClean="0"/>
              <a:t>●</a:t>
            </a:r>
            <a:r>
              <a:rPr lang="ja-JP" altLang="en-US" b="1" dirty="0" smtClean="0"/>
              <a:t>プリント・</a:t>
            </a:r>
            <a:r>
              <a:rPr lang="ja-JP" altLang="en-US" b="1" dirty="0" smtClean="0"/>
              <a:t>スライドの使用</a:t>
            </a:r>
            <a:endParaRPr lang="en-US" altLang="ja-JP" b="1" dirty="0" smtClean="0"/>
          </a:p>
          <a:p>
            <a:pPr marL="0" indent="0">
              <a:buNone/>
            </a:pPr>
            <a:r>
              <a:rPr lang="ja-JP" altLang="en-US" b="1" dirty="0" smtClean="0"/>
              <a:t>●時間配分（講義はどのくらい？）</a:t>
            </a:r>
            <a:endParaRPr lang="ja-JP" altLang="en-US" b="1" dirty="0"/>
          </a:p>
          <a:p>
            <a:pPr marL="0" indent="0">
              <a:buNone/>
            </a:pPr>
            <a:r>
              <a:rPr lang="ja-JP" altLang="en-US" b="1" dirty="0"/>
              <a:t>●グループ</a:t>
            </a:r>
            <a:r>
              <a:rPr lang="ja-JP" altLang="en-US" b="1" dirty="0" smtClean="0"/>
              <a:t>分け</a:t>
            </a:r>
            <a:endParaRPr lang="ja-JP" altLang="en-US" dirty="0"/>
          </a:p>
          <a:p>
            <a:pPr marL="0" indent="0">
              <a:buNone/>
            </a:pPr>
            <a:r>
              <a:rPr lang="ja-JP" altLang="en-US" b="1" dirty="0" smtClean="0"/>
              <a:t>●答え</a:t>
            </a:r>
            <a:r>
              <a:rPr lang="ja-JP" altLang="en-US" b="1" dirty="0"/>
              <a:t>・</a:t>
            </a:r>
            <a:r>
              <a:rPr lang="ja-JP" altLang="en-US" b="1" dirty="0" smtClean="0"/>
              <a:t>ヒントの提示</a:t>
            </a:r>
            <a:endParaRPr lang="ja-JP" altLang="en-US" dirty="0"/>
          </a:p>
          <a:p>
            <a:pPr marL="0" indent="0">
              <a:buNone/>
            </a:pPr>
            <a:r>
              <a:rPr lang="ja-JP" altLang="en-US" b="1" dirty="0"/>
              <a:t>●確認</a:t>
            </a:r>
            <a:r>
              <a:rPr lang="ja-JP" altLang="en-US" b="1" dirty="0" smtClean="0"/>
              <a:t>テストの実施</a:t>
            </a:r>
            <a:endParaRPr lang="en-US" altLang="ja-JP" b="1" dirty="0"/>
          </a:p>
          <a:p>
            <a:pPr marL="0" indent="0">
              <a:buNone/>
            </a:pPr>
            <a:r>
              <a:rPr lang="ja-JP" altLang="en-US" b="1" dirty="0" smtClean="0"/>
              <a:t>●提出物とその評価</a:t>
            </a:r>
            <a:endParaRPr lang="ja-JP" altLang="en-US" b="1" dirty="0"/>
          </a:p>
          <a:p>
            <a:pPr marL="0" indent="0">
              <a:buNone/>
            </a:pPr>
            <a:endParaRPr kumimoji="1" lang="ja-JP" altLang="en-US" dirty="0"/>
          </a:p>
        </p:txBody>
      </p:sp>
    </p:spTree>
    <p:extLst>
      <p:ext uri="{BB962C8B-B14F-4D97-AF65-F5344CB8AC3E}">
        <p14:creationId xmlns:p14="http://schemas.microsoft.com/office/powerpoint/2010/main" val="10209438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はじめに</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smtClean="0"/>
              <a:t>「アクティブ・ラーニング」という用語の解釈は様々である。</a:t>
            </a:r>
            <a:endParaRPr lang="en-US" altLang="ja-JP" dirty="0" smtClean="0"/>
          </a:p>
          <a:p>
            <a:pPr marL="0" indent="0">
              <a:buNone/>
            </a:pPr>
            <a:endParaRPr lang="en-US" altLang="ja-JP" dirty="0" smtClean="0"/>
          </a:p>
          <a:p>
            <a:r>
              <a:rPr lang="ja-JP" altLang="en-US" dirty="0" smtClean="0"/>
              <a:t>「これ（だけ）がアクティブ・ラーニング」という断定は混乱を招きかねない。</a:t>
            </a:r>
            <a:endParaRPr lang="en-US" altLang="ja-JP" dirty="0" smtClean="0"/>
          </a:p>
          <a:p>
            <a:endParaRPr lang="en-US" altLang="ja-JP" dirty="0"/>
          </a:p>
          <a:p>
            <a:r>
              <a:rPr lang="ja-JP" altLang="en-US" dirty="0" smtClean="0"/>
              <a:t>今必要なことは「特定の型」を広げることではない。</a:t>
            </a:r>
            <a:endParaRPr lang="en-US" altLang="ja-JP" dirty="0" smtClean="0"/>
          </a:p>
        </p:txBody>
      </p:sp>
    </p:spTree>
    <p:extLst>
      <p:ext uri="{BB962C8B-B14F-4D97-AF65-F5344CB8AC3E}">
        <p14:creationId xmlns:p14="http://schemas.microsoft.com/office/powerpoint/2010/main" val="22263404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「問い」の作成</a:t>
            </a:r>
            <a:endParaRPr kumimoji="1" lang="ja-JP" altLang="en-US" dirty="0"/>
          </a:p>
        </p:txBody>
      </p:sp>
      <p:sp>
        <p:nvSpPr>
          <p:cNvPr id="3" name="コンテンツ プレースホルダー 2"/>
          <p:cNvSpPr>
            <a:spLocks noGrp="1"/>
          </p:cNvSpPr>
          <p:nvPr>
            <p:ph idx="1"/>
          </p:nvPr>
        </p:nvSpPr>
        <p:spPr>
          <a:xfrm>
            <a:off x="457200" y="1600200"/>
            <a:ext cx="8229600" cy="4853136"/>
          </a:xfrm>
        </p:spPr>
        <p:txBody>
          <a:bodyPr>
            <a:normAutofit/>
          </a:bodyPr>
          <a:lstStyle/>
          <a:p>
            <a:pPr marL="0" indent="0">
              <a:buNone/>
            </a:pPr>
            <a:r>
              <a:rPr lang="ja-JP" altLang="en-US" b="1" dirty="0"/>
              <a:t>●</a:t>
            </a:r>
            <a:r>
              <a:rPr lang="ja-JP" altLang="en-US" b="1" dirty="0" smtClean="0"/>
              <a:t>授業後の「振り返りシート」</a:t>
            </a:r>
            <a:endParaRPr lang="en-US" altLang="ja-JP" b="1" dirty="0" smtClean="0"/>
          </a:p>
          <a:p>
            <a:pPr marL="0" indent="0">
              <a:buNone/>
            </a:pPr>
            <a:r>
              <a:rPr kumimoji="1" lang="ja-JP" altLang="en-US" dirty="0"/>
              <a:t>　</a:t>
            </a:r>
            <a:r>
              <a:rPr lang="ja-JP" altLang="en-US" dirty="0" smtClean="0"/>
              <a:t>「疑問→予想」　⇒　「問い→仮説」</a:t>
            </a:r>
            <a:endParaRPr kumimoji="1" lang="en-US" altLang="ja-JP" dirty="0" smtClean="0"/>
          </a:p>
          <a:p>
            <a:pPr marL="0" indent="0">
              <a:buNone/>
            </a:pPr>
            <a:endParaRPr lang="en-US" altLang="ja-JP" dirty="0" smtClean="0"/>
          </a:p>
          <a:p>
            <a:pPr marL="0" indent="0">
              <a:buNone/>
            </a:pPr>
            <a:r>
              <a:rPr lang="ja-JP" altLang="en-US" b="1" dirty="0" smtClean="0"/>
              <a:t>●実験・観察</a:t>
            </a:r>
            <a:endParaRPr lang="en-US" altLang="ja-JP" b="1" dirty="0" smtClean="0"/>
          </a:p>
          <a:p>
            <a:pPr marL="0" indent="0">
              <a:buNone/>
            </a:pPr>
            <a:r>
              <a:rPr lang="ja-JP" altLang="en-US" dirty="0"/>
              <a:t>　</a:t>
            </a:r>
            <a:r>
              <a:rPr lang="ja-JP" altLang="en-US" dirty="0" smtClean="0"/>
              <a:t>「問い→仮説→検証計画」</a:t>
            </a:r>
            <a:endParaRPr lang="en-US" altLang="ja-JP" dirty="0" smtClean="0"/>
          </a:p>
          <a:p>
            <a:pPr marL="0" indent="0">
              <a:buNone/>
            </a:pPr>
            <a:endParaRPr lang="en-US" altLang="ja-JP" dirty="0" smtClean="0"/>
          </a:p>
          <a:p>
            <a:pPr marL="0" indent="0">
              <a:buNone/>
            </a:pPr>
            <a:r>
              <a:rPr lang="ja-JP" altLang="en-US" b="1" dirty="0" smtClean="0"/>
              <a:t>●課題研究</a:t>
            </a:r>
            <a:endParaRPr lang="en-US" altLang="ja-JP" b="1" dirty="0" smtClean="0"/>
          </a:p>
          <a:p>
            <a:pPr marL="0" indent="0">
              <a:buNone/>
            </a:pPr>
            <a:r>
              <a:rPr lang="ja-JP" altLang="en-US" dirty="0"/>
              <a:t>　</a:t>
            </a:r>
            <a:r>
              <a:rPr lang="ja-JP" altLang="en-US" dirty="0" smtClean="0"/>
              <a:t>独創的・創造的なテーマ設定</a:t>
            </a:r>
            <a:endParaRPr lang="en-US" altLang="ja-JP" dirty="0" smtClean="0"/>
          </a:p>
        </p:txBody>
      </p:sp>
    </p:spTree>
    <p:extLst>
      <p:ext uri="{BB962C8B-B14F-4D97-AF65-F5344CB8AC3E}">
        <p14:creationId xmlns:p14="http://schemas.microsoft.com/office/powerpoint/2010/main" val="10613762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「問い」に関するアクティビティ</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lang="ja-JP" altLang="en-US" dirty="0"/>
              <a:t>①春の野外</a:t>
            </a:r>
            <a:r>
              <a:rPr lang="ja-JP" altLang="en-US" dirty="0" smtClean="0"/>
              <a:t>観察　②</a:t>
            </a:r>
            <a:r>
              <a:rPr lang="ja-JP" altLang="en-US" dirty="0"/>
              <a:t>カイコの</a:t>
            </a:r>
            <a:r>
              <a:rPr lang="ja-JP" altLang="en-US" dirty="0" smtClean="0"/>
              <a:t>観察　</a:t>
            </a:r>
            <a:endParaRPr lang="en-US" altLang="ja-JP" dirty="0" smtClean="0"/>
          </a:p>
          <a:p>
            <a:pPr marL="0" indent="0">
              <a:buNone/>
            </a:pPr>
            <a:r>
              <a:rPr lang="ja-JP" altLang="en-US" dirty="0" smtClean="0"/>
              <a:t>③</a:t>
            </a:r>
            <a:r>
              <a:rPr lang="ja-JP" altLang="en-US" dirty="0"/>
              <a:t>細胞の</a:t>
            </a:r>
            <a:r>
              <a:rPr lang="ja-JP" altLang="en-US" dirty="0" smtClean="0"/>
              <a:t>観察　④</a:t>
            </a:r>
            <a:r>
              <a:rPr lang="ja-JP" altLang="en-US" dirty="0"/>
              <a:t>ＤＮＡの抽出</a:t>
            </a:r>
            <a:r>
              <a:rPr lang="ja-JP" altLang="en-US" dirty="0" smtClean="0"/>
              <a:t>実験</a:t>
            </a:r>
            <a:endParaRPr lang="en-US" altLang="ja-JP" dirty="0" smtClean="0"/>
          </a:p>
          <a:p>
            <a:pPr marL="0" indent="0">
              <a:buNone/>
            </a:pPr>
            <a:r>
              <a:rPr lang="ja-JP" altLang="en-US" dirty="0" smtClean="0"/>
              <a:t>⑤</a:t>
            </a:r>
            <a:r>
              <a:rPr lang="ja-JP" altLang="en-US" dirty="0"/>
              <a:t>夏季休業中</a:t>
            </a:r>
            <a:r>
              <a:rPr lang="ja-JP" altLang="en-US" dirty="0" smtClean="0"/>
              <a:t>課題　⑥</a:t>
            </a:r>
            <a:r>
              <a:rPr lang="ja-JP" altLang="en-US" dirty="0"/>
              <a:t>体細胞分裂の</a:t>
            </a:r>
            <a:r>
              <a:rPr lang="ja-JP" altLang="en-US" dirty="0" smtClean="0"/>
              <a:t>観察</a:t>
            </a:r>
            <a:endParaRPr lang="en-US" altLang="ja-JP" dirty="0" smtClean="0"/>
          </a:p>
          <a:p>
            <a:pPr marL="0" indent="0">
              <a:buNone/>
            </a:pPr>
            <a:r>
              <a:rPr lang="ja-JP" altLang="en-US" dirty="0" smtClean="0"/>
              <a:t>⑦</a:t>
            </a:r>
            <a:r>
              <a:rPr lang="ja-JP" altLang="en-US" dirty="0" err="1"/>
              <a:t>だ</a:t>
            </a:r>
            <a:r>
              <a:rPr lang="ja-JP" altLang="en-US" dirty="0"/>
              <a:t>腺染色体の</a:t>
            </a:r>
            <a:r>
              <a:rPr lang="ja-JP" altLang="en-US" dirty="0" smtClean="0"/>
              <a:t>観察　⑧</a:t>
            </a:r>
            <a:r>
              <a:rPr lang="ja-JP" altLang="en-US" dirty="0"/>
              <a:t>遺伝子検査</a:t>
            </a:r>
            <a:r>
              <a:rPr lang="ja-JP" altLang="en-US" dirty="0" smtClean="0"/>
              <a:t>課題</a:t>
            </a:r>
            <a:endParaRPr lang="en-US" altLang="ja-JP" dirty="0" smtClean="0"/>
          </a:p>
          <a:p>
            <a:pPr marL="0" indent="0">
              <a:buNone/>
            </a:pPr>
            <a:r>
              <a:rPr lang="ja-JP" altLang="en-US" dirty="0" smtClean="0"/>
              <a:t>⑨</a:t>
            </a:r>
            <a:r>
              <a:rPr lang="ja-JP" altLang="en-US" dirty="0"/>
              <a:t>秋の野外</a:t>
            </a:r>
            <a:r>
              <a:rPr lang="ja-JP" altLang="en-US" dirty="0" smtClean="0"/>
              <a:t>観察　⑩</a:t>
            </a:r>
            <a:r>
              <a:rPr lang="ja-JP" altLang="en-US" dirty="0"/>
              <a:t>心臓・腎臓等の観察</a:t>
            </a:r>
          </a:p>
          <a:p>
            <a:pPr marL="0" indent="0">
              <a:buNone/>
            </a:pPr>
            <a:endParaRPr lang="ja-JP" altLang="en-US" dirty="0"/>
          </a:p>
          <a:p>
            <a:pPr marL="0" indent="0">
              <a:buNone/>
            </a:pPr>
            <a:r>
              <a:rPr lang="ja-JP" altLang="en-US" dirty="0"/>
              <a:t>課題研究（中間発表会、最終成果発表会）</a:t>
            </a:r>
          </a:p>
          <a:p>
            <a:pPr marL="0" indent="0">
              <a:buNone/>
            </a:pPr>
            <a:endParaRPr kumimoji="1" lang="ja-JP" altLang="en-US" dirty="0"/>
          </a:p>
        </p:txBody>
      </p:sp>
    </p:spTree>
    <p:extLst>
      <p:ext uri="{BB962C8B-B14F-4D97-AF65-F5344CB8AC3E}">
        <p14:creationId xmlns:p14="http://schemas.microsoft.com/office/powerpoint/2010/main" val="2063837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23528" y="2067813"/>
            <a:ext cx="8496944" cy="1754326"/>
          </a:xfrm>
          <a:prstGeom prst="rect">
            <a:avLst/>
          </a:prstGeom>
          <a:noFill/>
        </p:spPr>
        <p:txBody>
          <a:bodyPr wrap="square" rtlCol="0">
            <a:spAutoFit/>
          </a:bodyPr>
          <a:lstStyle/>
          <a:p>
            <a:pPr algn="ctr"/>
            <a:r>
              <a:rPr kumimoji="1" lang="ja-JP" altLang="en-US" sz="5400" b="1" dirty="0" smtClean="0"/>
              <a:t>話題③</a:t>
            </a:r>
            <a:endParaRPr kumimoji="1" lang="en-US" altLang="ja-JP" sz="5400" b="1" dirty="0" smtClean="0"/>
          </a:p>
          <a:p>
            <a:pPr algn="ctr"/>
            <a:r>
              <a:rPr lang="ja-JP" altLang="en-US" sz="5400" b="1" dirty="0" smtClean="0"/>
              <a:t>ツールとしての「評価」</a:t>
            </a:r>
            <a:endParaRPr lang="ja-JP" altLang="en-US" sz="5400" b="1" dirty="0" smtClean="0"/>
          </a:p>
        </p:txBody>
      </p:sp>
    </p:spTree>
    <p:extLst>
      <p:ext uri="{BB962C8B-B14F-4D97-AF65-F5344CB8AC3E}">
        <p14:creationId xmlns:p14="http://schemas.microsoft.com/office/powerpoint/2010/main" val="3311686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生徒</a:t>
            </a:r>
            <a:r>
              <a:rPr lang="ja-JP" altLang="en-US" dirty="0" smtClean="0"/>
              <a:t>の行う「評価」</a:t>
            </a:r>
            <a:endParaRPr kumimoji="1" lang="ja-JP" altLang="en-US" dirty="0"/>
          </a:p>
        </p:txBody>
      </p:sp>
      <p:sp>
        <p:nvSpPr>
          <p:cNvPr id="3" name="コンテンツ プレースホルダー 2"/>
          <p:cNvSpPr>
            <a:spLocks noGrp="1"/>
          </p:cNvSpPr>
          <p:nvPr>
            <p:ph idx="1"/>
          </p:nvPr>
        </p:nvSpPr>
        <p:spPr>
          <a:xfrm>
            <a:off x="457200" y="1600200"/>
            <a:ext cx="8229600" cy="4925144"/>
          </a:xfrm>
        </p:spPr>
        <p:txBody>
          <a:bodyPr>
            <a:normAutofit fontScale="92500" lnSpcReduction="10000"/>
          </a:bodyPr>
          <a:lstStyle/>
          <a:p>
            <a:pPr marL="0" indent="0">
              <a:buNone/>
            </a:pPr>
            <a:r>
              <a:rPr lang="ja-JP" altLang="en-US" sz="3500" b="1" dirty="0"/>
              <a:t>●授業アンケートの分析</a:t>
            </a:r>
          </a:p>
          <a:p>
            <a:pPr marL="0" indent="0">
              <a:buNone/>
            </a:pPr>
            <a:r>
              <a:rPr lang="ja-JP" altLang="en-US" dirty="0" smtClean="0"/>
              <a:t>「</a:t>
            </a:r>
            <a:r>
              <a:rPr lang="ja-JP" altLang="en-US" dirty="0"/>
              <a:t>安心感</a:t>
            </a:r>
            <a:r>
              <a:rPr lang="ja-JP" altLang="en-US" dirty="0" smtClean="0"/>
              <a:t>」があるか</a:t>
            </a:r>
            <a:endParaRPr lang="en-US" altLang="ja-JP" dirty="0"/>
          </a:p>
          <a:p>
            <a:pPr marL="0" indent="0">
              <a:buNone/>
            </a:pPr>
            <a:r>
              <a:rPr lang="ja-JP" altLang="en-US" dirty="0" smtClean="0"/>
              <a:t>「わからないこと」を楽しめているか</a:t>
            </a:r>
            <a:endParaRPr lang="en-US" altLang="ja-JP" dirty="0" smtClean="0"/>
          </a:p>
          <a:p>
            <a:pPr marL="0" indent="0">
              <a:buNone/>
            </a:pPr>
            <a:r>
              <a:rPr lang="ja-JP" altLang="en-US" dirty="0" smtClean="0"/>
              <a:t>「</a:t>
            </a:r>
            <a:r>
              <a:rPr lang="ja-JP" altLang="en-US" dirty="0"/>
              <a:t>対話の価値</a:t>
            </a:r>
            <a:r>
              <a:rPr lang="ja-JP" altLang="en-US" dirty="0" smtClean="0"/>
              <a:t>」を感じているか</a:t>
            </a:r>
            <a:endParaRPr lang="en-US" altLang="ja-JP" dirty="0" smtClean="0"/>
          </a:p>
          <a:p>
            <a:pPr marL="0" indent="0">
              <a:buNone/>
            </a:pPr>
            <a:r>
              <a:rPr lang="ja-JP" altLang="en-US" dirty="0" smtClean="0"/>
              <a:t>「</a:t>
            </a:r>
            <a:r>
              <a:rPr lang="ja-JP" altLang="en-US" dirty="0"/>
              <a:t>多様性の</a:t>
            </a:r>
            <a:r>
              <a:rPr lang="ja-JP" altLang="en-US" dirty="0" smtClean="0"/>
              <a:t>価値」を感じているか</a:t>
            </a:r>
            <a:endParaRPr lang="ja-JP" altLang="en-US" dirty="0"/>
          </a:p>
          <a:p>
            <a:pPr marL="0" indent="0">
              <a:buNone/>
            </a:pPr>
            <a:r>
              <a:rPr lang="ja-JP" altLang="en-US" dirty="0" smtClean="0"/>
              <a:t>「失敗する価値」を感じているか</a:t>
            </a:r>
            <a:endParaRPr lang="en-US" altLang="ja-JP" dirty="0" smtClean="0"/>
          </a:p>
          <a:p>
            <a:pPr marL="0" indent="0">
              <a:buNone/>
            </a:pPr>
            <a:endParaRPr lang="en-US" altLang="ja-JP" dirty="0" smtClean="0"/>
          </a:p>
          <a:p>
            <a:pPr marL="0" indent="0">
              <a:buNone/>
            </a:pPr>
            <a:r>
              <a:rPr lang="ja-JP" altLang="en-US" dirty="0"/>
              <a:t>クラスの集団としての状態を把握する</a:t>
            </a:r>
            <a:endParaRPr lang="en-US" altLang="ja-JP" dirty="0"/>
          </a:p>
          <a:p>
            <a:pPr marL="0" indent="0">
              <a:buNone/>
            </a:pPr>
            <a:r>
              <a:rPr lang="ja-JP" altLang="en-US" dirty="0" smtClean="0"/>
              <a:t>→集団としての「課題」を抽出して語る</a:t>
            </a:r>
            <a:endParaRPr lang="ja-JP" altLang="en-US" dirty="0"/>
          </a:p>
        </p:txBody>
      </p:sp>
    </p:spTree>
    <p:extLst>
      <p:ext uri="{BB962C8B-B14F-4D97-AF65-F5344CB8AC3E}">
        <p14:creationId xmlns:p14="http://schemas.microsoft.com/office/powerpoint/2010/main" val="24055698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第</a:t>
            </a:r>
            <a:r>
              <a:rPr kumimoji="1" lang="en-US" altLang="ja-JP" dirty="0" smtClean="0"/>
              <a:t>2</a:t>
            </a:r>
            <a:r>
              <a:rPr kumimoji="1" lang="ja-JP" altLang="en-US" dirty="0" smtClean="0"/>
              <a:t>回考査後授業アンケート（</a:t>
            </a:r>
            <a:r>
              <a:rPr kumimoji="1" lang="en-US" altLang="ja-JP" dirty="0" smtClean="0"/>
              <a:t>α</a:t>
            </a:r>
            <a:r>
              <a:rPr kumimoji="1" lang="ja-JP" altLang="en-US" dirty="0" smtClean="0"/>
              <a:t>）</a:t>
            </a:r>
            <a:endParaRPr kumimoji="1" lang="ja-JP" altLang="en-US" dirty="0"/>
          </a:p>
        </p:txBody>
      </p:sp>
      <p:pic>
        <p:nvPicPr>
          <p:cNvPr id="6147"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5536" y="1268760"/>
            <a:ext cx="8496944" cy="5107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858696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第</a:t>
            </a:r>
            <a:r>
              <a:rPr kumimoji="1" lang="en-US" altLang="ja-JP" dirty="0" smtClean="0"/>
              <a:t>2</a:t>
            </a:r>
            <a:r>
              <a:rPr kumimoji="1" lang="ja-JP" altLang="en-US" dirty="0" smtClean="0"/>
              <a:t>回考査後授業アンケート（</a:t>
            </a:r>
            <a:r>
              <a:rPr lang="en-US" altLang="ja-JP" dirty="0"/>
              <a:t>β</a:t>
            </a:r>
            <a:r>
              <a:rPr kumimoji="1" lang="ja-JP" altLang="en-US" dirty="0" smtClean="0"/>
              <a:t>）</a:t>
            </a:r>
            <a:endParaRPr kumimoji="1" lang="ja-JP" altLang="en-US" dirty="0"/>
          </a:p>
        </p:txBody>
      </p:sp>
      <p:pic>
        <p:nvPicPr>
          <p:cNvPr id="819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3528" y="1268760"/>
            <a:ext cx="8386063" cy="5040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1338760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第</a:t>
            </a:r>
            <a:r>
              <a:rPr lang="en-US" altLang="ja-JP" dirty="0"/>
              <a:t>3</a:t>
            </a:r>
            <a:r>
              <a:rPr kumimoji="1" lang="ja-JP" altLang="en-US" dirty="0" smtClean="0"/>
              <a:t>回考査後授業アンケート（</a:t>
            </a:r>
            <a:r>
              <a:rPr lang="en-US" altLang="ja-JP" dirty="0"/>
              <a:t>β</a:t>
            </a:r>
            <a:r>
              <a:rPr kumimoji="1" lang="ja-JP" altLang="en-US" dirty="0" smtClean="0"/>
              <a:t>）</a:t>
            </a:r>
            <a:endParaRPr kumimoji="1" lang="ja-JP" altLang="en-US" dirty="0"/>
          </a:p>
        </p:txBody>
      </p:sp>
      <p:pic>
        <p:nvPicPr>
          <p:cNvPr id="7171"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23528" y="1268760"/>
            <a:ext cx="8594802" cy="5040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3406629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考査結果の活用</a:t>
            </a:r>
            <a:endParaRPr kumimoji="1" lang="ja-JP" altLang="en-US" dirty="0"/>
          </a:p>
        </p:txBody>
      </p:sp>
      <p:sp>
        <p:nvSpPr>
          <p:cNvPr id="3" name="コンテンツ プレースホルダー 2"/>
          <p:cNvSpPr>
            <a:spLocks noGrp="1"/>
          </p:cNvSpPr>
          <p:nvPr>
            <p:ph idx="1"/>
          </p:nvPr>
        </p:nvSpPr>
        <p:spPr>
          <a:xfrm>
            <a:off x="457200" y="1600200"/>
            <a:ext cx="8229600" cy="4925144"/>
          </a:xfrm>
        </p:spPr>
        <p:txBody>
          <a:bodyPr>
            <a:normAutofit lnSpcReduction="10000"/>
          </a:bodyPr>
          <a:lstStyle/>
          <a:p>
            <a:pPr marL="0" indent="0">
              <a:buNone/>
            </a:pPr>
            <a:r>
              <a:rPr lang="ja-JP" altLang="en-US" sz="3500" b="1" dirty="0"/>
              <a:t>●試験の振り返り</a:t>
            </a:r>
          </a:p>
          <a:p>
            <a:pPr marL="0" indent="0">
              <a:buNone/>
            </a:pPr>
            <a:r>
              <a:rPr lang="ja-JP" altLang="en-US" sz="3500" dirty="0" smtClean="0"/>
              <a:t>集団</a:t>
            </a:r>
            <a:r>
              <a:rPr lang="ja-JP" altLang="en-US" sz="3500" dirty="0"/>
              <a:t>の分布、平均点、標準偏差を提示</a:t>
            </a:r>
          </a:p>
          <a:p>
            <a:pPr marL="0" indent="0">
              <a:buNone/>
            </a:pPr>
            <a:endParaRPr lang="en-US" altLang="ja-JP" sz="3500" dirty="0" smtClean="0"/>
          </a:p>
          <a:p>
            <a:pPr marL="0" indent="0">
              <a:buNone/>
            </a:pPr>
            <a:r>
              <a:rPr lang="ja-JP" altLang="en-US" sz="3500" dirty="0" smtClean="0"/>
              <a:t>「</a:t>
            </a:r>
            <a:r>
              <a:rPr lang="ja-JP" altLang="en-US" sz="3500" dirty="0"/>
              <a:t>分布が右による」ことを</a:t>
            </a:r>
            <a:r>
              <a:rPr lang="ja-JP" altLang="en-US" sz="3500" dirty="0" smtClean="0"/>
              <a:t>目指す</a:t>
            </a:r>
            <a:endParaRPr lang="ja-JP" altLang="en-US" sz="3500" dirty="0"/>
          </a:p>
          <a:p>
            <a:pPr marL="0" indent="0">
              <a:buNone/>
            </a:pPr>
            <a:r>
              <a:rPr lang="ja-JP" altLang="en-US" sz="3500" dirty="0" smtClean="0"/>
              <a:t>「平均点⇧、</a:t>
            </a:r>
            <a:r>
              <a:rPr lang="ja-JP" altLang="en-US" sz="3500" dirty="0"/>
              <a:t>標</a:t>
            </a:r>
            <a:r>
              <a:rPr lang="ja-JP" altLang="en-US" sz="3500" dirty="0" smtClean="0"/>
              <a:t>準偏差⇩」になるはず</a:t>
            </a:r>
            <a:endParaRPr lang="ja-JP" altLang="en-US" sz="3500" dirty="0"/>
          </a:p>
          <a:p>
            <a:pPr marL="0" indent="0">
              <a:buNone/>
            </a:pPr>
            <a:endParaRPr lang="en-US" altLang="ja-JP" sz="3500" dirty="0" smtClean="0"/>
          </a:p>
          <a:p>
            <a:pPr marL="0" indent="0">
              <a:buNone/>
            </a:pPr>
            <a:r>
              <a:rPr lang="ja-JP" altLang="en-US" sz="3500" dirty="0" smtClean="0"/>
              <a:t>→生徒も自分たちの集団の状態を見るようになる</a:t>
            </a:r>
            <a:endParaRPr lang="ja-JP" altLang="en-US" sz="3500" dirty="0"/>
          </a:p>
        </p:txBody>
      </p:sp>
    </p:spTree>
    <p:extLst>
      <p:ext uri="{BB962C8B-B14F-4D97-AF65-F5344CB8AC3E}">
        <p14:creationId xmlns:p14="http://schemas.microsoft.com/office/powerpoint/2010/main" val="73586219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dirty="0" smtClean="0"/>
              <a:t>第</a:t>
            </a:r>
            <a:r>
              <a:rPr lang="en-US" altLang="ja-JP" dirty="0" smtClean="0"/>
              <a:t>1</a:t>
            </a:r>
            <a:r>
              <a:rPr lang="ja-JP" altLang="en-US" dirty="0" smtClean="0"/>
              <a:t>回～</a:t>
            </a:r>
            <a:r>
              <a:rPr lang="ja-JP" altLang="en-US" dirty="0"/>
              <a:t>第</a:t>
            </a:r>
            <a:r>
              <a:rPr lang="en-US" altLang="ja-JP" dirty="0"/>
              <a:t>3</a:t>
            </a:r>
            <a:r>
              <a:rPr lang="ja-JP" altLang="en-US" dirty="0"/>
              <a:t>回</a:t>
            </a:r>
            <a:r>
              <a:rPr lang="ja-JP" altLang="en-US" dirty="0" smtClean="0"/>
              <a:t>考査結果（</a:t>
            </a:r>
            <a:r>
              <a:rPr lang="en-US" altLang="ja-JP" dirty="0"/>
              <a:t>α</a:t>
            </a:r>
            <a:r>
              <a:rPr lang="ja-JP" altLang="en-US" dirty="0"/>
              <a:t>）</a:t>
            </a:r>
            <a:endParaRPr kumimoji="1" lang="ja-JP" altLang="en-US" dirty="0"/>
          </a:p>
        </p:txBody>
      </p:sp>
      <p:pic>
        <p:nvPicPr>
          <p:cNvPr id="9219"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55576" y="1124744"/>
            <a:ext cx="7767799" cy="44137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2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0" y="5635804"/>
            <a:ext cx="8136904" cy="1033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5952922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23528" y="2067813"/>
            <a:ext cx="8496944" cy="2585323"/>
          </a:xfrm>
          <a:prstGeom prst="rect">
            <a:avLst/>
          </a:prstGeom>
          <a:noFill/>
        </p:spPr>
        <p:txBody>
          <a:bodyPr wrap="square" rtlCol="0">
            <a:spAutoFit/>
          </a:bodyPr>
          <a:lstStyle/>
          <a:p>
            <a:pPr algn="ctr"/>
            <a:r>
              <a:rPr kumimoji="1" lang="ja-JP" altLang="en-US" sz="5400" b="1" dirty="0" smtClean="0"/>
              <a:t>話題④</a:t>
            </a:r>
            <a:endParaRPr kumimoji="1" lang="en-US" altLang="ja-JP" sz="5400" b="1" dirty="0" smtClean="0"/>
          </a:p>
          <a:p>
            <a:pPr algn="ctr"/>
            <a:r>
              <a:rPr lang="ja-JP" altLang="en-US" sz="5400" b="1" dirty="0" smtClean="0"/>
              <a:t>生徒の変容と</a:t>
            </a:r>
            <a:endParaRPr lang="en-US" altLang="ja-JP" sz="5400" b="1" dirty="0" smtClean="0"/>
          </a:p>
          <a:p>
            <a:pPr algn="ctr"/>
            <a:r>
              <a:rPr lang="ja-JP" altLang="en-US" sz="5400" b="1" dirty="0" smtClean="0"/>
              <a:t>大学教育への接続</a:t>
            </a:r>
            <a:endParaRPr lang="en-US" altLang="ja-JP" sz="5400" b="1" dirty="0" smtClean="0"/>
          </a:p>
        </p:txBody>
      </p:sp>
    </p:spTree>
    <p:extLst>
      <p:ext uri="{BB962C8B-B14F-4D97-AF65-F5344CB8AC3E}">
        <p14:creationId xmlns:p14="http://schemas.microsoft.com/office/powerpoint/2010/main" val="4302366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want</a:t>
            </a:r>
            <a:r>
              <a:rPr lang="ja-JP" altLang="en-US" dirty="0"/>
              <a:t>と</a:t>
            </a:r>
            <a:r>
              <a:rPr lang="en-US" altLang="ja-JP" dirty="0"/>
              <a:t>can</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pPr marL="0" indent="0">
              <a:buNone/>
            </a:pPr>
            <a:r>
              <a:rPr lang="en-US" altLang="ja-JP" sz="4300" b="1" dirty="0" smtClean="0">
                <a:solidFill>
                  <a:srgbClr val="FF0000"/>
                </a:solidFill>
              </a:rPr>
              <a:t>want</a:t>
            </a:r>
            <a:endParaRPr lang="en-US" altLang="ja-JP" sz="4300" b="1" dirty="0">
              <a:solidFill>
                <a:srgbClr val="FF0000"/>
              </a:solidFill>
            </a:endParaRPr>
          </a:p>
          <a:p>
            <a:pPr marL="0" indent="0">
              <a:buNone/>
            </a:pPr>
            <a:r>
              <a:rPr lang="en-US" altLang="ja-JP" sz="3500" dirty="0" smtClean="0"/>
              <a:t>AL</a:t>
            </a:r>
            <a:r>
              <a:rPr lang="ja-JP" altLang="en-US" sz="3500" dirty="0"/>
              <a:t>型授業によって目指したいものがある</a:t>
            </a:r>
            <a:r>
              <a:rPr lang="ja-JP" altLang="en-US" sz="3500" dirty="0" smtClean="0"/>
              <a:t>状態</a:t>
            </a:r>
            <a:endParaRPr lang="en-US" altLang="ja-JP" sz="3500" dirty="0" smtClean="0"/>
          </a:p>
          <a:p>
            <a:pPr marL="0" indent="0">
              <a:buNone/>
            </a:pPr>
            <a:r>
              <a:rPr lang="en-US" altLang="ja-JP" sz="4300" b="1" dirty="0" smtClean="0">
                <a:solidFill>
                  <a:srgbClr val="FF0000"/>
                </a:solidFill>
              </a:rPr>
              <a:t>can</a:t>
            </a:r>
          </a:p>
          <a:p>
            <a:pPr marL="0" indent="0">
              <a:buNone/>
            </a:pPr>
            <a:r>
              <a:rPr lang="ja-JP" altLang="en-US" sz="3500" dirty="0" smtClean="0"/>
              <a:t>上記</a:t>
            </a:r>
            <a:r>
              <a:rPr lang="en-US" altLang="ja-JP" sz="3500" dirty="0"/>
              <a:t>want</a:t>
            </a:r>
            <a:r>
              <a:rPr lang="ja-JP" altLang="en-US" sz="3500" dirty="0"/>
              <a:t>に対して、今の自分の経験値でできる</a:t>
            </a:r>
            <a:r>
              <a:rPr lang="ja-JP" altLang="en-US" sz="3500" dirty="0" smtClean="0"/>
              <a:t>こと</a:t>
            </a:r>
            <a:endParaRPr lang="en-US" altLang="ja-JP" sz="3500" dirty="0" smtClean="0"/>
          </a:p>
          <a:p>
            <a:pPr marL="0" indent="0">
              <a:buNone/>
            </a:pPr>
            <a:endParaRPr kumimoji="1" lang="en-US" altLang="ja-JP" dirty="0"/>
          </a:p>
          <a:p>
            <a:pPr marL="0" indent="0">
              <a:buNone/>
            </a:pPr>
            <a:r>
              <a:rPr lang="en-US" altLang="ja-JP" dirty="0" smtClean="0"/>
              <a:t>※must</a:t>
            </a:r>
            <a:r>
              <a:rPr lang="ja-JP" altLang="en-US" dirty="0" smtClean="0"/>
              <a:t>や</a:t>
            </a:r>
            <a:r>
              <a:rPr lang="en-US" altLang="ja-JP" dirty="0" smtClean="0"/>
              <a:t>should</a:t>
            </a:r>
            <a:r>
              <a:rPr lang="ja-JP" altLang="en-US" dirty="0" smtClean="0"/>
              <a:t>ではなく</a:t>
            </a:r>
            <a:r>
              <a:rPr lang="en-US" altLang="ja-JP" dirty="0" smtClean="0"/>
              <a:t>want</a:t>
            </a:r>
            <a:r>
              <a:rPr lang="ja-JP" altLang="en-US" dirty="0" smtClean="0"/>
              <a:t>と</a:t>
            </a:r>
            <a:r>
              <a:rPr lang="en-US" altLang="ja-JP" dirty="0" smtClean="0"/>
              <a:t>can</a:t>
            </a:r>
            <a:r>
              <a:rPr lang="ja-JP" altLang="en-US" dirty="0" smtClean="0"/>
              <a:t>から始める</a:t>
            </a:r>
            <a:endParaRPr lang="en-US" altLang="ja-JP" dirty="0" smtClean="0"/>
          </a:p>
        </p:txBody>
      </p:sp>
    </p:spTree>
    <p:extLst>
      <p:ext uri="{BB962C8B-B14F-4D97-AF65-F5344CB8AC3E}">
        <p14:creationId xmlns:p14="http://schemas.microsoft.com/office/powerpoint/2010/main" val="285433204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育成したい生徒</a:t>
            </a:r>
            <a:endParaRPr kumimoji="1" lang="ja-JP" altLang="en-US" dirty="0"/>
          </a:p>
        </p:txBody>
      </p:sp>
      <p:sp>
        <p:nvSpPr>
          <p:cNvPr id="3" name="コンテンツ プレースホルダー 2"/>
          <p:cNvSpPr>
            <a:spLocks noGrp="1"/>
          </p:cNvSpPr>
          <p:nvPr>
            <p:ph idx="1"/>
          </p:nvPr>
        </p:nvSpPr>
        <p:spPr/>
        <p:txBody>
          <a:bodyPr/>
          <a:lstStyle/>
          <a:p>
            <a:r>
              <a:rPr lang="ja-JP" altLang="en-US" dirty="0"/>
              <a:t>基礎的</a:t>
            </a:r>
            <a:r>
              <a:rPr lang="ja-JP" altLang="en-US" dirty="0" smtClean="0"/>
              <a:t>な知識・理解の獲得</a:t>
            </a:r>
            <a:endParaRPr lang="en-US" altLang="ja-JP" dirty="0" smtClean="0"/>
          </a:p>
          <a:p>
            <a:pPr marL="0" indent="0">
              <a:buNone/>
            </a:pPr>
            <a:r>
              <a:rPr kumimoji="1" lang="ja-JP" altLang="en-US" dirty="0" smtClean="0"/>
              <a:t>　（「ゴール」ではなく「スタート」）</a:t>
            </a:r>
            <a:endParaRPr kumimoji="1" lang="en-US" altLang="ja-JP" dirty="0" smtClean="0"/>
          </a:p>
          <a:p>
            <a:pPr marL="0" indent="0">
              <a:buNone/>
            </a:pPr>
            <a:endParaRPr kumimoji="1" lang="en-US" altLang="ja-JP" dirty="0"/>
          </a:p>
          <a:p>
            <a:r>
              <a:rPr lang="ja-JP" altLang="en-US" dirty="0"/>
              <a:t>自分だけ</a:t>
            </a:r>
            <a:r>
              <a:rPr lang="ja-JP" altLang="en-US" dirty="0" smtClean="0"/>
              <a:t>の「問い」の「探究」</a:t>
            </a:r>
            <a:endParaRPr lang="en-US" altLang="ja-JP" dirty="0" smtClean="0"/>
          </a:p>
          <a:p>
            <a:endParaRPr kumimoji="1" lang="en-US" altLang="ja-JP" dirty="0"/>
          </a:p>
          <a:p>
            <a:r>
              <a:rPr kumimoji="1" lang="ja-JP" altLang="en-US" dirty="0" smtClean="0"/>
              <a:t>自律的な学び（</a:t>
            </a:r>
            <a:r>
              <a:rPr kumimoji="1" lang="en-US" altLang="ja-JP" dirty="0" smtClean="0"/>
              <a:t>PDCA</a:t>
            </a:r>
            <a:r>
              <a:rPr kumimoji="1" lang="ja-JP" altLang="en-US" dirty="0" smtClean="0"/>
              <a:t>サイクル）</a:t>
            </a:r>
            <a:endParaRPr kumimoji="1" lang="ja-JP" altLang="en-US" dirty="0"/>
          </a:p>
        </p:txBody>
      </p:sp>
    </p:spTree>
    <p:extLst>
      <p:ext uri="{BB962C8B-B14F-4D97-AF65-F5344CB8AC3E}">
        <p14:creationId xmlns:p14="http://schemas.microsoft.com/office/powerpoint/2010/main" val="39277484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AL</a:t>
            </a:r>
            <a:r>
              <a:rPr kumimoji="1" lang="ja-JP" altLang="en-US" dirty="0" smtClean="0"/>
              <a:t>型授業の効果</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pPr marL="0" indent="0">
              <a:buNone/>
            </a:pPr>
            <a:r>
              <a:rPr lang="ja-JP" altLang="en-US" dirty="0"/>
              <a:t>●広くてゆるやかなつながり</a:t>
            </a:r>
          </a:p>
          <a:p>
            <a:pPr marL="0" indent="0">
              <a:buNone/>
            </a:pPr>
            <a:r>
              <a:rPr lang="ja-JP" altLang="en-US" dirty="0" smtClean="0"/>
              <a:t>●</a:t>
            </a:r>
            <a:r>
              <a:rPr lang="ja-JP" altLang="en-US" dirty="0"/>
              <a:t>「対話による学び」の効果の</a:t>
            </a:r>
            <a:r>
              <a:rPr lang="ja-JP" altLang="en-US" dirty="0" smtClean="0"/>
              <a:t>実感</a:t>
            </a:r>
            <a:endParaRPr lang="en-US" altLang="ja-JP" dirty="0" smtClean="0"/>
          </a:p>
          <a:p>
            <a:pPr marL="0" indent="0">
              <a:buNone/>
            </a:pPr>
            <a:r>
              <a:rPr lang="ja-JP" altLang="en-US" sz="2400" dirty="0"/>
              <a:t>　</a:t>
            </a:r>
            <a:r>
              <a:rPr lang="ja-JP" altLang="en-US" sz="2400" dirty="0" smtClean="0"/>
              <a:t>　「教えて」と言える</a:t>
            </a:r>
            <a:r>
              <a:rPr lang="ja-JP" altLang="en-US" sz="2400" dirty="0"/>
              <a:t>よう</a:t>
            </a:r>
            <a:r>
              <a:rPr lang="ja-JP" altLang="en-US" sz="2400" dirty="0" smtClean="0"/>
              <a:t>になることが重要</a:t>
            </a:r>
            <a:endParaRPr lang="ja-JP" altLang="en-US" dirty="0"/>
          </a:p>
          <a:p>
            <a:pPr marL="0" indent="0">
              <a:buNone/>
            </a:pPr>
            <a:r>
              <a:rPr lang="ja-JP" altLang="en-US" dirty="0"/>
              <a:t>●テキストを読み込む</a:t>
            </a:r>
            <a:r>
              <a:rPr lang="ja-JP" altLang="en-US" dirty="0" smtClean="0"/>
              <a:t>力</a:t>
            </a:r>
            <a:endParaRPr lang="en-US" altLang="ja-JP" dirty="0" smtClean="0"/>
          </a:p>
          <a:p>
            <a:pPr marL="0" indent="0">
              <a:buNone/>
            </a:pPr>
            <a:r>
              <a:rPr lang="ja-JP" altLang="en-US" sz="2400" dirty="0" smtClean="0"/>
              <a:t>　　「自分の目で見て自分の頭で考える」訓練</a:t>
            </a:r>
            <a:endParaRPr lang="ja-JP" altLang="en-US" dirty="0"/>
          </a:p>
          <a:p>
            <a:pPr marL="0" indent="0">
              <a:buNone/>
            </a:pPr>
            <a:r>
              <a:rPr lang="ja-JP" altLang="en-US" dirty="0"/>
              <a:t>●主体性</a:t>
            </a:r>
            <a:endParaRPr lang="en-US" altLang="ja-JP" dirty="0"/>
          </a:p>
          <a:p>
            <a:pPr marL="0" indent="0">
              <a:buNone/>
            </a:pPr>
            <a:r>
              <a:rPr lang="ja-JP" altLang="en-US" dirty="0"/>
              <a:t>　</a:t>
            </a:r>
            <a:r>
              <a:rPr lang="ja-JP" altLang="en-US" dirty="0" smtClean="0"/>
              <a:t>　</a:t>
            </a:r>
            <a:r>
              <a:rPr lang="ja-JP" altLang="en-US" sz="2400" dirty="0" smtClean="0"/>
              <a:t>時間</a:t>
            </a:r>
            <a:r>
              <a:rPr lang="ja-JP" altLang="en-US" sz="2400" dirty="0"/>
              <a:t>配分、試験後の「振り返り」</a:t>
            </a:r>
          </a:p>
          <a:p>
            <a:pPr marL="0" indent="0">
              <a:buNone/>
            </a:pPr>
            <a:r>
              <a:rPr lang="ja-JP" altLang="en-US" dirty="0" smtClean="0"/>
              <a:t>●</a:t>
            </a:r>
            <a:r>
              <a:rPr lang="ja-JP" altLang="en-US" dirty="0"/>
              <a:t>問の</a:t>
            </a:r>
            <a:r>
              <a:rPr lang="ja-JP" altLang="en-US" dirty="0" smtClean="0"/>
              <a:t>発見</a:t>
            </a:r>
            <a:r>
              <a:rPr lang="ja-JP" altLang="en-US" dirty="0"/>
              <a:t>と</a:t>
            </a:r>
            <a:r>
              <a:rPr lang="ja-JP" altLang="en-US" dirty="0" smtClean="0"/>
              <a:t>探究</a:t>
            </a:r>
            <a:endParaRPr lang="ja-JP" altLang="en-US" dirty="0"/>
          </a:p>
          <a:p>
            <a:pPr marL="0" indent="0">
              <a:buNone/>
            </a:pPr>
            <a:r>
              <a:rPr lang="ja-JP" altLang="en-US" sz="2400" dirty="0" smtClean="0"/>
              <a:t>　　</a:t>
            </a:r>
            <a:r>
              <a:rPr lang="ja-JP" altLang="en-US" sz="2400" dirty="0" smtClean="0"/>
              <a:t>  気</a:t>
            </a:r>
            <a:r>
              <a:rPr lang="ja-JP" altLang="en-US" sz="2400" dirty="0" smtClean="0"/>
              <a:t>になったことを</a:t>
            </a:r>
            <a:r>
              <a:rPr lang="ja-JP" altLang="en-US" sz="2400" dirty="0"/>
              <a:t>すぐ</a:t>
            </a:r>
            <a:r>
              <a:rPr lang="ja-JP" altLang="en-US" sz="2400" dirty="0" smtClean="0"/>
              <a:t>に探究→学びを楽しむ</a:t>
            </a:r>
            <a:endParaRPr lang="en-US" altLang="ja-JP" sz="2400" dirty="0" smtClean="0"/>
          </a:p>
          <a:p>
            <a:pPr marL="0" indent="0">
              <a:buNone/>
            </a:pPr>
            <a:endParaRPr kumimoji="1" lang="ja-JP" altLang="en-US" dirty="0"/>
          </a:p>
        </p:txBody>
      </p:sp>
    </p:spTree>
    <p:extLst>
      <p:ext uri="{BB962C8B-B14F-4D97-AF65-F5344CB8AC3E}">
        <p14:creationId xmlns:p14="http://schemas.microsoft.com/office/powerpoint/2010/main" val="130824969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「学校」「授業」の価値</a:t>
            </a:r>
            <a:endParaRPr kumimoji="1" lang="ja-JP" altLang="en-US" dirty="0"/>
          </a:p>
        </p:txBody>
      </p:sp>
      <p:sp>
        <p:nvSpPr>
          <p:cNvPr id="3" name="コンテンツ プレースホルダー 2"/>
          <p:cNvSpPr>
            <a:spLocks noGrp="1"/>
          </p:cNvSpPr>
          <p:nvPr>
            <p:ph idx="1"/>
          </p:nvPr>
        </p:nvSpPr>
        <p:spPr>
          <a:xfrm>
            <a:off x="457200" y="1600200"/>
            <a:ext cx="8229600" cy="4853136"/>
          </a:xfrm>
        </p:spPr>
        <p:txBody>
          <a:bodyPr>
            <a:normAutofit/>
          </a:bodyPr>
          <a:lstStyle/>
          <a:p>
            <a:pPr marL="0" indent="0">
              <a:buNone/>
            </a:pPr>
            <a:r>
              <a:rPr lang="ja-JP" altLang="en-US" sz="2400" dirty="0" smtClean="0"/>
              <a:t>ネットで知識を獲得できる時代</a:t>
            </a:r>
            <a:endParaRPr lang="en-US" altLang="ja-JP" sz="2400" dirty="0" smtClean="0"/>
          </a:p>
          <a:p>
            <a:pPr marL="0" indent="0">
              <a:buNone/>
            </a:pPr>
            <a:r>
              <a:rPr lang="ja-JP" altLang="en-US" sz="2400" dirty="0" smtClean="0"/>
              <a:t>「知」は開かれ、一部の人間が独占する時代は終わった</a:t>
            </a:r>
            <a:endParaRPr lang="en-US" altLang="ja-JP" sz="2400" dirty="0" smtClean="0"/>
          </a:p>
          <a:p>
            <a:pPr marL="0" indent="0">
              <a:buNone/>
            </a:pPr>
            <a:r>
              <a:rPr lang="ja-JP" altLang="en-US" sz="2400" dirty="0" smtClean="0"/>
              <a:t>では、学校の意味は？？</a:t>
            </a:r>
            <a:endParaRPr lang="en-US" altLang="ja-JP" sz="2400" dirty="0"/>
          </a:p>
          <a:p>
            <a:pPr marL="0" indent="0">
              <a:buNone/>
            </a:pPr>
            <a:endParaRPr lang="en-US" altLang="ja-JP" dirty="0" smtClean="0"/>
          </a:p>
          <a:p>
            <a:pPr marL="0" indent="0">
              <a:buNone/>
            </a:pPr>
            <a:r>
              <a:rPr lang="ja-JP" altLang="en-US" dirty="0" smtClean="0"/>
              <a:t>大野の考えていること</a:t>
            </a:r>
            <a:endParaRPr lang="en-US" altLang="ja-JP" dirty="0" smtClean="0"/>
          </a:p>
          <a:p>
            <a:pPr marL="0" indent="0">
              <a:buNone/>
            </a:pPr>
            <a:r>
              <a:rPr lang="ja-JP" altLang="en-US" b="1" dirty="0" smtClean="0">
                <a:solidFill>
                  <a:srgbClr val="FF0000"/>
                </a:solidFill>
              </a:rPr>
              <a:t>「集団で、同じ時間と空間を共有する」</a:t>
            </a:r>
            <a:endParaRPr lang="en-US" altLang="ja-JP" b="1" dirty="0" smtClean="0">
              <a:solidFill>
                <a:srgbClr val="FF0000"/>
              </a:solidFill>
            </a:endParaRPr>
          </a:p>
          <a:p>
            <a:pPr marL="0" indent="0">
              <a:buNone/>
            </a:pPr>
            <a:r>
              <a:rPr lang="ja-JP" altLang="en-US" dirty="0" smtClean="0"/>
              <a:t>　＝学校、授業で得られる最大の価値</a:t>
            </a:r>
            <a:endParaRPr lang="en-US" altLang="ja-JP" dirty="0" smtClean="0"/>
          </a:p>
          <a:p>
            <a:pPr marL="0" indent="0">
              <a:buNone/>
            </a:pPr>
            <a:endParaRPr lang="en-US" altLang="ja-JP" sz="2400" dirty="0" smtClean="0"/>
          </a:p>
          <a:p>
            <a:pPr marL="0" indent="0">
              <a:buNone/>
            </a:pPr>
            <a:r>
              <a:rPr lang="en-US" altLang="ja-JP" sz="2400" dirty="0" smtClean="0"/>
              <a:t>※</a:t>
            </a:r>
            <a:r>
              <a:rPr lang="ja-JP" altLang="en-US" sz="2400" dirty="0" smtClean="0"/>
              <a:t>「プロジェクトチームの価値」は何か？</a:t>
            </a:r>
            <a:endParaRPr lang="en-US" altLang="ja-JP" sz="2400" dirty="0" smtClean="0"/>
          </a:p>
        </p:txBody>
      </p:sp>
    </p:spTree>
    <p:extLst>
      <p:ext uri="{BB962C8B-B14F-4D97-AF65-F5344CB8AC3E}">
        <p14:creationId xmlns:p14="http://schemas.microsoft.com/office/powerpoint/2010/main" val="186796493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60648"/>
            <a:ext cx="8229600" cy="1143000"/>
          </a:xfrm>
        </p:spPr>
        <p:txBody>
          <a:bodyPr/>
          <a:lstStyle/>
          <a:p>
            <a:r>
              <a:rPr lang="ja-JP" altLang="en-US" dirty="0"/>
              <a:t>教員の「職能」の変化</a:t>
            </a:r>
            <a:endParaRPr kumimoji="1" lang="ja-JP" altLang="en-US" dirty="0"/>
          </a:p>
        </p:txBody>
      </p:sp>
      <p:sp>
        <p:nvSpPr>
          <p:cNvPr id="3" name="コンテンツ プレースホルダー 2"/>
          <p:cNvSpPr>
            <a:spLocks noGrp="1"/>
          </p:cNvSpPr>
          <p:nvPr>
            <p:ph idx="1"/>
          </p:nvPr>
        </p:nvSpPr>
        <p:spPr>
          <a:xfrm>
            <a:off x="457200" y="1600200"/>
            <a:ext cx="8435280" cy="4525963"/>
          </a:xfrm>
        </p:spPr>
        <p:txBody>
          <a:bodyPr>
            <a:normAutofit lnSpcReduction="10000"/>
          </a:bodyPr>
          <a:lstStyle/>
          <a:p>
            <a:pPr marL="0" indent="0">
              <a:buNone/>
            </a:pPr>
            <a:r>
              <a:rPr lang="ja-JP" altLang="en-US" dirty="0"/>
              <a:t>「（教員が）</a:t>
            </a:r>
            <a:r>
              <a:rPr lang="ja-JP" altLang="en-US" dirty="0" smtClean="0"/>
              <a:t>教える」➡「</a:t>
            </a:r>
            <a:r>
              <a:rPr lang="ja-JP" altLang="en-US" dirty="0"/>
              <a:t>（生徒が）学ぶ</a:t>
            </a:r>
            <a:r>
              <a:rPr lang="ja-JP" altLang="en-US" dirty="0" smtClean="0"/>
              <a:t>」</a:t>
            </a:r>
            <a:endParaRPr lang="en-US" altLang="ja-JP" dirty="0" smtClean="0"/>
          </a:p>
          <a:p>
            <a:pPr marL="0" indent="0">
              <a:buNone/>
            </a:pPr>
            <a:endParaRPr lang="ja-JP" altLang="en-US" dirty="0"/>
          </a:p>
          <a:p>
            <a:pPr marL="0" indent="0">
              <a:buNone/>
            </a:pPr>
            <a:r>
              <a:rPr lang="ja-JP" altLang="en-US" dirty="0"/>
              <a:t>「わかりやすく丁寧に教える</a:t>
            </a:r>
            <a:r>
              <a:rPr lang="ja-JP" altLang="en-US" dirty="0" smtClean="0"/>
              <a:t>」</a:t>
            </a:r>
            <a:endParaRPr lang="en-US" altLang="ja-JP" dirty="0" smtClean="0"/>
          </a:p>
          <a:p>
            <a:pPr marL="0" indent="0">
              <a:buNone/>
            </a:pPr>
            <a:r>
              <a:rPr lang="ja-JP" altLang="en-US" dirty="0" smtClean="0"/>
              <a:t>➡「</a:t>
            </a:r>
            <a:r>
              <a:rPr lang="ja-JP" altLang="en-US" dirty="0"/>
              <a:t>生徒の可能性を</a:t>
            </a:r>
            <a:r>
              <a:rPr lang="ja-JP" altLang="en-US" dirty="0" smtClean="0"/>
              <a:t>引き出す」</a:t>
            </a:r>
            <a:endParaRPr lang="en-US" altLang="ja-JP" dirty="0" smtClean="0"/>
          </a:p>
          <a:p>
            <a:pPr marL="0" indent="0">
              <a:buNone/>
            </a:pPr>
            <a:r>
              <a:rPr lang="ja-JP" altLang="en-US" dirty="0"/>
              <a:t>　</a:t>
            </a:r>
            <a:r>
              <a:rPr lang="ja-JP" altLang="en-US" dirty="0" smtClean="0"/>
              <a:t>「よりよい学び</a:t>
            </a:r>
            <a:r>
              <a:rPr lang="ja-JP" altLang="en-US" dirty="0"/>
              <a:t>の場を提供する」</a:t>
            </a:r>
          </a:p>
          <a:p>
            <a:pPr marL="0" indent="0">
              <a:buNone/>
            </a:pPr>
            <a:endParaRPr lang="ja-JP" altLang="en-US" dirty="0"/>
          </a:p>
          <a:p>
            <a:pPr marL="0" indent="0">
              <a:buNone/>
            </a:pPr>
            <a:r>
              <a:rPr lang="en-US" altLang="ja-JP" sz="2400" dirty="0"/>
              <a:t>※</a:t>
            </a:r>
            <a:r>
              <a:rPr lang="ja-JP" altLang="en-US" sz="2400" dirty="0"/>
              <a:t>「わかりやすく丁寧に教える」ことをすればするほど、これからの社会を生き抜くための「教えるだけでは獲得できない能力」が獲得できずに終わる可能性</a:t>
            </a:r>
            <a:r>
              <a:rPr lang="ja-JP" altLang="en-US" sz="2400" dirty="0" smtClean="0"/>
              <a:t>。</a:t>
            </a:r>
            <a:endParaRPr lang="ja-JP" altLang="en-US" sz="2400" dirty="0"/>
          </a:p>
        </p:txBody>
      </p:sp>
    </p:spTree>
    <p:extLst>
      <p:ext uri="{BB962C8B-B14F-4D97-AF65-F5344CB8AC3E}">
        <p14:creationId xmlns:p14="http://schemas.microsoft.com/office/powerpoint/2010/main" val="10180856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大学とはどんな場所か</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b="1" dirty="0" smtClean="0"/>
              <a:t>「勉強」ではなく「学問」をする場所</a:t>
            </a:r>
            <a:endParaRPr lang="en-US" altLang="ja-JP" b="1" dirty="0" smtClean="0"/>
          </a:p>
          <a:p>
            <a:pPr marL="0" indent="0">
              <a:buNone/>
            </a:pPr>
            <a:r>
              <a:rPr lang="ja-JP" altLang="en-US" sz="2800" dirty="0" smtClean="0"/>
              <a:t>　「勉める」「強いる」ではなく</a:t>
            </a:r>
            <a:endParaRPr lang="en-US" altLang="ja-JP" sz="2800" dirty="0" smtClean="0"/>
          </a:p>
          <a:p>
            <a:pPr marL="0" indent="0">
              <a:buNone/>
            </a:pPr>
            <a:r>
              <a:rPr lang="ja-JP" altLang="en-US" sz="2800" dirty="0"/>
              <a:t>　</a:t>
            </a:r>
            <a:r>
              <a:rPr lang="ja-JP" altLang="en-US" sz="2800" dirty="0" smtClean="0"/>
              <a:t>「学ぶ」「問う」ことを自由にできる</a:t>
            </a:r>
            <a:endParaRPr lang="en-US" altLang="ja-JP" sz="2800" dirty="0" smtClean="0"/>
          </a:p>
          <a:p>
            <a:pPr marL="0" indent="0">
              <a:buNone/>
            </a:pPr>
            <a:endParaRPr lang="en-US" altLang="ja-JP" dirty="0" smtClean="0"/>
          </a:p>
          <a:p>
            <a:pPr marL="0" indent="0">
              <a:buNone/>
            </a:pPr>
            <a:r>
              <a:rPr lang="ja-JP" altLang="en-US" b="1" dirty="0" smtClean="0"/>
              <a:t>・「想定される答え」より「問い」の要求</a:t>
            </a:r>
            <a:endParaRPr lang="en-US" altLang="ja-JP" b="1" dirty="0" smtClean="0"/>
          </a:p>
          <a:p>
            <a:pPr marL="0" indent="0">
              <a:buNone/>
            </a:pPr>
            <a:r>
              <a:rPr lang="ja-JP" altLang="en-US" dirty="0" smtClean="0"/>
              <a:t>　</a:t>
            </a:r>
            <a:r>
              <a:rPr lang="ja-JP" altLang="en-US" sz="2800" dirty="0" smtClean="0"/>
              <a:t>「知識・理解」は目的ではなく手段</a:t>
            </a:r>
            <a:endParaRPr lang="en-US" altLang="ja-JP" sz="2800" dirty="0" smtClean="0"/>
          </a:p>
          <a:p>
            <a:pPr marL="0" indent="0">
              <a:buNone/>
            </a:pPr>
            <a:r>
              <a:rPr lang="ja-JP" altLang="en-US" sz="2800" dirty="0"/>
              <a:t>　</a:t>
            </a:r>
            <a:r>
              <a:rPr lang="ja-JP" altLang="en-US" sz="2800" dirty="0" smtClean="0"/>
              <a:t>「問い」をもち探究する機会の提供</a:t>
            </a:r>
            <a:endParaRPr lang="en-US" altLang="ja-JP" sz="2800" dirty="0" smtClean="0"/>
          </a:p>
          <a:p>
            <a:endParaRPr kumimoji="1" lang="ja-JP" altLang="en-US" dirty="0"/>
          </a:p>
        </p:txBody>
      </p:sp>
    </p:spTree>
    <p:extLst>
      <p:ext uri="{BB962C8B-B14F-4D97-AF65-F5344CB8AC3E}">
        <p14:creationId xmlns:p14="http://schemas.microsoft.com/office/powerpoint/2010/main" val="9442671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情報発信・参考資料</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buNone/>
            </a:pPr>
            <a:r>
              <a:rPr lang="ja-JP" altLang="en-US" sz="2400" b="1" dirty="0" smtClean="0"/>
              <a:t>①</a:t>
            </a:r>
            <a:r>
              <a:rPr lang="ja-JP" altLang="en-US" sz="2400" b="1" dirty="0"/>
              <a:t>個人のＨＰ</a:t>
            </a:r>
          </a:p>
          <a:p>
            <a:pPr marL="0" indent="0">
              <a:buNone/>
            </a:pPr>
            <a:r>
              <a:rPr lang="ja-JP" altLang="en-US" sz="1600" dirty="0" smtClean="0"/>
              <a:t>授業プリントや各種資料の公開</a:t>
            </a:r>
            <a:endParaRPr lang="en-US" altLang="ja-JP" sz="1600" dirty="0" smtClean="0"/>
          </a:p>
          <a:p>
            <a:endParaRPr lang="ja-JP" altLang="en-US" sz="1600" dirty="0"/>
          </a:p>
          <a:p>
            <a:pPr marL="0" indent="0">
              <a:buNone/>
            </a:pPr>
            <a:r>
              <a:rPr lang="ja-JP" altLang="en-US" sz="1800" b="1" dirty="0" smtClean="0"/>
              <a:t>生物</a:t>
            </a:r>
            <a:r>
              <a:rPr lang="ja-JP" altLang="en-US" sz="1800" b="1" dirty="0"/>
              <a:t>「を」教える視点　生物「で」教える視点</a:t>
            </a:r>
          </a:p>
          <a:p>
            <a:pPr marL="0" indent="0">
              <a:buNone/>
            </a:pPr>
            <a:r>
              <a:rPr lang="en-US" altLang="ja-JP" sz="1800" dirty="0">
                <a:hlinkClick r:id="rId2"/>
              </a:rPr>
              <a:t>http://biologymanabiai.jimdo.com</a:t>
            </a:r>
            <a:r>
              <a:rPr lang="en-US" altLang="ja-JP" sz="1800" dirty="0" smtClean="0">
                <a:hlinkClick r:id="rId2"/>
              </a:rPr>
              <a:t>/</a:t>
            </a:r>
            <a:endParaRPr lang="en-US" altLang="ja-JP" sz="1800" dirty="0" smtClean="0"/>
          </a:p>
          <a:p>
            <a:endParaRPr lang="en-US" altLang="ja-JP" sz="2000" dirty="0"/>
          </a:p>
          <a:p>
            <a:pPr marL="0" indent="0">
              <a:buNone/>
            </a:pPr>
            <a:r>
              <a:rPr lang="en-US" altLang="ja-JP" sz="2400" b="1" dirty="0" smtClean="0"/>
              <a:t>②Facebook</a:t>
            </a:r>
          </a:p>
          <a:p>
            <a:pPr marL="0" indent="0">
              <a:buNone/>
            </a:pPr>
            <a:r>
              <a:rPr lang="en-US" altLang="ja-JP" sz="1800" dirty="0" smtClean="0">
                <a:hlinkClick r:id="rId3"/>
              </a:rPr>
              <a:t>https://www.facebook.com/tomohisa.ohno.79</a:t>
            </a:r>
            <a:endParaRPr lang="en-US" altLang="ja-JP" sz="1800" dirty="0" smtClean="0"/>
          </a:p>
          <a:p>
            <a:pPr marL="0" indent="0">
              <a:buNone/>
            </a:pPr>
            <a:r>
              <a:rPr lang="ja-JP" altLang="en-US" sz="1600" dirty="0" smtClean="0"/>
              <a:t>「</a:t>
            </a:r>
            <a:r>
              <a:rPr lang="ja-JP" altLang="en-US" sz="1600" dirty="0"/>
              <a:t>ペンギンのイラスト」の大野智久です</a:t>
            </a:r>
            <a:r>
              <a:rPr lang="ja-JP" altLang="en-US" sz="1600" dirty="0" smtClean="0"/>
              <a:t>。</a:t>
            </a:r>
            <a:endParaRPr lang="en-US" altLang="ja-JP" sz="1600" dirty="0" smtClean="0"/>
          </a:p>
          <a:p>
            <a:pPr marL="0" indent="0">
              <a:buNone/>
            </a:pPr>
            <a:endParaRPr lang="en-US" altLang="ja-JP" sz="1600" dirty="0" smtClean="0"/>
          </a:p>
          <a:p>
            <a:pPr marL="0" indent="0">
              <a:buNone/>
            </a:pPr>
            <a:r>
              <a:rPr lang="ja-JP" altLang="en-US" sz="2400" b="1" dirty="0"/>
              <a:t>③ウェブ </a:t>
            </a:r>
            <a:r>
              <a:rPr lang="en-US" altLang="ja-JP" sz="2400" b="1" dirty="0"/>
              <a:t>de </a:t>
            </a:r>
            <a:r>
              <a:rPr lang="ja-JP" altLang="en-US" sz="2400" b="1" dirty="0"/>
              <a:t>授業</a:t>
            </a:r>
            <a:r>
              <a:rPr lang="ja-JP" altLang="en-US" sz="2400" b="1" dirty="0" smtClean="0"/>
              <a:t>見学（</a:t>
            </a:r>
            <a:r>
              <a:rPr lang="en-US" altLang="ja-JP" sz="2400" b="1" dirty="0" smtClean="0"/>
              <a:t>Find</a:t>
            </a:r>
            <a:r>
              <a:rPr lang="ja-JP" altLang="en-US" sz="2400" b="1" dirty="0"/>
              <a:t>！アクティブ・</a:t>
            </a:r>
            <a:r>
              <a:rPr lang="ja-JP" altLang="en-US" sz="2400" b="1" dirty="0" smtClean="0"/>
              <a:t>ラーニング） </a:t>
            </a:r>
            <a:endParaRPr lang="en-US" altLang="ja-JP" sz="2400" b="1" dirty="0"/>
          </a:p>
          <a:p>
            <a:pPr marL="0" indent="0">
              <a:buNone/>
            </a:pPr>
            <a:r>
              <a:rPr lang="en-US" altLang="ja-JP" sz="1800" dirty="0">
                <a:hlinkClick r:id="rId4"/>
              </a:rPr>
              <a:t>http://</a:t>
            </a:r>
            <a:r>
              <a:rPr lang="en-US" altLang="ja-JP" sz="1800" dirty="0" smtClean="0">
                <a:hlinkClick r:id="rId4"/>
              </a:rPr>
              <a:t>find-activelearning.com/set/299</a:t>
            </a:r>
            <a:endParaRPr lang="en-US" altLang="ja-JP" sz="1800" dirty="0" smtClean="0"/>
          </a:p>
          <a:p>
            <a:pPr marL="0" indent="0">
              <a:buNone/>
            </a:pPr>
            <a:r>
              <a:rPr lang="ja-JP" altLang="en-US" sz="1600" dirty="0"/>
              <a:t>授業</a:t>
            </a:r>
            <a:r>
              <a:rPr lang="ja-JP" altLang="en-US" sz="1600" dirty="0" smtClean="0"/>
              <a:t>の様子を動画でご覧いただけます。</a:t>
            </a:r>
            <a:endParaRPr lang="en-US" altLang="ja-JP" sz="1600" dirty="0" smtClean="0"/>
          </a:p>
        </p:txBody>
      </p:sp>
    </p:spTree>
    <p:extLst>
      <p:ext uri="{BB962C8B-B14F-4D97-AF65-F5344CB8AC3E}">
        <p14:creationId xmlns:p14="http://schemas.microsoft.com/office/powerpoint/2010/main" val="32202909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「型」よりも「柔軟性」を</a:t>
            </a:r>
            <a:endParaRPr kumimoji="1" lang="ja-JP" altLang="en-US" dirty="0"/>
          </a:p>
        </p:txBody>
      </p:sp>
      <p:sp>
        <p:nvSpPr>
          <p:cNvPr id="3" name="コンテンツ プレースホルダー 2"/>
          <p:cNvSpPr>
            <a:spLocks noGrp="1"/>
          </p:cNvSpPr>
          <p:nvPr>
            <p:ph idx="1"/>
          </p:nvPr>
        </p:nvSpPr>
        <p:spPr/>
        <p:txBody>
          <a:bodyPr>
            <a:normAutofit/>
          </a:bodyPr>
          <a:lstStyle/>
          <a:p>
            <a:r>
              <a:rPr lang="en-US" altLang="ja-JP" dirty="0" smtClean="0"/>
              <a:t>AL</a:t>
            </a:r>
            <a:r>
              <a:rPr lang="ja-JP" altLang="en-US" dirty="0"/>
              <a:t>型授業には「こうやれば必ずうまくいく」という「ゴールデンルール」はない</a:t>
            </a:r>
            <a:r>
              <a:rPr lang="ja-JP" altLang="en-US" dirty="0" smtClean="0"/>
              <a:t>。</a:t>
            </a:r>
            <a:endParaRPr lang="en-US" altLang="ja-JP" dirty="0" smtClean="0"/>
          </a:p>
          <a:p>
            <a:endParaRPr lang="ja-JP" altLang="en-US" dirty="0"/>
          </a:p>
          <a:p>
            <a:r>
              <a:rPr lang="ja-JP" altLang="en-US" dirty="0"/>
              <a:t>生徒と教員、周囲の状況の実態に応じて、</a:t>
            </a:r>
            <a:r>
              <a:rPr lang="ja-JP" altLang="en-US" b="1" dirty="0">
                <a:solidFill>
                  <a:srgbClr val="FF0000"/>
                </a:solidFill>
              </a:rPr>
              <a:t>柔軟に、変容し続けることが重要</a:t>
            </a:r>
            <a:r>
              <a:rPr lang="ja-JP" altLang="en-US" dirty="0"/>
              <a:t>。</a:t>
            </a:r>
          </a:p>
          <a:p>
            <a:endParaRPr lang="ja-JP" altLang="en-US" dirty="0"/>
          </a:p>
          <a:p>
            <a:pPr marL="0" indent="0">
              <a:buNone/>
            </a:pPr>
            <a:r>
              <a:rPr lang="en-US" altLang="ja-JP" sz="2800" dirty="0" smtClean="0"/>
              <a:t>※</a:t>
            </a:r>
            <a:r>
              <a:rPr lang="ja-JP" altLang="en-US" sz="2800" dirty="0" smtClean="0"/>
              <a:t>「</a:t>
            </a:r>
            <a:r>
              <a:rPr lang="ja-JP" altLang="en-US" sz="2800" dirty="0"/>
              <a:t>まずやってみる」ことも重要</a:t>
            </a:r>
            <a:r>
              <a:rPr lang="ja-JP" altLang="en-US" sz="2800" dirty="0" smtClean="0"/>
              <a:t>。やりながら、</a:t>
            </a:r>
            <a:endParaRPr lang="en-US" altLang="ja-JP" sz="2800" dirty="0" smtClean="0"/>
          </a:p>
          <a:p>
            <a:pPr marL="0" indent="0">
              <a:buNone/>
            </a:pPr>
            <a:r>
              <a:rPr lang="ja-JP" altLang="en-US" sz="2800" dirty="0"/>
              <a:t>　</a:t>
            </a:r>
            <a:r>
              <a:rPr lang="ja-JP" altLang="en-US" sz="2800" dirty="0" smtClean="0"/>
              <a:t>試行</a:t>
            </a:r>
            <a:r>
              <a:rPr lang="ja-JP" altLang="en-US" sz="2800" dirty="0"/>
              <a:t>錯誤し、</a:t>
            </a:r>
            <a:r>
              <a:rPr lang="en-US" altLang="ja-JP" sz="2800" dirty="0"/>
              <a:t>want</a:t>
            </a:r>
            <a:r>
              <a:rPr lang="ja-JP" altLang="en-US" sz="2800" dirty="0"/>
              <a:t>や</a:t>
            </a:r>
            <a:r>
              <a:rPr lang="en-US" altLang="ja-JP" sz="2800" dirty="0"/>
              <a:t>can</a:t>
            </a:r>
            <a:r>
              <a:rPr lang="ja-JP" altLang="en-US" sz="2800" dirty="0"/>
              <a:t>が自然と広がっていく。</a:t>
            </a:r>
            <a:endParaRPr kumimoji="1" lang="ja-JP" altLang="en-US" sz="2800" dirty="0"/>
          </a:p>
        </p:txBody>
      </p:sp>
    </p:spTree>
    <p:extLst>
      <p:ext uri="{BB962C8B-B14F-4D97-AF65-F5344CB8AC3E}">
        <p14:creationId xmlns:p14="http://schemas.microsoft.com/office/powerpoint/2010/main" val="5058090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496144" y="1916832"/>
            <a:ext cx="8208912" cy="3908762"/>
          </a:xfrm>
          <a:prstGeom prst="rect">
            <a:avLst/>
          </a:prstGeom>
          <a:noFill/>
        </p:spPr>
        <p:txBody>
          <a:bodyPr wrap="square" rtlCol="0">
            <a:spAutoFit/>
          </a:bodyPr>
          <a:lstStyle/>
          <a:p>
            <a:r>
              <a:rPr lang="ja-JP" altLang="en-US" sz="4000" b="1" dirty="0" smtClean="0"/>
              <a:t>話題①</a:t>
            </a:r>
            <a:r>
              <a:rPr lang="ja-JP" altLang="en-US" sz="4000" dirty="0" smtClean="0"/>
              <a:t>　</a:t>
            </a:r>
            <a:r>
              <a:rPr lang="en-US" altLang="ja-JP" sz="4000" dirty="0"/>
              <a:t>AL</a:t>
            </a:r>
            <a:r>
              <a:rPr lang="ja-JP" altLang="en-US" sz="4000" dirty="0"/>
              <a:t>を取り入れた</a:t>
            </a:r>
            <a:r>
              <a:rPr lang="ja-JP" altLang="en-US" sz="4000" dirty="0" smtClean="0"/>
              <a:t>経緯</a:t>
            </a:r>
            <a:endParaRPr lang="en-US" altLang="ja-JP" sz="4000" dirty="0" smtClean="0"/>
          </a:p>
          <a:p>
            <a:endParaRPr lang="ja-JP" altLang="en-US" sz="1200" dirty="0"/>
          </a:p>
          <a:p>
            <a:r>
              <a:rPr lang="ja-JP" altLang="en-US" sz="4000" b="1" dirty="0" smtClean="0"/>
              <a:t>話題②</a:t>
            </a:r>
            <a:r>
              <a:rPr lang="ja-JP" altLang="en-US" sz="4000" dirty="0"/>
              <a:t>　授業の</a:t>
            </a:r>
            <a:r>
              <a:rPr lang="ja-JP" altLang="en-US" sz="4000" dirty="0" smtClean="0"/>
              <a:t>デザイン</a:t>
            </a:r>
            <a:endParaRPr lang="en-US" altLang="ja-JP" sz="4000" dirty="0"/>
          </a:p>
          <a:p>
            <a:endParaRPr lang="ja-JP" altLang="en-US" sz="1200" dirty="0"/>
          </a:p>
          <a:p>
            <a:r>
              <a:rPr lang="ja-JP" altLang="en-US" sz="4000" b="1" dirty="0" smtClean="0"/>
              <a:t>話題③</a:t>
            </a:r>
            <a:r>
              <a:rPr lang="ja-JP" altLang="en-US" sz="4000" dirty="0"/>
              <a:t>　ツールとしての「評価</a:t>
            </a:r>
            <a:r>
              <a:rPr lang="ja-JP" altLang="en-US" sz="4000" dirty="0" smtClean="0"/>
              <a:t>」</a:t>
            </a:r>
            <a:endParaRPr lang="en-US" altLang="ja-JP" sz="4000" dirty="0"/>
          </a:p>
          <a:p>
            <a:endParaRPr lang="ja-JP" altLang="en-US" sz="1200" dirty="0"/>
          </a:p>
          <a:p>
            <a:r>
              <a:rPr lang="ja-JP" altLang="en-US" sz="4000" b="1" dirty="0" smtClean="0"/>
              <a:t>話題④</a:t>
            </a:r>
            <a:r>
              <a:rPr lang="ja-JP" altLang="en-US" sz="4000" dirty="0"/>
              <a:t>　生徒の変容</a:t>
            </a:r>
            <a:r>
              <a:rPr lang="ja-JP" altLang="en-US" sz="4000" dirty="0" smtClean="0"/>
              <a:t>と</a:t>
            </a:r>
            <a:endParaRPr lang="en-US" altLang="ja-JP" sz="4000" dirty="0" smtClean="0"/>
          </a:p>
          <a:p>
            <a:r>
              <a:rPr lang="ja-JP" altLang="en-US" sz="4000" dirty="0"/>
              <a:t>　</a:t>
            </a:r>
            <a:r>
              <a:rPr lang="ja-JP" altLang="en-US" sz="4000" dirty="0" smtClean="0"/>
              <a:t>　　　大学</a:t>
            </a:r>
            <a:r>
              <a:rPr lang="ja-JP" altLang="en-US" sz="4000" dirty="0"/>
              <a:t>教育への</a:t>
            </a:r>
            <a:r>
              <a:rPr lang="ja-JP" altLang="en-US" sz="4000" dirty="0" smtClean="0"/>
              <a:t>接続</a:t>
            </a:r>
            <a:endParaRPr lang="en-US" altLang="ja-JP" sz="4000" dirty="0"/>
          </a:p>
          <a:p>
            <a:endParaRPr lang="ja-JP" altLang="en-US" sz="1200" dirty="0"/>
          </a:p>
        </p:txBody>
      </p:sp>
    </p:spTree>
    <p:extLst>
      <p:ext uri="{BB962C8B-B14F-4D97-AF65-F5344CB8AC3E}">
        <p14:creationId xmlns:p14="http://schemas.microsoft.com/office/powerpoint/2010/main" val="24621526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23528" y="2067813"/>
            <a:ext cx="8496944" cy="1754326"/>
          </a:xfrm>
          <a:prstGeom prst="rect">
            <a:avLst/>
          </a:prstGeom>
          <a:noFill/>
        </p:spPr>
        <p:txBody>
          <a:bodyPr wrap="square" rtlCol="0">
            <a:spAutoFit/>
          </a:bodyPr>
          <a:lstStyle/>
          <a:p>
            <a:pPr algn="ctr"/>
            <a:r>
              <a:rPr kumimoji="1" lang="ja-JP" altLang="en-US" sz="5400" b="1" dirty="0" smtClean="0"/>
              <a:t>話題①</a:t>
            </a:r>
            <a:endParaRPr kumimoji="1" lang="en-US" altLang="ja-JP" sz="5400" b="1" dirty="0" smtClean="0"/>
          </a:p>
          <a:p>
            <a:pPr algn="ctr"/>
            <a:r>
              <a:rPr lang="en-US" altLang="ja-JP" sz="5400" b="1" dirty="0"/>
              <a:t>AL</a:t>
            </a:r>
            <a:r>
              <a:rPr lang="ja-JP" altLang="en-US" sz="5400" b="1" dirty="0"/>
              <a:t>を取り入れた経緯</a:t>
            </a:r>
            <a:endParaRPr lang="ja-JP" altLang="en-US" sz="5400" b="1" dirty="0" smtClean="0"/>
          </a:p>
        </p:txBody>
      </p:sp>
    </p:spTree>
    <p:extLst>
      <p:ext uri="{BB962C8B-B14F-4D97-AF65-F5344CB8AC3E}">
        <p14:creationId xmlns:p14="http://schemas.microsoft.com/office/powerpoint/2010/main" val="37679434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AL</a:t>
            </a:r>
            <a:r>
              <a:rPr lang="ja-JP" altLang="en-US" dirty="0" smtClean="0"/>
              <a:t>を取り入れた経緯</a:t>
            </a:r>
            <a:endParaRPr kumimoji="1" lang="ja-JP" altLang="en-US" dirty="0"/>
          </a:p>
        </p:txBody>
      </p:sp>
      <p:sp>
        <p:nvSpPr>
          <p:cNvPr id="3" name="コンテンツ プレースホルダー 2"/>
          <p:cNvSpPr>
            <a:spLocks noGrp="1"/>
          </p:cNvSpPr>
          <p:nvPr>
            <p:ph idx="1"/>
          </p:nvPr>
        </p:nvSpPr>
        <p:spPr>
          <a:xfrm>
            <a:off x="349696" y="1567333"/>
            <a:ext cx="8686800" cy="4525963"/>
          </a:xfrm>
        </p:spPr>
        <p:txBody>
          <a:bodyPr>
            <a:normAutofit/>
          </a:bodyPr>
          <a:lstStyle/>
          <a:p>
            <a:pPr marL="0" indent="0">
              <a:buNone/>
            </a:pPr>
            <a:r>
              <a:rPr lang="ja-JP" altLang="en-US" dirty="0"/>
              <a:t>●「面白くてわかりやすい授業」の限界</a:t>
            </a:r>
            <a:endParaRPr lang="en-US" altLang="ja-JP" dirty="0" smtClean="0"/>
          </a:p>
          <a:p>
            <a:pPr marL="0" indent="0">
              <a:buNone/>
            </a:pPr>
            <a:r>
              <a:rPr lang="ja-JP" altLang="en-US" dirty="0" smtClean="0"/>
              <a:t>●</a:t>
            </a:r>
            <a:r>
              <a:rPr lang="ja-JP" altLang="en-US" dirty="0"/>
              <a:t>「教えることのできないこと</a:t>
            </a:r>
            <a:r>
              <a:rPr lang="ja-JP" altLang="en-US" dirty="0" smtClean="0"/>
              <a:t>」の存在</a:t>
            </a:r>
            <a:endParaRPr lang="ja-JP" altLang="en-US" dirty="0"/>
          </a:p>
          <a:p>
            <a:pPr marL="0" indent="0">
              <a:buNone/>
            </a:pPr>
            <a:r>
              <a:rPr lang="ja-JP" altLang="en-US" dirty="0"/>
              <a:t>　ｅｘ）社会人</a:t>
            </a:r>
            <a:r>
              <a:rPr lang="ja-JP" altLang="en-US" dirty="0" smtClean="0"/>
              <a:t>基礎力</a:t>
            </a:r>
            <a:endParaRPr lang="en-US" altLang="ja-JP" dirty="0" smtClean="0"/>
          </a:p>
          <a:p>
            <a:pPr marL="0" indent="0">
              <a:buNone/>
            </a:pPr>
            <a:endParaRPr lang="ja-JP" altLang="en-US" dirty="0"/>
          </a:p>
          <a:p>
            <a:pPr marL="0" indent="0" algn="ctr">
              <a:buNone/>
            </a:pPr>
            <a:r>
              <a:rPr lang="ja-JP" altLang="en-US" dirty="0"/>
              <a:t>「（教師が）教える」→「（生徒が）学ぶ」</a:t>
            </a:r>
          </a:p>
          <a:p>
            <a:pPr marL="0" indent="0" algn="ctr">
              <a:buNone/>
            </a:pPr>
            <a:r>
              <a:rPr lang="en-US" altLang="ja-JP" sz="4000" b="1" dirty="0" smtClean="0">
                <a:solidFill>
                  <a:srgbClr val="FF0000"/>
                </a:solidFill>
              </a:rPr>
              <a:t>Teach</a:t>
            </a:r>
            <a:r>
              <a:rPr lang="ja-JP" altLang="en-US" sz="4000" b="1" dirty="0">
                <a:solidFill>
                  <a:srgbClr val="FF0000"/>
                </a:solidFill>
              </a:rPr>
              <a:t>から</a:t>
            </a:r>
            <a:r>
              <a:rPr lang="en-US" altLang="ja-JP" sz="4000" b="1" dirty="0">
                <a:solidFill>
                  <a:srgbClr val="FF0000"/>
                </a:solidFill>
              </a:rPr>
              <a:t>Learn</a:t>
            </a:r>
            <a:r>
              <a:rPr lang="ja-JP" altLang="en-US" sz="4000" b="1" dirty="0" err="1">
                <a:solidFill>
                  <a:srgbClr val="FF0000"/>
                </a:solidFill>
              </a:rPr>
              <a:t>への</a:t>
            </a:r>
            <a:r>
              <a:rPr lang="ja-JP" altLang="en-US" sz="4000" b="1" dirty="0">
                <a:solidFill>
                  <a:srgbClr val="FF0000"/>
                </a:solidFill>
              </a:rPr>
              <a:t>質的</a:t>
            </a:r>
            <a:r>
              <a:rPr lang="ja-JP" altLang="en-US" sz="4000" b="1" dirty="0" smtClean="0">
                <a:solidFill>
                  <a:srgbClr val="FF0000"/>
                </a:solidFill>
              </a:rPr>
              <a:t>転換</a:t>
            </a:r>
            <a:endParaRPr kumimoji="1" lang="en-US" altLang="ja-JP" sz="4000" b="1" dirty="0" smtClean="0">
              <a:solidFill>
                <a:srgbClr val="FF0000"/>
              </a:solidFill>
            </a:endParaRPr>
          </a:p>
        </p:txBody>
      </p:sp>
    </p:spTree>
    <p:extLst>
      <p:ext uri="{BB962C8B-B14F-4D97-AF65-F5344CB8AC3E}">
        <p14:creationId xmlns:p14="http://schemas.microsoft.com/office/powerpoint/2010/main" val="6133633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23528" y="2067813"/>
            <a:ext cx="8496944" cy="1754326"/>
          </a:xfrm>
          <a:prstGeom prst="rect">
            <a:avLst/>
          </a:prstGeom>
          <a:noFill/>
        </p:spPr>
        <p:txBody>
          <a:bodyPr wrap="square" rtlCol="0">
            <a:spAutoFit/>
          </a:bodyPr>
          <a:lstStyle/>
          <a:p>
            <a:pPr algn="ctr"/>
            <a:r>
              <a:rPr kumimoji="1" lang="ja-JP" altLang="en-US" sz="5400" b="1" dirty="0" smtClean="0"/>
              <a:t>話題②</a:t>
            </a:r>
            <a:endParaRPr kumimoji="1" lang="en-US" altLang="ja-JP" sz="5400" b="1" dirty="0" smtClean="0"/>
          </a:p>
          <a:p>
            <a:pPr algn="ctr"/>
            <a:r>
              <a:rPr lang="ja-JP" altLang="en-US" sz="5400" b="1" dirty="0"/>
              <a:t>授業</a:t>
            </a:r>
            <a:r>
              <a:rPr lang="ja-JP" altLang="en-US" sz="5400" b="1" dirty="0" smtClean="0"/>
              <a:t>のデザイン</a:t>
            </a:r>
            <a:endParaRPr lang="ja-JP" altLang="en-US" sz="5400" b="1" dirty="0" smtClean="0"/>
          </a:p>
        </p:txBody>
      </p:sp>
    </p:spTree>
    <p:extLst>
      <p:ext uri="{BB962C8B-B14F-4D97-AF65-F5344CB8AC3E}">
        <p14:creationId xmlns:p14="http://schemas.microsoft.com/office/powerpoint/2010/main" val="28809588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AL</a:t>
            </a:r>
            <a:r>
              <a:rPr lang="ja-JP" altLang="en-US" dirty="0" smtClean="0"/>
              <a:t>型授業の全体像</a:t>
            </a:r>
            <a:endParaRPr kumimoji="1" lang="ja-JP" altLang="en-US" dirty="0"/>
          </a:p>
        </p:txBody>
      </p:sp>
      <p:sp>
        <p:nvSpPr>
          <p:cNvPr id="4" name="テキスト ボックス 3"/>
          <p:cNvSpPr txBox="1"/>
          <p:nvPr/>
        </p:nvSpPr>
        <p:spPr>
          <a:xfrm>
            <a:off x="1362292" y="1767006"/>
            <a:ext cx="738664" cy="4165564"/>
          </a:xfrm>
          <a:prstGeom prst="rect">
            <a:avLst/>
          </a:prstGeom>
          <a:solidFill>
            <a:srgbClr val="FFFF00"/>
          </a:solidFill>
          <a:ln>
            <a:solidFill>
              <a:schemeClr val="tx1"/>
            </a:solidFill>
          </a:ln>
        </p:spPr>
        <p:txBody>
          <a:bodyPr vert="eaVert" wrap="none" rtlCol="0">
            <a:spAutoFit/>
          </a:bodyPr>
          <a:lstStyle/>
          <a:p>
            <a:r>
              <a:rPr lang="ja-JP" altLang="en-US" sz="3600" dirty="0" smtClean="0"/>
              <a:t> ①目指したいもの  </a:t>
            </a:r>
            <a:endParaRPr kumimoji="1" lang="ja-JP" altLang="en-US" sz="3600" dirty="0"/>
          </a:p>
        </p:txBody>
      </p:sp>
      <p:sp>
        <p:nvSpPr>
          <p:cNvPr id="5" name="右矢印 4"/>
          <p:cNvSpPr/>
          <p:nvPr/>
        </p:nvSpPr>
        <p:spPr>
          <a:xfrm>
            <a:off x="2483768" y="2871252"/>
            <a:ext cx="4104456" cy="968003"/>
          </a:xfrm>
          <a:prstGeom prst="rightArrow">
            <a:avLst>
              <a:gd name="adj1" fmla="val 36251"/>
              <a:gd name="adj2" fmla="val 50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7164288" y="1791110"/>
            <a:ext cx="738664" cy="4247317"/>
          </a:xfrm>
          <a:prstGeom prst="rect">
            <a:avLst/>
          </a:prstGeom>
          <a:solidFill>
            <a:srgbClr val="FFFF00"/>
          </a:solidFill>
          <a:ln>
            <a:solidFill>
              <a:schemeClr val="tx1"/>
            </a:solidFill>
          </a:ln>
        </p:spPr>
        <p:txBody>
          <a:bodyPr vert="eaVert" wrap="none" rtlCol="0">
            <a:spAutoFit/>
          </a:bodyPr>
          <a:lstStyle/>
          <a:p>
            <a:r>
              <a:rPr lang="ja-JP" altLang="en-US" sz="3600" dirty="0"/>
              <a:t>③</a:t>
            </a:r>
            <a:r>
              <a:rPr kumimoji="1" lang="ja-JP" altLang="en-US" sz="3600" dirty="0" smtClean="0"/>
              <a:t>ＡＬ型授業の効果</a:t>
            </a:r>
            <a:endParaRPr kumimoji="1" lang="ja-JP" altLang="en-US" sz="3600" dirty="0"/>
          </a:p>
        </p:txBody>
      </p:sp>
      <p:sp>
        <p:nvSpPr>
          <p:cNvPr id="7" name="テキスト ボックス 6"/>
          <p:cNvSpPr txBox="1"/>
          <p:nvPr/>
        </p:nvSpPr>
        <p:spPr>
          <a:xfrm>
            <a:off x="2555776" y="1916832"/>
            <a:ext cx="3877985" cy="646331"/>
          </a:xfrm>
          <a:prstGeom prst="rect">
            <a:avLst/>
          </a:prstGeom>
          <a:solidFill>
            <a:srgbClr val="FFFF00"/>
          </a:solidFill>
          <a:ln>
            <a:solidFill>
              <a:schemeClr val="tx1"/>
            </a:solidFill>
          </a:ln>
        </p:spPr>
        <p:txBody>
          <a:bodyPr vert="horz" wrap="none" rtlCol="0">
            <a:spAutoFit/>
          </a:bodyPr>
          <a:lstStyle/>
          <a:p>
            <a:r>
              <a:rPr lang="ja-JP" altLang="en-US" sz="3600" dirty="0" smtClean="0"/>
              <a:t>②授業のデザイン</a:t>
            </a:r>
            <a:endParaRPr kumimoji="1" lang="en-US" altLang="ja-JP" sz="3600" dirty="0" smtClean="0"/>
          </a:p>
        </p:txBody>
      </p:sp>
      <p:sp>
        <p:nvSpPr>
          <p:cNvPr id="9" name="環状矢印 8"/>
          <p:cNvSpPr/>
          <p:nvPr/>
        </p:nvSpPr>
        <p:spPr>
          <a:xfrm rot="10800000">
            <a:off x="2223356" y="2752911"/>
            <a:ext cx="4697288" cy="3084125"/>
          </a:xfrm>
          <a:prstGeom prst="circularArrow">
            <a:avLst>
              <a:gd name="adj1" fmla="val 8955"/>
              <a:gd name="adj2" fmla="val 944356"/>
              <a:gd name="adj3" fmla="val 21331902"/>
              <a:gd name="adj4" fmla="val 10757551"/>
              <a:gd name="adj5" fmla="val 1434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0" name="テキスト ボックス 9"/>
          <p:cNvSpPr txBox="1"/>
          <p:nvPr/>
        </p:nvSpPr>
        <p:spPr>
          <a:xfrm>
            <a:off x="3057505" y="5734997"/>
            <a:ext cx="2954655" cy="646331"/>
          </a:xfrm>
          <a:prstGeom prst="rect">
            <a:avLst/>
          </a:prstGeom>
          <a:solidFill>
            <a:srgbClr val="FFFF00"/>
          </a:solidFill>
          <a:ln>
            <a:solidFill>
              <a:schemeClr val="tx1"/>
            </a:solidFill>
          </a:ln>
        </p:spPr>
        <p:txBody>
          <a:bodyPr vert="horz" wrap="none" rtlCol="0">
            <a:spAutoFit/>
          </a:bodyPr>
          <a:lstStyle/>
          <a:p>
            <a:r>
              <a:rPr lang="ja-JP" altLang="en-US" sz="3600" dirty="0" smtClean="0"/>
              <a:t>④授業の改善</a:t>
            </a:r>
            <a:endParaRPr kumimoji="1" lang="en-US" altLang="ja-JP" sz="3600" dirty="0" smtClean="0"/>
          </a:p>
        </p:txBody>
      </p:sp>
    </p:spTree>
    <p:extLst>
      <p:ext uri="{BB962C8B-B14F-4D97-AF65-F5344CB8AC3E}">
        <p14:creationId xmlns:p14="http://schemas.microsoft.com/office/powerpoint/2010/main" val="34259288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おすすめ設定">
      <a:majorFont>
        <a:latin typeface="Segoe UI"/>
        <a:ea typeface="メイリオ"/>
        <a:cs typeface=""/>
      </a:majorFont>
      <a:minorFont>
        <a:latin typeface="Segoe UI"/>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3324</TotalTime>
  <Words>964</Words>
  <Application>Microsoft Office PowerPoint</Application>
  <PresentationFormat>画面に合わせる (4:3)</PresentationFormat>
  <Paragraphs>217</Paragraphs>
  <Slides>35</Slides>
  <Notes>1</Notes>
  <HiddenSlides>0</HiddenSlides>
  <MMClips>0</MMClips>
  <ScaleCrop>false</ScaleCrop>
  <HeadingPairs>
    <vt:vector size="4" baseType="variant">
      <vt:variant>
        <vt:lpstr>テーマ</vt:lpstr>
      </vt:variant>
      <vt:variant>
        <vt:i4>1</vt:i4>
      </vt:variant>
      <vt:variant>
        <vt:lpstr>スライド タイトル</vt:lpstr>
      </vt:variant>
      <vt:variant>
        <vt:i4>35</vt:i4>
      </vt:variant>
    </vt:vector>
  </HeadingPairs>
  <TitlesOfParts>
    <vt:vector size="36" baseType="lpstr">
      <vt:lpstr>Office ​​テーマ</vt:lpstr>
      <vt:lpstr>高校生物での授業実践例  ～内容理解と自律的学習のために～</vt:lpstr>
      <vt:lpstr>はじめに</vt:lpstr>
      <vt:lpstr>wantとcan</vt:lpstr>
      <vt:lpstr>「型」よりも「柔軟性」を</vt:lpstr>
      <vt:lpstr>PowerPoint プレゼンテーション</vt:lpstr>
      <vt:lpstr>PowerPoint プレゼンテーション</vt:lpstr>
      <vt:lpstr>ALを取り入れた経緯</vt:lpstr>
      <vt:lpstr>PowerPoint プレゼンテーション</vt:lpstr>
      <vt:lpstr>AL型授業の全体像</vt:lpstr>
      <vt:lpstr>自律的学習のために</vt:lpstr>
      <vt:lpstr>「目的」と「目標」</vt:lpstr>
      <vt:lpstr>授業の基本構造</vt:lpstr>
      <vt:lpstr>「目的」の定型文</vt:lpstr>
      <vt:lpstr>目的・目標の具体例</vt:lpstr>
      <vt:lpstr>創造性とは</vt:lpstr>
      <vt:lpstr>発展課題の例</vt:lpstr>
      <vt:lpstr>「不安」か「ワクワク」か</vt:lpstr>
      <vt:lpstr>ＡＬ型授業の基盤は「安心感」</vt:lpstr>
      <vt:lpstr>授業の基本デザイン</vt:lpstr>
      <vt:lpstr>「問い」の作成</vt:lpstr>
      <vt:lpstr>「問い」に関するアクティビティ</vt:lpstr>
      <vt:lpstr>PowerPoint プレゼンテーション</vt:lpstr>
      <vt:lpstr>生徒の行う「評価」</vt:lpstr>
      <vt:lpstr>第2回考査後授業アンケート（α）</vt:lpstr>
      <vt:lpstr>第2回考査後授業アンケート（β）</vt:lpstr>
      <vt:lpstr>第3回考査後授業アンケート（β）</vt:lpstr>
      <vt:lpstr>考査結果の活用</vt:lpstr>
      <vt:lpstr>第1回～第3回考査結果（α）</vt:lpstr>
      <vt:lpstr>PowerPoint プレゼンテーション</vt:lpstr>
      <vt:lpstr>育成したい生徒</vt:lpstr>
      <vt:lpstr>AL型授業の効果</vt:lpstr>
      <vt:lpstr>「学校」「授業」の価値</vt:lpstr>
      <vt:lpstr>教員の「職能」の変化</vt:lpstr>
      <vt:lpstr>大学とはどんな場所か</vt:lpstr>
      <vt:lpstr>情報発信・参考資料</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コンテンツとコンピテンシーの視点</dc:title>
  <dc:creator>Ohno</dc:creator>
  <cp:lastModifiedBy>東京都</cp:lastModifiedBy>
  <cp:revision>117</cp:revision>
  <cp:lastPrinted>2015-07-31T11:03:16Z</cp:lastPrinted>
  <dcterms:created xsi:type="dcterms:W3CDTF">2015-01-23T22:08:07Z</dcterms:created>
  <dcterms:modified xsi:type="dcterms:W3CDTF">2016-10-20T06:52:55Z</dcterms:modified>
</cp:coreProperties>
</file>