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310" r:id="rId2"/>
    <p:sldId id="478" r:id="rId3"/>
    <p:sldId id="479" r:id="rId4"/>
    <p:sldId id="480" r:id="rId5"/>
    <p:sldId id="471" r:id="rId6"/>
    <p:sldId id="311" r:id="rId7"/>
    <p:sldId id="312" r:id="rId8"/>
    <p:sldId id="401" r:id="rId9"/>
    <p:sldId id="402" r:id="rId10"/>
    <p:sldId id="403" r:id="rId11"/>
    <p:sldId id="392" r:id="rId12"/>
    <p:sldId id="484" r:id="rId13"/>
    <p:sldId id="455" r:id="rId14"/>
    <p:sldId id="456" r:id="rId15"/>
    <p:sldId id="457" r:id="rId16"/>
    <p:sldId id="458" r:id="rId17"/>
    <p:sldId id="459" r:id="rId18"/>
    <p:sldId id="366" r:id="rId19"/>
    <p:sldId id="385" r:id="rId20"/>
    <p:sldId id="395" r:id="rId21"/>
    <p:sldId id="438" r:id="rId22"/>
    <p:sldId id="439" r:id="rId23"/>
    <p:sldId id="440" r:id="rId24"/>
    <p:sldId id="447" r:id="rId25"/>
    <p:sldId id="442" r:id="rId26"/>
    <p:sldId id="448" r:id="rId27"/>
    <p:sldId id="454" r:id="rId28"/>
    <p:sldId id="450" r:id="rId29"/>
    <p:sldId id="451" r:id="rId30"/>
    <p:sldId id="449" r:id="rId31"/>
    <p:sldId id="490" r:id="rId32"/>
    <p:sldId id="491" r:id="rId33"/>
    <p:sldId id="425" r:id="rId34"/>
    <p:sldId id="489" r:id="rId35"/>
    <p:sldId id="399" r:id="rId36"/>
    <p:sldId id="430" r:id="rId37"/>
    <p:sldId id="431" r:id="rId38"/>
    <p:sldId id="432" r:id="rId39"/>
    <p:sldId id="400" r:id="rId40"/>
    <p:sldId id="433" r:id="rId41"/>
    <p:sldId id="492" r:id="rId42"/>
    <p:sldId id="417" r:id="rId43"/>
    <p:sldId id="467" r:id="rId44"/>
    <p:sldId id="360" r:id="rId45"/>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94718" autoAdjust="0"/>
  </p:normalViewPr>
  <p:slideViewPr>
    <p:cSldViewPr showGuides="1">
      <p:cViewPr varScale="1">
        <p:scale>
          <a:sx n="70" d="100"/>
          <a:sy n="70" d="100"/>
        </p:scale>
        <p:origin x="-155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A42A76C3-3D39-4111-A661-95C60189E1BE}">
      <dgm:prSet/>
      <dgm:spPr/>
      <dgm:t>
        <a:bodyPr/>
        <a:lstStyle/>
        <a:p>
          <a:pPr rtl="0"/>
          <a:r>
            <a:rPr kumimoji="1" lang="ja-JP" dirty="0" smtClean="0"/>
            <a:t>●実践例を材料とし、ＡＬ型授業の「目的」と「方法」について考察する。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smtClean="0"/>
            <a:t>●ＡＬ型授業について情報を共有し、新しいアイデアや「つながり」を持ち帰る。</a:t>
          </a:r>
          <a:endParaRPr lang="ja-JP"/>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2">
        <dgm:presLayoutVars>
          <dgm:chMax val="0"/>
          <dgm:bulletEnabled val="1"/>
        </dgm:presLayoutVars>
      </dgm:prSet>
      <dgm:spPr/>
      <dgm:t>
        <a:bodyPr/>
        <a:lstStyle/>
        <a:p>
          <a:endParaRPr kumimoji="1" lang="ja-JP" altLang="en-US"/>
        </a:p>
      </dgm:t>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t>
        <a:bodyPr/>
        <a:lstStyle/>
        <a:p>
          <a:endParaRPr kumimoji="1" lang="ja-JP" altLang="en-US"/>
        </a:p>
      </dgm:t>
    </dgm:pt>
  </dgm:ptLst>
  <dgm:cxnLst>
    <dgm:cxn modelId="{744B3D1E-1842-44D7-AB4D-38457D4BD752}" type="presOf" srcId="{D0F07C19-EBF9-41DD-BCA6-DD2AB0DEB5C4}" destId="{341CF50C-A4B7-4123-B6BA-D5881832308A}"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73780F07-9AF8-4C66-8F4D-97CE8336BFE5}" srcId="{D0F07C19-EBF9-41DD-BCA6-DD2AB0DEB5C4}" destId="{47528968-8DA0-4225-B91C-F982DA50898F}" srcOrd="1" destOrd="0" parTransId="{65097695-51F4-4431-9400-2B7EFA5CB07A}" sibTransId="{ED9BD528-741F-41CB-9022-E82533B483CD}"/>
    <dgm:cxn modelId="{B6FA4530-98AD-471C-B6E4-42D4F37FA789}" type="presOf" srcId="{47528968-8DA0-4225-B91C-F982DA50898F}" destId="{2EBD2E16-5405-41C9-82FB-2719B7DCA445}" srcOrd="0" destOrd="0" presId="urn:microsoft.com/office/officeart/2005/8/layout/vList2"/>
    <dgm:cxn modelId="{E05B0282-C0CC-4040-8492-84F07607638B}" type="presOf" srcId="{A42A76C3-3D39-4111-A661-95C60189E1BE}" destId="{6BCEE960-DC0B-45A1-A08F-03B402173118}" srcOrd="0" destOrd="0" presId="urn:microsoft.com/office/officeart/2005/8/layout/vList2"/>
    <dgm:cxn modelId="{2D8228EA-F8A3-40B3-8CE1-2B1AD686D963}" type="presParOf" srcId="{341CF50C-A4B7-4123-B6BA-D5881832308A}" destId="{6BCEE960-DC0B-45A1-A08F-03B402173118}" srcOrd="0" destOrd="0" presId="urn:microsoft.com/office/officeart/2005/8/layout/vList2"/>
    <dgm:cxn modelId="{7E91057D-BB10-4D9E-8FE5-35E3D9C21F55}" type="presParOf" srcId="{341CF50C-A4B7-4123-B6BA-D5881832308A}" destId="{0EA244C3-5A1F-483F-9FAD-DECD030E2EF2}" srcOrd="1" destOrd="0" presId="urn:microsoft.com/office/officeart/2005/8/layout/vList2"/>
    <dgm:cxn modelId="{A7994658-6B1F-4C31-8EB7-75AF9FF082F2}"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162865"/>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smtClean="0"/>
            <a:t>●実践例を材料とし、ＡＬ型授業の「目的」と「方法」について考察する。</a:t>
          </a:r>
          <a:endParaRPr lang="ja-JP" sz="3400" kern="1200" dirty="0"/>
        </a:p>
      </dsp:txBody>
      <dsp:txXfrm>
        <a:off x="100129" y="262994"/>
        <a:ext cx="8163014" cy="1850898"/>
      </dsp:txXfrm>
    </dsp:sp>
    <dsp:sp modelId="{2EBD2E16-5405-41C9-82FB-2719B7DCA445}">
      <dsp:nvSpPr>
        <dsp:cNvPr id="0" name=""/>
        <dsp:cNvSpPr/>
      </dsp:nvSpPr>
      <dsp:spPr>
        <a:xfrm>
          <a:off x="0" y="2311941"/>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smtClean="0"/>
            <a:t>●ＡＬ型授業について情報を共有し、新しいアイデアや「つながり」を持ち帰る。</a:t>
          </a:r>
          <a:endParaRPr lang="ja-JP" sz="3400" kern="1200"/>
        </a:p>
      </dsp:txBody>
      <dsp:txXfrm>
        <a:off x="100129" y="2412070"/>
        <a:ext cx="8163014" cy="18508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2016/7/23</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2016/7/23</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6</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2016/7/23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2016/7/23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2016/7/23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2016/7/23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2016/7/23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2016/7/23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2016/7/23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2016/7/23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2016/7/23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2016/7/23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2016/7/23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2016/7/23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find-activelearning.com/set/299"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1"/>
            <a:ext cx="8640960" cy="1971650"/>
          </a:xfrm>
        </p:spPr>
        <p:txBody>
          <a:bodyPr>
            <a:normAutofit/>
          </a:bodyPr>
          <a:lstStyle/>
          <a:p>
            <a:r>
              <a:rPr lang="ja-JP" altLang="en-US" sz="4000" b="1" dirty="0" smtClean="0"/>
              <a:t>アクティブラーニング（</a:t>
            </a:r>
            <a:r>
              <a:rPr lang="en-US" altLang="ja-JP" sz="4000" b="1" dirty="0" smtClean="0"/>
              <a:t>AL</a:t>
            </a:r>
            <a:r>
              <a:rPr lang="ja-JP" altLang="en-US" sz="4000" b="1" dirty="0" smtClean="0"/>
              <a:t>）の</a:t>
            </a:r>
            <a:r>
              <a:rPr lang="en-US" altLang="ja-JP" sz="4000" b="1" dirty="0" smtClean="0"/>
              <a:t/>
            </a:r>
            <a:br>
              <a:rPr lang="en-US" altLang="ja-JP" sz="4000" b="1" dirty="0" smtClean="0"/>
            </a:br>
            <a:r>
              <a:rPr lang="ja-JP" altLang="en-US" sz="4000" b="1" dirty="0" smtClean="0"/>
              <a:t>「目的」と「方法」を考える</a:t>
            </a:r>
            <a:endParaRPr kumimoji="1" lang="ja-JP" altLang="en-US"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都立国立高等学校</a:t>
            </a:r>
            <a:endParaRPr lang="en-US" altLang="ja-JP" sz="3600" dirty="0" smtClean="0">
              <a:solidFill>
                <a:schemeClr val="tx1"/>
              </a:solidFill>
            </a:endParaRPr>
          </a:p>
          <a:p>
            <a:r>
              <a:rPr lang="ja-JP" altLang="en-US" sz="3600" dirty="0" smtClean="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076056" y="260648"/>
            <a:ext cx="3935693" cy="646331"/>
          </a:xfrm>
          <a:prstGeom prst="rect">
            <a:avLst/>
          </a:prstGeom>
          <a:noFill/>
        </p:spPr>
        <p:txBody>
          <a:bodyPr wrap="none" rtlCol="0">
            <a:spAutoFit/>
          </a:bodyPr>
          <a:lstStyle/>
          <a:p>
            <a:r>
              <a:rPr kumimoji="1" lang="en-US" altLang="ja-JP" dirty="0" smtClean="0"/>
              <a:t>160802</a:t>
            </a:r>
            <a:r>
              <a:rPr lang="ja-JP" altLang="en-US" dirty="0"/>
              <a:t>教育改革先取り</a:t>
            </a:r>
            <a:r>
              <a:rPr lang="ja-JP" altLang="en-US" dirty="0" smtClean="0"/>
              <a:t>対応セミナー</a:t>
            </a:r>
            <a:endParaRPr kumimoji="1" lang="en-US" altLang="ja-JP" dirty="0" smtClean="0"/>
          </a:p>
          <a:p>
            <a:r>
              <a:rPr lang="ja-JP" altLang="en-US" dirty="0" smtClean="0"/>
              <a:t>　　　分科会Ｂ　ＡＬ実践例の紹介</a:t>
            </a:r>
            <a:endParaRPr kumimoji="1" lang="ja-JP" altLang="en-US"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社会人基礎力③</a:t>
            </a:r>
            <a:endParaRPr kumimoji="1" lang="ja-JP"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269420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a:t>
            </a:r>
            <a:r>
              <a:rPr lang="ja-JP" altLang="en-US" dirty="0" smtClean="0"/>
              <a:t>授業</a:t>
            </a:r>
            <a:r>
              <a:rPr lang="ja-JP" altLang="en-US" dirty="0" smtClean="0"/>
              <a:t>の必要性</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smtClean="0"/>
              <a:t>●</a:t>
            </a:r>
            <a:r>
              <a:rPr lang="ja-JP" altLang="en-US" dirty="0"/>
              <a:t>「教えることのできないこと</a:t>
            </a:r>
            <a:r>
              <a:rPr lang="ja-JP" altLang="en-US" dirty="0" smtClean="0"/>
              <a:t>」の存在</a:t>
            </a:r>
            <a:endParaRPr lang="ja-JP" altLang="en-US" dirty="0"/>
          </a:p>
          <a:p>
            <a:pPr marL="0" indent="0">
              <a:buNone/>
            </a:pPr>
            <a:r>
              <a:rPr lang="ja-JP" altLang="en-US" dirty="0"/>
              <a:t>　ｅｘ）社会人</a:t>
            </a:r>
            <a:r>
              <a:rPr lang="ja-JP" altLang="en-US" dirty="0" smtClean="0"/>
              <a:t>基礎力</a:t>
            </a:r>
            <a:endParaRPr lang="en-US" altLang="ja-JP" dirty="0" smtClean="0"/>
          </a:p>
          <a:p>
            <a:pPr marL="0" indent="0">
              <a:buNone/>
            </a:pPr>
            <a:r>
              <a:rPr lang="ja-JP" altLang="en-US" dirty="0"/>
              <a:t>●主体的・協働的な学びによる「深い学び</a:t>
            </a:r>
            <a:r>
              <a:rPr lang="ja-JP" altLang="en-US" dirty="0" smtClean="0"/>
              <a:t>」</a:t>
            </a:r>
            <a:endParaRPr lang="ja-JP" altLang="en-US" dirty="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smtClean="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a:t>
            </a:r>
            <a:r>
              <a:rPr lang="ja-JP" altLang="en-US" sz="4000" b="1" dirty="0" smtClean="0">
                <a:solidFill>
                  <a:srgbClr val="FF0000"/>
                </a:solidFill>
              </a:rPr>
              <a:t>転換</a:t>
            </a:r>
            <a:endParaRPr kumimoji="1" lang="en-US" altLang="ja-JP" sz="4000" b="1" dirty="0" smtClean="0">
              <a:solidFill>
                <a:srgbClr val="FF0000"/>
              </a:solidFill>
            </a:endParaRPr>
          </a:p>
        </p:txBody>
      </p:sp>
    </p:spTree>
    <p:extLst>
      <p:ext uri="{BB962C8B-B14F-4D97-AF65-F5344CB8AC3E}">
        <p14:creationId xmlns:p14="http://schemas.microsoft.com/office/powerpoint/2010/main" val="365741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kumimoji="1" lang="ja-JP" altLang="en-US" dirty="0" smtClean="0"/>
              <a:t>ＡＬ型授業の有用性</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a:t>
            </a:r>
            <a:r>
              <a:rPr kumimoji="1" lang="ja-JP" altLang="en-US" b="1" dirty="0" smtClean="0">
                <a:solidFill>
                  <a:srgbClr val="FF0000"/>
                </a:solidFill>
              </a:rPr>
              <a:t>内発的動機付け</a:t>
            </a:r>
            <a:r>
              <a:rPr kumimoji="1" lang="ja-JP" altLang="en-US" dirty="0" smtClean="0"/>
              <a:t>につながる</a:t>
            </a:r>
            <a:endParaRPr kumimoji="1" lang="en-US" altLang="ja-JP" dirty="0" smtClean="0"/>
          </a:p>
          <a:p>
            <a:endParaRPr lang="en-US" altLang="ja-JP" dirty="0"/>
          </a:p>
          <a:p>
            <a:pPr marL="0" indent="0">
              <a:buNone/>
            </a:pPr>
            <a:r>
              <a:rPr kumimoji="1" lang="ja-JP" altLang="en-US" dirty="0" smtClean="0"/>
              <a:t>●</a:t>
            </a:r>
            <a:r>
              <a:rPr kumimoji="1" lang="ja-JP" altLang="en-US" b="1" dirty="0" smtClean="0">
                <a:solidFill>
                  <a:srgbClr val="FF0000"/>
                </a:solidFill>
              </a:rPr>
              <a:t>「深い理解」</a:t>
            </a:r>
            <a:r>
              <a:rPr kumimoji="1" lang="ja-JP" altLang="en-US" dirty="0" smtClean="0"/>
              <a:t>に到達できる</a:t>
            </a:r>
            <a:endParaRPr kumimoji="1" lang="en-US" altLang="ja-JP" dirty="0" smtClean="0"/>
          </a:p>
          <a:p>
            <a:endParaRPr lang="en-US" altLang="ja-JP" dirty="0"/>
          </a:p>
          <a:p>
            <a:pPr marL="0" indent="0">
              <a:buNone/>
            </a:pPr>
            <a:r>
              <a:rPr lang="en-US" altLang="ja-JP" dirty="0" smtClean="0"/>
              <a:t>※</a:t>
            </a:r>
            <a:r>
              <a:rPr lang="ja-JP" altLang="en-US" dirty="0"/>
              <a:t>これらは</a:t>
            </a:r>
            <a:r>
              <a:rPr lang="ja-JP" altLang="en-US" b="1" dirty="0" smtClean="0">
                <a:solidFill>
                  <a:srgbClr val="FF0000"/>
                </a:solidFill>
              </a:rPr>
              <a:t>「探究」</a:t>
            </a:r>
            <a:r>
              <a:rPr lang="ja-JP" altLang="en-US" dirty="0" smtClean="0"/>
              <a:t>につながる</a:t>
            </a:r>
            <a:endParaRPr kumimoji="1" lang="ja-JP" altLang="en-US" dirty="0"/>
          </a:p>
        </p:txBody>
      </p:sp>
    </p:spTree>
    <p:extLst>
      <p:ext uri="{BB962C8B-B14F-4D97-AF65-F5344CB8AC3E}">
        <p14:creationId xmlns:p14="http://schemas.microsoft.com/office/powerpoint/2010/main" val="125524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b="1" dirty="0" smtClean="0">
                <a:solidFill>
                  <a:srgbClr val="FF0000"/>
                </a:solidFill>
              </a:rPr>
              <a:t>「</a:t>
            </a:r>
            <a:r>
              <a:rPr lang="ja-JP" altLang="en-US" b="1" dirty="0">
                <a:solidFill>
                  <a:srgbClr val="FF0000"/>
                </a:solidFill>
              </a:rPr>
              <a:t>～</a:t>
            </a:r>
            <a:r>
              <a:rPr lang="ja-JP" altLang="en-US" b="1" dirty="0" err="1">
                <a:solidFill>
                  <a:srgbClr val="FF0000"/>
                </a:solidFill>
              </a:rPr>
              <a:t>ねば</a:t>
            </a:r>
            <a:r>
              <a:rPr lang="ja-JP" altLang="en-US" b="1" dirty="0">
                <a:solidFill>
                  <a:srgbClr val="FF0000"/>
                </a:solidFill>
              </a:rPr>
              <a:t>ならない</a:t>
            </a:r>
            <a:r>
              <a:rPr lang="ja-JP" altLang="en-US" b="1" dirty="0" smtClean="0">
                <a:solidFill>
                  <a:srgbClr val="FF0000"/>
                </a:solidFill>
              </a:rPr>
              <a:t>」</a:t>
            </a:r>
            <a:r>
              <a:rPr lang="ja-JP" altLang="en-US" b="1" dirty="0">
                <a:solidFill>
                  <a:srgbClr val="FF0000"/>
                </a:solidFill>
              </a:rPr>
              <a:t>　ＶＳ　</a:t>
            </a:r>
            <a:r>
              <a:rPr lang="ja-JP" altLang="en-US" b="1" dirty="0" smtClean="0">
                <a:solidFill>
                  <a:srgbClr val="FF0000"/>
                </a:solidFill>
              </a:rPr>
              <a:t>「～したい」</a:t>
            </a:r>
            <a:endParaRPr lang="en-US" altLang="ja-JP" b="1" dirty="0">
              <a:solidFill>
                <a:srgbClr val="FF0000"/>
              </a:solidFill>
            </a:endParaRPr>
          </a:p>
          <a:p>
            <a:pPr marL="0" indent="0">
              <a:buNone/>
            </a:pPr>
            <a:endParaRPr kumimoji="1" lang="en-US" altLang="ja-JP" dirty="0"/>
          </a:p>
          <a:p>
            <a:pPr marL="0" indent="0">
              <a:buNone/>
            </a:pPr>
            <a:r>
              <a:rPr kumimoji="1" lang="ja-JP" altLang="en-US" dirty="0" smtClean="0"/>
              <a:t>外発的動機付け・・・報酬、罰で行動</a:t>
            </a:r>
            <a:endParaRPr kumimoji="1" lang="en-US" altLang="ja-JP" dirty="0" smtClean="0"/>
          </a:p>
          <a:p>
            <a:pPr marL="0" indent="0">
              <a:buNone/>
            </a:pPr>
            <a:r>
              <a:rPr lang="en-US" altLang="ja-JP" b="1" dirty="0">
                <a:solidFill>
                  <a:srgbClr val="FF0000"/>
                </a:solidFill>
              </a:rPr>
              <a:t>m</a:t>
            </a:r>
            <a:r>
              <a:rPr lang="en-US" altLang="ja-JP" b="1" dirty="0" smtClean="0">
                <a:solidFill>
                  <a:srgbClr val="FF0000"/>
                </a:solidFill>
              </a:rPr>
              <a:t>ake them think critically</a:t>
            </a:r>
            <a:endParaRPr lang="en-US" altLang="ja-JP" b="1" dirty="0">
              <a:solidFill>
                <a:srgbClr val="FF0000"/>
              </a:solidFill>
            </a:endParaRPr>
          </a:p>
          <a:p>
            <a:pPr marL="0" indent="0">
              <a:buNone/>
            </a:pPr>
            <a:endParaRPr kumimoji="1" lang="en-US" altLang="ja-JP" dirty="0" smtClean="0"/>
          </a:p>
          <a:p>
            <a:pPr marL="0" indent="0">
              <a:buNone/>
            </a:pPr>
            <a:r>
              <a:rPr kumimoji="1" lang="ja-JP" altLang="en-US" dirty="0" smtClean="0"/>
              <a:t>内発的動機付け・・・内的な欲求で行動</a:t>
            </a:r>
            <a:endParaRPr kumimoji="1" lang="en-US" altLang="ja-JP" dirty="0" smtClean="0"/>
          </a:p>
          <a:p>
            <a:pPr marL="0" indent="0">
              <a:buNone/>
            </a:pPr>
            <a:r>
              <a:rPr lang="en-US" altLang="ja-JP" b="1" dirty="0" smtClean="0">
                <a:solidFill>
                  <a:srgbClr val="FF0000"/>
                </a:solidFill>
              </a:rPr>
              <a:t>let </a:t>
            </a:r>
            <a:r>
              <a:rPr lang="en-US" altLang="ja-JP" b="1" dirty="0">
                <a:solidFill>
                  <a:srgbClr val="FF0000"/>
                </a:solidFill>
              </a:rPr>
              <a:t>them </a:t>
            </a:r>
            <a:r>
              <a:rPr lang="en-US" altLang="ja-JP" b="1" dirty="0" smtClean="0">
                <a:solidFill>
                  <a:srgbClr val="FF0000"/>
                </a:solidFill>
              </a:rPr>
              <a:t>think</a:t>
            </a:r>
            <a:r>
              <a:rPr lang="en-US" altLang="ja-JP" b="1" dirty="0">
                <a:solidFill>
                  <a:srgbClr val="FF0000"/>
                </a:solidFill>
              </a:rPr>
              <a:t> critically</a:t>
            </a:r>
          </a:p>
          <a:p>
            <a:pPr marL="0" indent="0">
              <a:buNone/>
            </a:pPr>
            <a:endParaRPr lang="en-US" altLang="ja-JP" b="1"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222124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内発的動機付け</a:t>
            </a:r>
            <a:endParaRPr kumimoji="1" lang="ja-JP" altLang="en-US" dirty="0"/>
          </a:p>
        </p:txBody>
      </p:sp>
      <p:sp>
        <p:nvSpPr>
          <p:cNvPr id="3" name="コンテンツ プレースホルダー 2"/>
          <p:cNvSpPr>
            <a:spLocks noGrp="1"/>
          </p:cNvSpPr>
          <p:nvPr>
            <p:ph idx="1"/>
          </p:nvPr>
        </p:nvSpPr>
        <p:spPr>
          <a:xfrm>
            <a:off x="457200" y="1412776"/>
            <a:ext cx="8229600" cy="4709120"/>
          </a:xfrm>
        </p:spPr>
        <p:txBody>
          <a:bodyPr>
            <a:normAutofit fontScale="92500"/>
          </a:bodyPr>
          <a:lstStyle/>
          <a:p>
            <a:pPr marL="0" indent="0">
              <a:buNone/>
            </a:pPr>
            <a:r>
              <a:rPr kumimoji="1" lang="ja-JP" altLang="en-US" dirty="0" smtClean="0"/>
              <a:t>エドワード・デシの「自己決定理論」</a:t>
            </a:r>
            <a:endParaRPr kumimoji="1" lang="en-US" altLang="ja-JP" dirty="0" smtClean="0"/>
          </a:p>
          <a:p>
            <a:r>
              <a:rPr kumimoji="1" lang="ja-JP" altLang="en-US" dirty="0" smtClean="0"/>
              <a:t>自律性の欲求　＝　</a:t>
            </a:r>
            <a:r>
              <a:rPr kumimoji="1" lang="ja-JP" altLang="en-US" b="1" dirty="0" smtClean="0">
                <a:solidFill>
                  <a:srgbClr val="FF0000"/>
                </a:solidFill>
              </a:rPr>
              <a:t>「えらべる」</a:t>
            </a:r>
            <a:endParaRPr kumimoji="1" lang="en-US" altLang="ja-JP" b="1" dirty="0" smtClean="0">
              <a:solidFill>
                <a:srgbClr val="FF0000"/>
              </a:solidFill>
            </a:endParaRPr>
          </a:p>
          <a:p>
            <a:pPr marL="0" indent="0">
              <a:buNone/>
            </a:pPr>
            <a:endParaRPr lang="en-US" altLang="ja-JP" dirty="0"/>
          </a:p>
          <a:p>
            <a:r>
              <a:rPr kumimoji="1" lang="ja-JP" altLang="en-US" dirty="0" smtClean="0"/>
              <a:t>有能感の欲求　＝　</a:t>
            </a:r>
            <a:r>
              <a:rPr kumimoji="1" lang="ja-JP" altLang="en-US" b="1" dirty="0" smtClean="0">
                <a:solidFill>
                  <a:srgbClr val="FF0000"/>
                </a:solidFill>
              </a:rPr>
              <a:t>「できる」</a:t>
            </a:r>
            <a:endParaRPr kumimoji="1" lang="en-US" altLang="ja-JP" b="1" dirty="0" smtClean="0">
              <a:solidFill>
                <a:srgbClr val="FF0000"/>
              </a:solidFill>
            </a:endParaRPr>
          </a:p>
          <a:p>
            <a:endParaRPr lang="en-US" altLang="ja-JP" dirty="0"/>
          </a:p>
          <a:p>
            <a:r>
              <a:rPr kumimoji="1" lang="ja-JP" altLang="en-US" dirty="0" smtClean="0"/>
              <a:t>関係性の欲求　＝　</a:t>
            </a:r>
            <a:r>
              <a:rPr kumimoji="1" lang="ja-JP" altLang="en-US" b="1" dirty="0" smtClean="0">
                <a:solidFill>
                  <a:srgbClr val="FF0000"/>
                </a:solidFill>
              </a:rPr>
              <a:t>「つながれる」</a:t>
            </a:r>
            <a:endParaRPr kumimoji="1" lang="en-US" altLang="ja-JP" b="1" dirty="0" smtClean="0">
              <a:solidFill>
                <a:srgbClr val="FF0000"/>
              </a:solidFill>
            </a:endParaRPr>
          </a:p>
          <a:p>
            <a:endParaRPr lang="en-US" altLang="ja-JP" dirty="0"/>
          </a:p>
          <a:p>
            <a:pPr marL="0" indent="0">
              <a:buNone/>
            </a:pPr>
            <a:r>
              <a:rPr kumimoji="1" lang="en-US" altLang="ja-JP" dirty="0" smtClean="0"/>
              <a:t>※</a:t>
            </a:r>
            <a:r>
              <a:rPr kumimoji="1" lang="ja-JP" altLang="en-US" dirty="0" smtClean="0"/>
              <a:t>報酬も罰も外発的動機付けであることに注意</a:t>
            </a:r>
            <a:endParaRPr kumimoji="1"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550978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ＡＬ型授業と内発的動機付け</a:t>
            </a:r>
            <a:endParaRPr kumimoji="1" lang="ja-JP" altLang="en-US" dirty="0"/>
          </a:p>
        </p:txBody>
      </p:sp>
      <p:sp>
        <p:nvSpPr>
          <p:cNvPr id="3" name="コンテンツ プレースホルダー 2"/>
          <p:cNvSpPr>
            <a:spLocks noGrp="1"/>
          </p:cNvSpPr>
          <p:nvPr>
            <p:ph idx="1"/>
          </p:nvPr>
        </p:nvSpPr>
        <p:spPr>
          <a:xfrm>
            <a:off x="323528" y="1600201"/>
            <a:ext cx="8568952" cy="3268960"/>
          </a:xfrm>
        </p:spPr>
        <p:txBody>
          <a:bodyPr>
            <a:noAutofit/>
          </a:bodyPr>
          <a:lstStyle/>
          <a:p>
            <a:r>
              <a:rPr kumimoji="1" lang="ja-JP" altLang="en-US" dirty="0" smtClean="0"/>
              <a:t>多様な選択肢と選択の自由＝</a:t>
            </a:r>
            <a:r>
              <a:rPr lang="ja-JP" altLang="en-US" b="1" dirty="0" smtClean="0">
                <a:solidFill>
                  <a:srgbClr val="FF0000"/>
                </a:solidFill>
              </a:rPr>
              <a:t>「えらべる」</a:t>
            </a:r>
            <a:endParaRPr lang="en-US" altLang="ja-JP" b="1" dirty="0" smtClean="0">
              <a:solidFill>
                <a:srgbClr val="FF0000"/>
              </a:solidFill>
            </a:endParaRPr>
          </a:p>
          <a:p>
            <a:endParaRPr lang="en-US" altLang="ja-JP" dirty="0"/>
          </a:p>
          <a:p>
            <a:r>
              <a:rPr lang="ja-JP" altLang="en-US" dirty="0"/>
              <a:t>対話</a:t>
            </a:r>
            <a:r>
              <a:rPr lang="ja-JP" altLang="en-US" dirty="0" smtClean="0"/>
              <a:t>の中での学び＝</a:t>
            </a:r>
            <a:r>
              <a:rPr lang="ja-JP" altLang="en-US" b="1" dirty="0" smtClean="0">
                <a:solidFill>
                  <a:srgbClr val="FF0000"/>
                </a:solidFill>
              </a:rPr>
              <a:t>「</a:t>
            </a:r>
            <a:r>
              <a:rPr lang="ja-JP" altLang="en-US" b="1" dirty="0">
                <a:solidFill>
                  <a:srgbClr val="FF0000"/>
                </a:solidFill>
              </a:rPr>
              <a:t>つながれる</a:t>
            </a:r>
            <a:r>
              <a:rPr lang="ja-JP" altLang="en-US" b="1" dirty="0" smtClean="0">
                <a:solidFill>
                  <a:srgbClr val="FF0000"/>
                </a:solidFill>
              </a:rPr>
              <a:t>」</a:t>
            </a:r>
            <a:endParaRPr lang="en-US" altLang="ja-JP" b="1" dirty="0" smtClean="0">
              <a:solidFill>
                <a:srgbClr val="FF0000"/>
              </a:solidFill>
            </a:endParaRPr>
          </a:p>
          <a:p>
            <a:endParaRPr lang="en-US" altLang="ja-JP" dirty="0" smtClean="0"/>
          </a:p>
          <a:p>
            <a:r>
              <a:rPr lang="ja-JP" altLang="en-US" dirty="0" smtClean="0"/>
              <a:t>到達段階に応じた学び＝</a:t>
            </a:r>
            <a:r>
              <a:rPr lang="ja-JP" altLang="en-US" b="1" dirty="0" smtClean="0">
                <a:solidFill>
                  <a:srgbClr val="FF0000"/>
                </a:solidFill>
              </a:rPr>
              <a:t>「できる」</a:t>
            </a:r>
            <a:endParaRPr lang="en-US" altLang="ja-JP" dirty="0" smtClean="0"/>
          </a:p>
        </p:txBody>
      </p:sp>
      <p:sp>
        <p:nvSpPr>
          <p:cNvPr id="4" name="テキスト ボックス 3"/>
          <p:cNvSpPr txBox="1"/>
          <p:nvPr/>
        </p:nvSpPr>
        <p:spPr>
          <a:xfrm>
            <a:off x="323528" y="5374957"/>
            <a:ext cx="8494633" cy="646331"/>
          </a:xfrm>
          <a:prstGeom prst="rect">
            <a:avLst/>
          </a:prstGeom>
          <a:noFill/>
        </p:spPr>
        <p:txBody>
          <a:bodyPr wrap="none" rtlCol="0">
            <a:spAutoFit/>
          </a:bodyPr>
          <a:lstStyle/>
          <a:p>
            <a:r>
              <a:rPr kumimoji="1" lang="ja-JP" altLang="en-US" sz="3600" dirty="0" smtClean="0"/>
              <a:t>内発的動機付けにより「やる気」が向上</a:t>
            </a:r>
            <a:endParaRPr kumimoji="1" lang="ja-JP" altLang="en-US" sz="3600" dirty="0"/>
          </a:p>
        </p:txBody>
      </p:sp>
    </p:spTree>
    <p:extLst>
      <p:ext uri="{BB962C8B-B14F-4D97-AF65-F5344CB8AC3E}">
        <p14:creationId xmlns:p14="http://schemas.microsoft.com/office/powerpoint/2010/main" val="2189902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a:t>
            </a:r>
            <a:r>
              <a:rPr lang="ja-JP" altLang="en-US" dirty="0" smtClean="0"/>
              <a:t>の</a:t>
            </a:r>
            <a:r>
              <a:rPr lang="ja-JP" altLang="en-US" dirty="0"/>
              <a:t>４</a:t>
            </a:r>
            <a:r>
              <a:rPr lang="ja-JP" altLang="en-US" dirty="0" smtClean="0"/>
              <a:t>段階</a:t>
            </a:r>
            <a:endParaRPr kumimoji="1" lang="ja-JP" altLang="en-US" dirty="0"/>
          </a:p>
        </p:txBody>
      </p:sp>
      <p:sp>
        <p:nvSpPr>
          <p:cNvPr id="3" name="コンテンツ プレースホルダー 2"/>
          <p:cNvSpPr>
            <a:spLocks noGrp="1"/>
          </p:cNvSpPr>
          <p:nvPr>
            <p:ph idx="1"/>
          </p:nvPr>
        </p:nvSpPr>
        <p:spPr>
          <a:xfrm>
            <a:off x="467544" y="1628800"/>
            <a:ext cx="8229600" cy="4464496"/>
          </a:xfrm>
        </p:spPr>
        <p:txBody>
          <a:bodyPr>
            <a:normAutofit/>
          </a:bodyPr>
          <a:lstStyle/>
          <a:p>
            <a:pPr marL="0" indent="0">
              <a:buNone/>
            </a:pPr>
            <a:r>
              <a:rPr kumimoji="1" lang="ja-JP" altLang="en-US" b="1" dirty="0" smtClean="0"/>
              <a:t>①わからないことがわからない</a:t>
            </a:r>
            <a:endParaRPr kumimoji="1" lang="en-US" altLang="ja-JP" b="1" dirty="0" smtClean="0"/>
          </a:p>
          <a:p>
            <a:pPr marL="0" indent="0">
              <a:buNone/>
            </a:pPr>
            <a:endParaRPr lang="en-US" altLang="ja-JP" b="1" dirty="0" smtClean="0"/>
          </a:p>
          <a:p>
            <a:pPr marL="0" indent="0">
              <a:buNone/>
            </a:pPr>
            <a:r>
              <a:rPr kumimoji="1" lang="ja-JP" altLang="en-US" b="1" dirty="0" smtClean="0"/>
              <a:t>②わからないことがわかる</a:t>
            </a:r>
            <a:endParaRPr kumimoji="1" lang="en-US" altLang="ja-JP" b="1" dirty="0" smtClean="0"/>
          </a:p>
          <a:p>
            <a:pPr marL="0" indent="0">
              <a:buNone/>
            </a:pPr>
            <a:endParaRPr lang="en-US" altLang="ja-JP" b="1" dirty="0" smtClean="0"/>
          </a:p>
          <a:p>
            <a:pPr marL="0" indent="0">
              <a:buNone/>
            </a:pPr>
            <a:r>
              <a:rPr kumimoji="1" lang="ja-JP" altLang="en-US" b="1" dirty="0" smtClean="0"/>
              <a:t>③わかった気になる</a:t>
            </a:r>
            <a:endParaRPr kumimoji="1" lang="en-US" altLang="ja-JP" b="1" dirty="0" smtClean="0"/>
          </a:p>
          <a:p>
            <a:pPr marL="0" indent="0">
              <a:buNone/>
            </a:pPr>
            <a:endParaRPr lang="en-US" altLang="ja-JP" b="1" dirty="0" smtClean="0"/>
          </a:p>
          <a:p>
            <a:pPr marL="0" indent="0">
              <a:buNone/>
            </a:pPr>
            <a:r>
              <a:rPr kumimoji="1" lang="ja-JP" altLang="en-US" b="1" dirty="0" smtClean="0"/>
              <a:t>④本当にわかる</a:t>
            </a:r>
            <a:endParaRPr kumimoji="1" lang="en-US" altLang="ja-JP" b="1" dirty="0" smtClean="0"/>
          </a:p>
        </p:txBody>
      </p:sp>
      <p:sp>
        <p:nvSpPr>
          <p:cNvPr id="4" name="U ターン矢印 3"/>
          <p:cNvSpPr/>
          <p:nvPr/>
        </p:nvSpPr>
        <p:spPr>
          <a:xfrm rot="5400000">
            <a:off x="6055028" y="2089988"/>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209394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
        <p:nvSpPr>
          <p:cNvPr id="7" name="U ターン矢印 6"/>
          <p:cNvSpPr/>
          <p:nvPr/>
        </p:nvSpPr>
        <p:spPr>
          <a:xfrm rot="5400000">
            <a:off x="6055028" y="4394244"/>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41237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Tree>
    <p:extLst>
      <p:ext uri="{BB962C8B-B14F-4D97-AF65-F5344CB8AC3E}">
        <p14:creationId xmlns:p14="http://schemas.microsoft.com/office/powerpoint/2010/main" val="1587464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ラーニングピラミッド</a:t>
            </a:r>
            <a:endParaRPr kumimoji="1" lang="ja-JP" altLang="en-US" dirty="0"/>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smtClean="0"/>
              <a:t>講義</a:t>
            </a:r>
            <a:endParaRPr kumimoji="1" lang="ja-JP" altLang="en-US" sz="2000" b="1" dirty="0"/>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視聴覚</a:t>
            </a:r>
            <a:endParaRPr lang="en-US" altLang="ja-JP" sz="2000" b="1" dirty="0" smtClean="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a:t>
            </a:r>
            <a:r>
              <a:rPr lang="ja-JP" altLang="en-US" sz="2000" b="1" dirty="0" smtClean="0"/>
              <a:t>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実証的な研究成果</a:t>
            </a:r>
            <a:endParaRPr kumimoji="1" lang="en-US" altLang="ja-JP" dirty="0" smtClean="0"/>
          </a:p>
          <a:p>
            <a:pPr algn="ctr"/>
            <a:r>
              <a:rPr lang="ja-JP" altLang="en-US" dirty="0"/>
              <a:t>ではないこと</a:t>
            </a:r>
            <a:r>
              <a:rPr lang="ja-JP" altLang="en-US" dirty="0" smtClean="0"/>
              <a:t>に注意</a:t>
            </a:r>
            <a:endParaRPr lang="en-US" altLang="ja-JP" dirty="0" smtClean="0"/>
          </a:p>
        </p:txBody>
      </p:sp>
    </p:spTree>
    <p:extLst>
      <p:ext uri="{BB962C8B-B14F-4D97-AF65-F5344CB8AC3E}">
        <p14:creationId xmlns:p14="http://schemas.microsoft.com/office/powerpoint/2010/main" val="674112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話題②</a:t>
            </a:r>
            <a:endParaRPr lang="ja-JP" altLang="en-US" sz="5400" b="1" dirty="0" smtClean="0"/>
          </a:p>
          <a:p>
            <a:pPr algn="ctr"/>
            <a:r>
              <a:rPr lang="en-US" altLang="ja-JP" sz="5400" b="1" dirty="0" smtClean="0"/>
              <a:t>AL</a:t>
            </a:r>
            <a:r>
              <a:rPr lang="ja-JP" altLang="en-US" sz="5400" b="1" dirty="0" smtClean="0"/>
              <a:t>型授業の実践例</a:t>
            </a:r>
            <a:endParaRPr kumimoji="1" lang="en-US" altLang="ja-JP" sz="5400" b="1" dirty="0" smtClean="0"/>
          </a:p>
        </p:txBody>
      </p:sp>
    </p:spTree>
    <p:extLst>
      <p:ext uri="{BB962C8B-B14F-4D97-AF65-F5344CB8AC3E}">
        <p14:creationId xmlns:p14="http://schemas.microsoft.com/office/powerpoint/2010/main" val="3401750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342592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「アクティブ・ラーニング」という用語の解釈は様々である。</a:t>
            </a:r>
            <a:endParaRPr lang="en-US" altLang="ja-JP" dirty="0" smtClean="0"/>
          </a:p>
          <a:p>
            <a:pPr marL="0" indent="0">
              <a:buNone/>
            </a:pPr>
            <a:endParaRPr lang="en-US" altLang="ja-JP" dirty="0" smtClean="0"/>
          </a:p>
          <a:p>
            <a:r>
              <a:rPr lang="ja-JP" altLang="en-US" dirty="0" smtClean="0"/>
              <a:t>「</a:t>
            </a:r>
            <a:r>
              <a:rPr lang="ja-JP" altLang="en-US" dirty="0" smtClean="0"/>
              <a:t>これ（だけ）が</a:t>
            </a:r>
            <a:r>
              <a:rPr lang="ja-JP" altLang="en-US" dirty="0" smtClean="0"/>
              <a:t>アクティブ・</a:t>
            </a:r>
            <a:r>
              <a:rPr lang="ja-JP" altLang="en-US" dirty="0" smtClean="0"/>
              <a:t>ラーニング」</a:t>
            </a:r>
            <a:r>
              <a:rPr lang="ja-JP" altLang="en-US" dirty="0" smtClean="0"/>
              <a:t>という断定は混乱を招きかねない。</a:t>
            </a:r>
            <a:endParaRPr lang="en-US" altLang="ja-JP" dirty="0" smtClean="0"/>
          </a:p>
          <a:p>
            <a:endParaRPr lang="en-US" altLang="ja-JP" dirty="0"/>
          </a:p>
          <a:p>
            <a:r>
              <a:rPr lang="ja-JP" altLang="en-US" dirty="0" smtClean="0"/>
              <a:t>今必要</a:t>
            </a:r>
            <a:r>
              <a:rPr lang="ja-JP" altLang="en-US" dirty="0" smtClean="0"/>
              <a:t>なこと</a:t>
            </a:r>
            <a:r>
              <a:rPr lang="ja-JP" altLang="en-US" dirty="0" smtClean="0"/>
              <a:t>は「特定の型」を広げることでは</a:t>
            </a:r>
            <a:r>
              <a:rPr lang="ja-JP" altLang="en-US" dirty="0" smtClean="0"/>
              <a:t>ない。</a:t>
            </a:r>
            <a:endParaRPr lang="en-US" altLang="ja-JP" dirty="0" smtClean="0"/>
          </a:p>
        </p:txBody>
      </p:sp>
    </p:spTree>
    <p:extLst>
      <p:ext uri="{BB962C8B-B14F-4D97-AF65-F5344CB8AC3E}">
        <p14:creationId xmlns:p14="http://schemas.microsoft.com/office/powerpoint/2010/main" val="2226340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目指すもの</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ja-JP" b="1" dirty="0" smtClean="0"/>
              <a:t>●</a:t>
            </a:r>
            <a:r>
              <a:rPr lang="ja-JP" altLang="ja-JP" b="1" dirty="0"/>
              <a:t>目指したい人間像</a:t>
            </a:r>
          </a:p>
          <a:p>
            <a:pPr marL="0" indent="0">
              <a:buNone/>
            </a:pPr>
            <a:r>
              <a:rPr lang="ja-JP" altLang="ja-JP" dirty="0"/>
              <a:t>・自律的な学習者（ＰＤＣＡを回せる）</a:t>
            </a:r>
          </a:p>
          <a:p>
            <a:pPr marL="0" indent="0">
              <a:buNone/>
            </a:pPr>
            <a:r>
              <a:rPr lang="ja-JP" altLang="ja-JP" dirty="0"/>
              <a:t>・自らの</a:t>
            </a:r>
            <a:r>
              <a:rPr lang="ja-JP" altLang="ja-JP" dirty="0" smtClean="0"/>
              <a:t>幸せ</a:t>
            </a:r>
            <a:r>
              <a:rPr lang="ja-JP" altLang="en-US" dirty="0" smtClean="0"/>
              <a:t>の</a:t>
            </a:r>
            <a:r>
              <a:rPr lang="ja-JP" altLang="ja-JP" dirty="0" smtClean="0"/>
              <a:t>実現</a:t>
            </a:r>
            <a:endParaRPr lang="ja-JP" altLang="ja-JP" dirty="0"/>
          </a:p>
          <a:p>
            <a:pPr marL="0" indent="0">
              <a:buNone/>
            </a:pPr>
            <a:r>
              <a:rPr lang="ja-JP" altLang="ja-JP" dirty="0"/>
              <a:t>・他者の</a:t>
            </a:r>
            <a:r>
              <a:rPr lang="ja-JP" altLang="ja-JP" dirty="0" smtClean="0"/>
              <a:t>幸せ</a:t>
            </a:r>
            <a:r>
              <a:rPr lang="ja-JP" altLang="en-US" dirty="0" smtClean="0"/>
              <a:t>への</a:t>
            </a:r>
            <a:r>
              <a:rPr lang="ja-JP" altLang="en-US" dirty="0"/>
              <a:t>貢献</a:t>
            </a:r>
            <a:r>
              <a:rPr lang="ja-JP" altLang="ja-JP" dirty="0" smtClean="0"/>
              <a:t>（</a:t>
            </a:r>
            <a:r>
              <a:rPr lang="ja-JP" altLang="ja-JP" dirty="0"/>
              <a:t>自己の幸せの拡張）</a:t>
            </a:r>
          </a:p>
          <a:p>
            <a:pPr marL="0" indent="0">
              <a:buNone/>
            </a:pPr>
            <a:r>
              <a:rPr lang="en-US" altLang="ja-JP" dirty="0"/>
              <a:t> </a:t>
            </a:r>
            <a:endParaRPr lang="ja-JP" altLang="ja-JP" dirty="0"/>
          </a:p>
          <a:p>
            <a:pPr marL="0" indent="0">
              <a:buNone/>
            </a:pPr>
            <a:r>
              <a:rPr lang="ja-JP" altLang="ja-JP" b="1" dirty="0" smtClean="0"/>
              <a:t>●</a:t>
            </a:r>
            <a:r>
              <a:rPr lang="ja-JP" altLang="ja-JP" b="1" dirty="0"/>
              <a:t>授業で意識すること</a:t>
            </a:r>
          </a:p>
          <a:p>
            <a:pPr marL="0" indent="0">
              <a:buNone/>
            </a:pPr>
            <a:r>
              <a:rPr lang="ja-JP" altLang="ja-JP" dirty="0"/>
              <a:t>・自分の目で見て、自分の頭で考える</a:t>
            </a:r>
          </a:p>
          <a:p>
            <a:pPr marL="0" indent="0">
              <a:buNone/>
            </a:pPr>
            <a:r>
              <a:rPr lang="ja-JP" altLang="ja-JP" dirty="0" smtClean="0"/>
              <a:t>・主体性</a:t>
            </a:r>
            <a:r>
              <a:rPr lang="ja-JP" altLang="ja-JP" dirty="0"/>
              <a:t>（自主性ではない）</a:t>
            </a:r>
          </a:p>
          <a:p>
            <a:endParaRPr kumimoji="1" lang="ja-JP" altLang="en-US" dirty="0"/>
          </a:p>
        </p:txBody>
      </p:sp>
    </p:spTree>
    <p:extLst>
      <p:ext uri="{BB962C8B-B14F-4D97-AF65-F5344CB8AC3E}">
        <p14:creationId xmlns:p14="http://schemas.microsoft.com/office/powerpoint/2010/main" val="166493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smtClean="0"/>
              <a:t>目的</a:t>
            </a:r>
            <a:endParaRPr kumimoji="1" lang="ja-JP" altLang="en-US" sz="3600" dirty="0"/>
          </a:p>
        </p:txBody>
      </p:sp>
      <p:sp>
        <p:nvSpPr>
          <p:cNvPr id="6" name="右矢印 5"/>
          <p:cNvSpPr/>
          <p:nvPr/>
        </p:nvSpPr>
        <p:spPr>
          <a:xfrm rot="18526561">
            <a:off x="721218" y="4152217"/>
            <a:ext cx="389231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13752826">
            <a:off x="4440658" y="4160871"/>
            <a:ext cx="389231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smtClean="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授業の基本構造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●テーマ・目的</a:t>
            </a:r>
            <a:endParaRPr lang="en-US" altLang="ja-JP" sz="3600" b="1" dirty="0" smtClean="0"/>
          </a:p>
          <a:p>
            <a:pPr marL="0" indent="0">
              <a:buNone/>
            </a:pPr>
            <a:r>
              <a:rPr lang="ja-JP" altLang="en-US" dirty="0" smtClean="0"/>
              <a:t>目指すべきゴール</a:t>
            </a:r>
            <a:endParaRPr lang="en-US" altLang="ja-JP" dirty="0" smtClean="0"/>
          </a:p>
          <a:p>
            <a:pPr marL="0" indent="0">
              <a:buNone/>
            </a:pPr>
            <a:endParaRPr kumimoji="1" lang="en-US" altLang="ja-JP" dirty="0" smtClean="0"/>
          </a:p>
          <a:p>
            <a:pPr marL="0" indent="0">
              <a:buNone/>
            </a:pPr>
            <a:r>
              <a:rPr kumimoji="1" lang="ja-JP" altLang="en-US" sz="3600" b="1" dirty="0" smtClean="0"/>
              <a:t>●課題</a:t>
            </a:r>
            <a:endParaRPr kumimoji="1" lang="en-US" altLang="ja-JP" sz="3600" b="1" dirty="0" smtClean="0"/>
          </a:p>
          <a:p>
            <a:pPr marL="0" indent="0">
              <a:buNone/>
            </a:pPr>
            <a:r>
              <a:rPr kumimoji="1" lang="ja-JP" altLang="en-US" dirty="0" smtClean="0"/>
              <a:t>ゴールに向かうための道しる</a:t>
            </a:r>
            <a:r>
              <a:rPr kumimoji="1" lang="ja-JP" altLang="en-US" dirty="0" err="1" smtClean="0"/>
              <a:t>べ</a:t>
            </a:r>
            <a:endParaRPr kumimoji="1" lang="en-US" altLang="ja-JP" dirty="0" smtClean="0"/>
          </a:p>
          <a:p>
            <a:pPr marL="0" indent="0">
              <a:buNone/>
            </a:pPr>
            <a:endParaRPr lang="en-US" altLang="ja-JP" dirty="0" smtClean="0"/>
          </a:p>
          <a:p>
            <a:pPr marL="0" indent="0">
              <a:buNone/>
            </a:pPr>
            <a:r>
              <a:rPr lang="ja-JP" altLang="en-US" sz="3600" b="1" dirty="0" smtClean="0"/>
              <a:t>●発展課題</a:t>
            </a:r>
            <a:endParaRPr lang="en-US" altLang="ja-JP" sz="3600" b="1" dirty="0" smtClean="0"/>
          </a:p>
          <a:p>
            <a:pPr marL="0" indent="0">
              <a:buNone/>
            </a:pPr>
            <a:r>
              <a:rPr lang="ja-JP" altLang="en-US" dirty="0" smtClean="0"/>
              <a:t>創造性、思考の深化</a:t>
            </a:r>
            <a:endParaRPr lang="en-US" altLang="ja-JP" dirty="0" smtClean="0"/>
          </a:p>
          <a:p>
            <a:endParaRPr kumimoji="1" lang="ja-JP" altLang="en-US" dirty="0"/>
          </a:p>
        </p:txBody>
      </p:sp>
    </p:spTree>
    <p:extLst>
      <p:ext uri="{BB962C8B-B14F-4D97-AF65-F5344CB8AC3E}">
        <p14:creationId xmlns:p14="http://schemas.microsoft.com/office/powerpoint/2010/main" val="1997583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「目的」の定型文</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600" b="1" dirty="0" smtClean="0">
                <a:solidFill>
                  <a:srgbClr val="FF0000"/>
                </a:solidFill>
              </a:rPr>
              <a:t>知る</a:t>
            </a:r>
            <a:r>
              <a:rPr lang="ja-JP" altLang="en-US" sz="3600" dirty="0" smtClean="0"/>
              <a:t>　＝　</a:t>
            </a:r>
            <a:r>
              <a:rPr lang="en-US" altLang="ja-JP" sz="3600" b="1" dirty="0" smtClean="0"/>
              <a:t>know</a:t>
            </a:r>
          </a:p>
          <a:p>
            <a:endParaRPr kumimoji="1" lang="en-US" altLang="ja-JP" sz="3600" dirty="0"/>
          </a:p>
          <a:p>
            <a:r>
              <a:rPr lang="ja-JP" altLang="en-US" sz="3600" b="1" dirty="0" smtClean="0">
                <a:solidFill>
                  <a:srgbClr val="FF0000"/>
                </a:solidFill>
              </a:rPr>
              <a:t>わかる</a:t>
            </a:r>
            <a:r>
              <a:rPr lang="ja-JP" altLang="en-US" sz="3600" dirty="0" smtClean="0"/>
              <a:t>　＝　</a:t>
            </a:r>
            <a:r>
              <a:rPr lang="en-US" altLang="ja-JP" sz="3600" b="1" dirty="0" smtClean="0"/>
              <a:t>understand</a:t>
            </a:r>
          </a:p>
          <a:p>
            <a:endParaRPr kumimoji="1" lang="en-US" altLang="ja-JP" sz="3600" dirty="0"/>
          </a:p>
          <a:p>
            <a:r>
              <a:rPr lang="ja-JP" altLang="en-US" sz="3600" b="1" dirty="0" smtClean="0">
                <a:solidFill>
                  <a:srgbClr val="FF0000"/>
                </a:solidFill>
              </a:rPr>
              <a:t>説明できる</a:t>
            </a:r>
            <a:r>
              <a:rPr lang="ja-JP" altLang="en-US" sz="3600" dirty="0" smtClean="0"/>
              <a:t>　＝　</a:t>
            </a:r>
            <a:r>
              <a:rPr lang="en-US" altLang="ja-JP" sz="3600" b="1" dirty="0" smtClean="0"/>
              <a:t>explain</a:t>
            </a:r>
          </a:p>
          <a:p>
            <a:endParaRPr kumimoji="1" lang="en-US" altLang="ja-JP" sz="3600" dirty="0"/>
          </a:p>
          <a:p>
            <a:r>
              <a:rPr lang="ja-JP" altLang="en-US" sz="3600" b="1" dirty="0" smtClean="0">
                <a:solidFill>
                  <a:srgbClr val="FF0000"/>
                </a:solidFill>
              </a:rPr>
              <a:t>考察する</a:t>
            </a:r>
            <a:r>
              <a:rPr lang="ja-JP" altLang="en-US" sz="3600" dirty="0" smtClean="0"/>
              <a:t>　＝　</a:t>
            </a:r>
            <a:r>
              <a:rPr lang="en-US" altLang="ja-JP" sz="3600" b="1" dirty="0" smtClean="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目的・目標の具体</a:t>
            </a:r>
            <a:r>
              <a:rPr lang="ja-JP" altLang="en-US" dirty="0" smtClean="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p>
          <a:p>
            <a:pPr marL="0" indent="0">
              <a:buNone/>
            </a:pPr>
            <a:endParaRPr lang="ja-JP" altLang="en-US" sz="2000" dirty="0"/>
          </a:p>
          <a:p>
            <a:pPr marL="0" indent="0">
              <a:buNone/>
            </a:pPr>
            <a:r>
              <a:rPr lang="ja-JP" altLang="en-US" sz="2800" dirty="0" smtClean="0"/>
              <a:t>課題</a:t>
            </a:r>
            <a:endParaRPr lang="en-US" altLang="ja-JP" sz="2800" dirty="0" smtClean="0"/>
          </a:p>
          <a:p>
            <a:pPr marL="0" indent="0">
              <a:buNone/>
            </a:pPr>
            <a:r>
              <a:rPr lang="ja-JP" altLang="en-US" sz="2000" dirty="0" smtClean="0"/>
              <a:t>①生物</a:t>
            </a:r>
            <a:r>
              <a:rPr lang="ja-JP" altLang="en-US" sz="2000" dirty="0"/>
              <a:t>は多様であるにも関わらず、全生物に</a:t>
            </a:r>
            <a:r>
              <a:rPr lang="ja-JP" altLang="en-US" sz="2000" dirty="0" smtClean="0"/>
              <a:t>共通する</a:t>
            </a:r>
            <a:r>
              <a:rPr lang="ja-JP" altLang="en-US" sz="2000" dirty="0"/>
              <a:t>性質も見られる</a:t>
            </a:r>
            <a:r>
              <a:rPr lang="ja-JP" altLang="en-US" sz="2000" dirty="0" smtClean="0"/>
              <a:t>。</a:t>
            </a:r>
            <a:endParaRPr lang="en-US" altLang="ja-JP" sz="2000" dirty="0" smtClean="0"/>
          </a:p>
          <a:p>
            <a:pPr marL="0" indent="0">
              <a:buNone/>
            </a:pPr>
            <a:r>
              <a:rPr lang="ja-JP" altLang="en-US" sz="2000" dirty="0"/>
              <a:t>　</a:t>
            </a:r>
            <a:r>
              <a:rPr lang="ja-JP" altLang="en-US" sz="2000" dirty="0" smtClean="0"/>
              <a:t>全生物</a:t>
            </a:r>
            <a:r>
              <a:rPr lang="ja-JP" altLang="en-US" sz="2000" dirty="0"/>
              <a:t>に共通性が見られるのはなぜか説明せよ</a:t>
            </a:r>
            <a:r>
              <a:rPr lang="ja-JP" altLang="en-US" sz="2000" dirty="0" smtClean="0"/>
              <a:t>。</a:t>
            </a:r>
            <a:endParaRPr lang="en-US" altLang="ja-JP" sz="2000" dirty="0" smtClean="0"/>
          </a:p>
          <a:p>
            <a:pPr marL="0" indent="0">
              <a:buNone/>
            </a:pPr>
            <a:r>
              <a:rPr lang="ja-JP" altLang="en-US" sz="2000" dirty="0" smtClean="0"/>
              <a:t>②生物</a:t>
            </a:r>
            <a:r>
              <a:rPr lang="ja-JP" altLang="en-US" sz="2000" dirty="0"/>
              <a:t>の共通性とは具体的にどのようなものがあるか説明せよ</a:t>
            </a:r>
            <a:r>
              <a:rPr lang="ja-JP" altLang="en-US" sz="2000" dirty="0" smtClean="0"/>
              <a:t>。</a:t>
            </a:r>
            <a:endParaRPr lang="en-US" altLang="ja-JP" sz="2000" dirty="0" smtClean="0"/>
          </a:p>
          <a:p>
            <a:pPr marL="0" indent="0">
              <a:buNone/>
            </a:pPr>
            <a:r>
              <a:rPr lang="ja-JP" altLang="en-US" sz="2000" dirty="0" smtClean="0"/>
              <a:t>③上の②を</a:t>
            </a:r>
            <a:r>
              <a:rPr lang="ja-JP" altLang="en-US" sz="2000" dirty="0"/>
              <a:t>ふまえて、ドラえもんが生物であるかどうか判断せよ</a:t>
            </a:r>
            <a:r>
              <a:rPr lang="ja-JP" altLang="en-US" sz="2000" dirty="0" smtClean="0"/>
              <a:t>。</a:t>
            </a:r>
            <a:endParaRPr lang="en-US" altLang="ja-JP" sz="2000" dirty="0" smtClean="0"/>
          </a:p>
          <a:p>
            <a:pPr marL="0" indent="0">
              <a:buNone/>
            </a:pPr>
            <a:r>
              <a:rPr lang="ja-JP" altLang="en-US" sz="2000" dirty="0" smtClean="0"/>
              <a:t>④ウイルス</a:t>
            </a:r>
            <a:r>
              <a:rPr lang="ja-JP" altLang="en-US" sz="2000" dirty="0"/>
              <a:t>は「生物と無生物の中間段階として位置付けられて</a:t>
            </a:r>
            <a:r>
              <a:rPr lang="ja-JP" altLang="en-US" sz="2000" dirty="0" smtClean="0"/>
              <a:t>いる」</a:t>
            </a:r>
            <a:endParaRPr lang="en-US" altLang="ja-JP" sz="2000" dirty="0" smtClean="0"/>
          </a:p>
          <a:p>
            <a:pPr marL="0" indent="0">
              <a:buNone/>
            </a:pPr>
            <a:r>
              <a:rPr lang="ja-JP" altLang="en-US" sz="2000" dirty="0"/>
              <a:t>　</a:t>
            </a:r>
            <a:r>
              <a:rPr lang="ja-JP" altLang="en-US" sz="2000" dirty="0" smtClean="0"/>
              <a:t>とある</a:t>
            </a:r>
            <a:r>
              <a:rPr lang="ja-JP" altLang="en-US" sz="2000" dirty="0"/>
              <a:t>が、それはなぜか</a:t>
            </a:r>
            <a:r>
              <a:rPr lang="ja-JP" altLang="en-US" sz="2000" dirty="0" smtClean="0"/>
              <a:t>、上の②を</a:t>
            </a:r>
            <a:r>
              <a:rPr lang="ja-JP" altLang="en-US" sz="2000" dirty="0"/>
              <a:t>ふまえて説明せよ。</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創造性とは</a:t>
            </a:r>
            <a:endParaRPr kumimoji="1" lang="ja-JP" altLang="en-US" dirty="0"/>
          </a:p>
        </p:txBody>
      </p:sp>
      <p:sp>
        <p:nvSpPr>
          <p:cNvPr id="3" name="コンテンツ プレースホルダー 2"/>
          <p:cNvSpPr>
            <a:spLocks noGrp="1"/>
          </p:cNvSpPr>
          <p:nvPr>
            <p:ph idx="1"/>
          </p:nvPr>
        </p:nvSpPr>
        <p:spPr>
          <a:xfrm>
            <a:off x="772585" y="5589241"/>
            <a:ext cx="8229600" cy="1080120"/>
          </a:xfrm>
        </p:spPr>
        <p:txBody>
          <a:bodyPr>
            <a:noAutofit/>
          </a:bodyPr>
          <a:lstStyle/>
          <a:p>
            <a:pPr marL="0" indent="0">
              <a:buNone/>
            </a:pPr>
            <a:r>
              <a:rPr lang="ja-JP" altLang="en-US" sz="2800" b="1" dirty="0"/>
              <a:t>クリエイティビティとは、何かと何かをつなぐことに</a:t>
            </a:r>
            <a:r>
              <a:rPr lang="ja-JP" altLang="en-US" sz="2800" b="1" dirty="0" smtClean="0"/>
              <a:t>すぎない</a:t>
            </a:r>
            <a:r>
              <a:rPr lang="ja-JP" altLang="en-US" sz="2800" dirty="0" smtClean="0"/>
              <a:t>（スティーブ・ジョブズ）</a:t>
            </a:r>
            <a:endParaRPr lang="en-US" altLang="ja-JP" sz="2800" dirty="0" smtClean="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292826" cy="383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97152"/>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413002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発展課題の</a:t>
            </a:r>
            <a:r>
              <a:rPr lang="ja-JP" altLang="en-US" dirty="0"/>
              <a:t>例</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r>
              <a:rPr lang="ja-JP" altLang="en-US" sz="2000" dirty="0" smtClean="0"/>
              <a:t>。</a:t>
            </a:r>
            <a:endParaRPr lang="en-US" altLang="ja-JP" sz="2000" dirty="0" smtClean="0"/>
          </a:p>
          <a:p>
            <a:pPr marL="0" indent="0">
              <a:buNone/>
            </a:pPr>
            <a:endParaRPr lang="ja-JP" altLang="en-US" sz="2400" dirty="0"/>
          </a:p>
          <a:p>
            <a:pPr marL="0" indent="0">
              <a:buNone/>
            </a:pPr>
            <a:r>
              <a:rPr lang="ja-JP" altLang="en-US" sz="2800" dirty="0"/>
              <a:t>発展課題</a:t>
            </a:r>
          </a:p>
          <a:p>
            <a:pPr marL="0" indent="0">
              <a:buNone/>
            </a:pPr>
            <a:r>
              <a:rPr lang="ja-JP" altLang="en-US" sz="2000" dirty="0"/>
              <a:t>ＮＡＳＡは「地球外生命体」を探索している。宇宙で何か「生物」らしきものが見つかったとき、それを、単なる「物質」のかたまりではなく「生物」（＝地球外生命体）というためには、どのような性質を備えていなければならないと考えられるか説明せよ。 </a:t>
            </a:r>
          </a:p>
          <a:p>
            <a:pPr marL="0" indent="0">
              <a:buNone/>
            </a:pPr>
            <a:endParaRPr kumimoji="1" lang="ja-JP" altLang="en-US" dirty="0"/>
          </a:p>
        </p:txBody>
      </p:sp>
    </p:spTree>
    <p:extLst>
      <p:ext uri="{BB962C8B-B14F-4D97-AF65-F5344CB8AC3E}">
        <p14:creationId xmlns:p14="http://schemas.microsoft.com/office/powerpoint/2010/main" val="3743884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ＡＬ型授業の基盤は「安心感」</a:t>
            </a:r>
            <a:endParaRPr kumimoji="1" lang="ja-JP" altLang="en-US" dirty="0"/>
          </a:p>
        </p:txBody>
      </p:sp>
      <p:grpSp>
        <p:nvGrpSpPr>
          <p:cNvPr id="13" name="グループ化 12"/>
          <p:cNvGrpSpPr>
            <a:grpSpLocks noChangeAspect="1"/>
          </p:cNvGrpSpPr>
          <p:nvPr/>
        </p:nvGrpSpPr>
        <p:grpSpPr>
          <a:xfrm>
            <a:off x="2183615" y="1412776"/>
            <a:ext cx="5052680" cy="5052680"/>
            <a:chOff x="2608363" y="1660847"/>
            <a:chExt cx="4114800" cy="4114800"/>
          </a:xfrm>
        </p:grpSpPr>
        <p:sp>
          <p:nvSpPr>
            <p:cNvPr id="5" name="円/楕円 4"/>
            <p:cNvSpPr>
              <a:spLocks noChangeAspect="1"/>
            </p:cNvSpPr>
            <p:nvPr/>
          </p:nvSpPr>
          <p:spPr>
            <a:xfrm>
              <a:off x="2608363" y="1660847"/>
              <a:ext cx="4114800" cy="411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3294163" y="2346647"/>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3979963" y="3032447"/>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122818" y="3472606"/>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安心</a:t>
              </a:r>
              <a:endParaRPr kumimoji="1" lang="en-US" altLang="ja-JP" sz="2400" dirty="0" smtClean="0">
                <a:ea typeface="ふみゴシック" panose="03000509000000000000" pitchFamily="65" charset="-128"/>
              </a:endParaRPr>
            </a:p>
          </p:txBody>
        </p:sp>
        <p:sp>
          <p:nvSpPr>
            <p:cNvPr id="9" name="テキスト ボックス 8"/>
            <p:cNvSpPr txBox="1"/>
            <p:nvPr/>
          </p:nvSpPr>
          <p:spPr>
            <a:xfrm>
              <a:off x="4122818" y="2494111"/>
              <a:ext cx="1099570" cy="461665"/>
            </a:xfrm>
            <a:prstGeom prst="rect">
              <a:avLst/>
            </a:prstGeom>
            <a:noFill/>
          </p:spPr>
          <p:txBody>
            <a:bodyPr wrap="square" rtlCol="0">
              <a:spAutoFit/>
            </a:bodyPr>
            <a:lstStyle/>
            <a:p>
              <a:pPr algn="ctr"/>
              <a:r>
                <a:rPr kumimoji="1" lang="ja-JP" altLang="en-US" sz="2400" dirty="0" smtClean="0">
                  <a:ea typeface="ふみゴシック" panose="03000509000000000000" pitchFamily="65" charset="-128"/>
                </a:rPr>
                <a:t>挑戦</a:t>
              </a:r>
              <a:endParaRPr kumimoji="1" lang="en-US" altLang="ja-JP" sz="2400" dirty="0" smtClean="0">
                <a:ea typeface="ふみゴシック" panose="03000509000000000000" pitchFamily="65" charset="-128"/>
              </a:endParaRPr>
            </a:p>
          </p:txBody>
        </p:sp>
        <p:sp>
          <p:nvSpPr>
            <p:cNvPr id="10" name="テキスト ボックス 9"/>
            <p:cNvSpPr txBox="1"/>
            <p:nvPr/>
          </p:nvSpPr>
          <p:spPr>
            <a:xfrm>
              <a:off x="4122818" y="1816422"/>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混乱</a:t>
              </a:r>
              <a:endParaRPr kumimoji="1" lang="en-US" altLang="ja-JP" sz="2400" dirty="0" smtClean="0">
                <a:ea typeface="ふみゴシック" panose="03000509000000000000" pitchFamily="65" charset="-128"/>
              </a:endParaRPr>
            </a:p>
          </p:txBody>
        </p:sp>
        <p:sp>
          <p:nvSpPr>
            <p:cNvPr id="11" name="下矢印 10"/>
            <p:cNvSpPr/>
            <p:nvPr/>
          </p:nvSpPr>
          <p:spPr>
            <a:xfrm rot="13279003">
              <a:off x="4905305" y="2727980"/>
              <a:ext cx="504056" cy="8949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78534" y="3175467"/>
              <a:ext cx="1099570" cy="461665"/>
            </a:xfrm>
            <a:prstGeom prst="rect">
              <a:avLst/>
            </a:prstGeom>
            <a:noFill/>
          </p:spPr>
          <p:txBody>
            <a:bodyPr wrap="square" rtlCol="0">
              <a:spAutoFit/>
            </a:bodyPr>
            <a:lstStyle/>
            <a:p>
              <a:pPr algn="ctr"/>
              <a:r>
                <a:rPr lang="ja-JP" altLang="en-US" sz="2400" dirty="0">
                  <a:ea typeface="ふみゴシック" panose="03000509000000000000" pitchFamily="65" charset="-128"/>
                </a:rPr>
                <a:t>成長</a:t>
              </a:r>
              <a:endParaRPr kumimoji="1" lang="en-US" altLang="ja-JP" sz="2400" dirty="0" smtClean="0">
                <a:ea typeface="ふみゴシック" panose="03000509000000000000" pitchFamily="65" charset="-128"/>
              </a:endParaRPr>
            </a:p>
          </p:txBody>
        </p:sp>
      </p:grpSp>
    </p:spTree>
    <p:extLst>
      <p:ext uri="{BB962C8B-B14F-4D97-AF65-F5344CB8AC3E}">
        <p14:creationId xmlns:p14="http://schemas.microsoft.com/office/powerpoint/2010/main" val="3586591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fontScale="92500" lnSpcReduction="10000"/>
          </a:bodyPr>
          <a:lstStyle/>
          <a:p>
            <a:pPr marL="0" indent="0">
              <a:buNone/>
            </a:pPr>
            <a:r>
              <a:rPr lang="ja-JP" altLang="en-US" b="1" dirty="0" smtClean="0"/>
              <a:t>●</a:t>
            </a:r>
            <a:r>
              <a:rPr lang="ja-JP" altLang="en-US" b="1" dirty="0"/>
              <a:t>プリントの構成</a:t>
            </a:r>
          </a:p>
          <a:p>
            <a:pPr marL="0" indent="0">
              <a:buNone/>
            </a:pPr>
            <a:r>
              <a:rPr lang="ja-JP" altLang="en-US" dirty="0"/>
              <a:t>・目的</a:t>
            </a:r>
          </a:p>
          <a:p>
            <a:pPr marL="0" indent="0">
              <a:buNone/>
            </a:pPr>
            <a:r>
              <a:rPr lang="ja-JP" altLang="en-US" dirty="0"/>
              <a:t>・課題</a:t>
            </a:r>
          </a:p>
          <a:p>
            <a:pPr marL="0" indent="0">
              <a:buNone/>
            </a:pPr>
            <a:r>
              <a:rPr lang="ja-JP" altLang="en-US" dirty="0"/>
              <a:t>・発展課題</a:t>
            </a:r>
          </a:p>
          <a:p>
            <a:pPr marL="0" indent="0">
              <a:buNone/>
            </a:pPr>
            <a:endParaRPr lang="ja-JP" altLang="en-US" dirty="0"/>
          </a:p>
          <a:p>
            <a:pPr marL="0" indent="0">
              <a:buNone/>
            </a:pPr>
            <a:r>
              <a:rPr lang="ja-JP" altLang="en-US" b="1" dirty="0"/>
              <a:t>●時間配分</a:t>
            </a:r>
          </a:p>
          <a:p>
            <a:pPr marL="0" indent="0">
              <a:buNone/>
            </a:pPr>
            <a:r>
              <a:rPr lang="ja-JP" altLang="en-US" dirty="0"/>
              <a:t>初期：５～１０分イントロ、残りが生徒の</a:t>
            </a:r>
            <a:r>
              <a:rPr lang="ja-JP" altLang="en-US" dirty="0" smtClean="0"/>
              <a:t>活動</a:t>
            </a:r>
            <a:endParaRPr lang="en-US" altLang="ja-JP" dirty="0" smtClean="0"/>
          </a:p>
          <a:p>
            <a:pPr marL="0" indent="0">
              <a:buNone/>
            </a:pPr>
            <a:r>
              <a:rPr lang="ja-JP" altLang="en-US" dirty="0"/>
              <a:t>　</a:t>
            </a:r>
            <a:r>
              <a:rPr lang="ja-JP" altLang="en-US" dirty="0" smtClean="0"/>
              <a:t>　　（適宜</a:t>
            </a:r>
            <a:r>
              <a:rPr lang="ja-JP" altLang="en-US" dirty="0"/>
              <a:t>、ミニ講義）</a:t>
            </a:r>
          </a:p>
          <a:p>
            <a:pPr marL="0" indent="0">
              <a:buNone/>
            </a:pPr>
            <a:r>
              <a:rPr lang="ja-JP" altLang="en-US" dirty="0"/>
              <a:t>現在：単元ごとの時間</a:t>
            </a:r>
            <a:r>
              <a:rPr lang="ja-JP" altLang="en-US" dirty="0" smtClean="0"/>
              <a:t>設定</a:t>
            </a:r>
            <a:endParaRPr lang="en-US" altLang="ja-JP" dirty="0" smtClean="0"/>
          </a:p>
          <a:p>
            <a:pPr marL="0" indent="0">
              <a:buNone/>
            </a:pPr>
            <a:r>
              <a:rPr lang="ja-JP" altLang="en-US" dirty="0"/>
              <a:t>　</a:t>
            </a:r>
            <a:r>
              <a:rPr lang="ja-JP" altLang="en-US" dirty="0" smtClean="0"/>
              <a:t>　（</a:t>
            </a:r>
            <a:r>
              <a:rPr lang="ja-JP" altLang="en-US" dirty="0"/>
              <a:t>１時間ごとで区切らない）</a:t>
            </a:r>
          </a:p>
          <a:p>
            <a:pPr marL="0" indent="0">
              <a:buNone/>
            </a:pPr>
            <a:endParaRPr kumimoji="1" lang="ja-JP" altLang="en-US" dirty="0"/>
          </a:p>
        </p:txBody>
      </p:sp>
    </p:spTree>
    <p:extLst>
      <p:ext uri="{BB962C8B-B14F-4D97-AF65-F5344CB8AC3E}">
        <p14:creationId xmlns:p14="http://schemas.microsoft.com/office/powerpoint/2010/main" val="1020943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b="1" dirty="0"/>
              <a:t>●グループ分け</a:t>
            </a:r>
          </a:p>
          <a:p>
            <a:pPr marL="0" indent="0">
              <a:buNone/>
            </a:pPr>
            <a:r>
              <a:rPr lang="ja-JP" altLang="en-US" dirty="0"/>
              <a:t>「４人</a:t>
            </a:r>
            <a:r>
              <a:rPr lang="ja-JP" altLang="en-US" dirty="0" smtClean="0"/>
              <a:t>ランダム」</a:t>
            </a:r>
            <a:r>
              <a:rPr lang="ja-JP" altLang="en-US" dirty="0"/>
              <a:t>と「フリー」の</a:t>
            </a:r>
            <a:r>
              <a:rPr lang="ja-JP" altLang="en-US" dirty="0" smtClean="0"/>
              <a:t>併用</a:t>
            </a:r>
            <a:endParaRPr lang="ja-JP" altLang="en-US" dirty="0"/>
          </a:p>
          <a:p>
            <a:pPr marL="0" indent="0">
              <a:buNone/>
            </a:pPr>
            <a:endParaRPr lang="ja-JP" altLang="en-US" dirty="0"/>
          </a:p>
          <a:p>
            <a:pPr marL="0" indent="0">
              <a:buNone/>
            </a:pPr>
            <a:r>
              <a:rPr lang="ja-JP" altLang="en-US" b="1" dirty="0"/>
              <a:t>●課題の答え・ヒント</a:t>
            </a:r>
          </a:p>
          <a:p>
            <a:pPr marL="0" indent="0">
              <a:buNone/>
            </a:pPr>
            <a:r>
              <a:rPr lang="ja-JP" altLang="en-US" dirty="0" smtClean="0"/>
              <a:t>年度途中から「</a:t>
            </a:r>
            <a:r>
              <a:rPr lang="ja-JP" altLang="en-US" dirty="0"/>
              <a:t>課題の手引き</a:t>
            </a:r>
            <a:r>
              <a:rPr lang="ja-JP" altLang="en-US" dirty="0" smtClean="0"/>
              <a:t>」を作成</a:t>
            </a:r>
            <a:endParaRPr lang="en-US" altLang="ja-JP" dirty="0" smtClean="0"/>
          </a:p>
          <a:p>
            <a:pPr marL="0" indent="0">
              <a:buNone/>
            </a:pPr>
            <a:endParaRPr lang="ja-JP" altLang="en-US" dirty="0"/>
          </a:p>
          <a:p>
            <a:pPr marL="0" indent="0">
              <a:buNone/>
            </a:pPr>
            <a:r>
              <a:rPr lang="ja-JP" altLang="en-US" b="1" dirty="0"/>
              <a:t>●確認テスト</a:t>
            </a:r>
          </a:p>
          <a:p>
            <a:pPr marL="0" indent="0">
              <a:buNone/>
            </a:pPr>
            <a:r>
              <a:rPr lang="ja-JP" altLang="en-US" dirty="0" smtClean="0"/>
              <a:t>年度途中か</a:t>
            </a:r>
            <a:r>
              <a:rPr lang="ja-JP" altLang="en-US" dirty="0"/>
              <a:t>ら</a:t>
            </a:r>
            <a:r>
              <a:rPr lang="ja-JP" altLang="en-US" dirty="0" smtClean="0"/>
              <a:t>実施</a:t>
            </a:r>
            <a:r>
              <a:rPr lang="ja-JP" altLang="en-US" dirty="0"/>
              <a:t>（単元ごとに２回</a:t>
            </a:r>
            <a:r>
              <a:rPr lang="ja-JP" altLang="en-US" dirty="0" smtClean="0"/>
              <a:t>）</a:t>
            </a:r>
            <a:endParaRPr lang="ja-JP" altLang="en-US" dirty="0"/>
          </a:p>
        </p:txBody>
      </p:sp>
    </p:spTree>
    <p:extLst>
      <p:ext uri="{BB962C8B-B14F-4D97-AF65-F5344CB8AC3E}">
        <p14:creationId xmlns:p14="http://schemas.microsoft.com/office/powerpoint/2010/main" val="384854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want</a:t>
            </a:r>
            <a:r>
              <a:rPr lang="ja-JP" altLang="en-US" dirty="0"/>
              <a:t>と</a:t>
            </a:r>
            <a:r>
              <a:rPr lang="en-US" altLang="ja-JP" dirty="0"/>
              <a:t>can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300" b="1" dirty="0" smtClean="0">
                <a:solidFill>
                  <a:srgbClr val="FF0000"/>
                </a:solidFill>
              </a:rPr>
              <a:t>want</a:t>
            </a:r>
            <a:endParaRPr lang="en-US" altLang="ja-JP" sz="4300" b="1" dirty="0">
              <a:solidFill>
                <a:srgbClr val="FF0000"/>
              </a:solidFill>
            </a:endParaRPr>
          </a:p>
          <a:p>
            <a:pPr marL="0" indent="0">
              <a:buNone/>
            </a:pPr>
            <a:r>
              <a:rPr lang="en-US" altLang="ja-JP" sz="3500" dirty="0" smtClean="0"/>
              <a:t>AL</a:t>
            </a:r>
            <a:r>
              <a:rPr lang="ja-JP" altLang="en-US" sz="3500" dirty="0"/>
              <a:t>型授業によって目指したいものがある</a:t>
            </a:r>
            <a:r>
              <a:rPr lang="ja-JP" altLang="en-US" sz="3500" dirty="0" smtClean="0"/>
              <a:t>状態</a:t>
            </a:r>
            <a:endParaRPr lang="en-US" altLang="ja-JP" sz="3500" dirty="0" smtClean="0"/>
          </a:p>
          <a:p>
            <a:pPr marL="0" indent="0">
              <a:buNone/>
            </a:pPr>
            <a:r>
              <a:rPr lang="en-US" altLang="ja-JP" sz="4300" b="1" dirty="0" smtClean="0">
                <a:solidFill>
                  <a:srgbClr val="FF0000"/>
                </a:solidFill>
              </a:rPr>
              <a:t>can</a:t>
            </a:r>
          </a:p>
          <a:p>
            <a:pPr marL="0" indent="0">
              <a:buNone/>
            </a:pPr>
            <a:r>
              <a:rPr lang="ja-JP" altLang="en-US" sz="3500" dirty="0" smtClean="0"/>
              <a:t>上記</a:t>
            </a:r>
            <a:r>
              <a:rPr lang="en-US" altLang="ja-JP" sz="3500" dirty="0"/>
              <a:t>want</a:t>
            </a:r>
            <a:r>
              <a:rPr lang="ja-JP" altLang="en-US" sz="3500" dirty="0"/>
              <a:t>に対して、今の自分の経験値でできる</a:t>
            </a:r>
            <a:r>
              <a:rPr lang="ja-JP" altLang="en-US" sz="3500" dirty="0" smtClean="0"/>
              <a:t>こと</a:t>
            </a:r>
            <a:endParaRPr lang="en-US" altLang="ja-JP" sz="3500" dirty="0" smtClean="0"/>
          </a:p>
          <a:p>
            <a:pPr marL="0" indent="0">
              <a:buNone/>
            </a:pPr>
            <a:endParaRPr kumimoji="1" lang="en-US" altLang="ja-JP" dirty="0"/>
          </a:p>
          <a:p>
            <a:pPr marL="0" indent="0">
              <a:buNone/>
            </a:pPr>
            <a:r>
              <a:rPr lang="en-US" altLang="ja-JP" dirty="0" smtClean="0"/>
              <a:t>※must</a:t>
            </a:r>
            <a:r>
              <a:rPr lang="ja-JP" altLang="en-US" dirty="0" smtClean="0"/>
              <a:t>や</a:t>
            </a:r>
            <a:r>
              <a:rPr lang="en-US" altLang="ja-JP" dirty="0" smtClean="0"/>
              <a:t>should</a:t>
            </a:r>
            <a:r>
              <a:rPr lang="ja-JP" altLang="en-US" dirty="0" smtClean="0"/>
              <a:t>ではなく</a:t>
            </a:r>
            <a:r>
              <a:rPr lang="en-US" altLang="ja-JP" dirty="0" smtClean="0"/>
              <a:t>want</a:t>
            </a:r>
            <a:r>
              <a:rPr lang="ja-JP" altLang="en-US" dirty="0" smtClean="0"/>
              <a:t>と</a:t>
            </a:r>
            <a:r>
              <a:rPr lang="en-US" altLang="ja-JP" dirty="0" smtClean="0"/>
              <a:t>can</a:t>
            </a:r>
            <a:r>
              <a:rPr lang="ja-JP" altLang="en-US" dirty="0" smtClean="0"/>
              <a:t>から始める</a:t>
            </a:r>
            <a:endParaRPr lang="en-US" altLang="ja-JP" dirty="0" smtClean="0"/>
          </a:p>
        </p:txBody>
      </p:sp>
    </p:spTree>
    <p:extLst>
      <p:ext uri="{BB962C8B-B14F-4D97-AF65-F5344CB8AC3E}">
        <p14:creationId xmlns:p14="http://schemas.microsoft.com/office/powerpoint/2010/main" val="2854332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様々な</a:t>
            </a:r>
            <a:r>
              <a:rPr lang="ja-JP" altLang="en-US" dirty="0" smtClean="0"/>
              <a:t>授業の「型」</a:t>
            </a:r>
            <a:endParaRPr kumimoji="1" lang="ja-JP" altLang="en-US" dirty="0"/>
          </a:p>
        </p:txBody>
      </p:sp>
      <p:sp>
        <p:nvSpPr>
          <p:cNvPr id="3" name="コンテンツ プレースホルダー 2"/>
          <p:cNvSpPr>
            <a:spLocks noGrp="1"/>
          </p:cNvSpPr>
          <p:nvPr>
            <p:ph idx="1"/>
          </p:nvPr>
        </p:nvSpPr>
        <p:spPr>
          <a:xfrm>
            <a:off x="457200" y="1600200"/>
            <a:ext cx="8435280" cy="4709120"/>
          </a:xfrm>
        </p:spPr>
        <p:txBody>
          <a:bodyPr>
            <a:normAutofit/>
          </a:bodyPr>
          <a:lstStyle/>
          <a:p>
            <a:pPr marL="0" indent="0">
              <a:buNone/>
            </a:pPr>
            <a:r>
              <a:rPr lang="ja-JP" altLang="en-US" sz="3600" dirty="0" smtClean="0"/>
              <a:t>①ディスカッション課題</a:t>
            </a:r>
            <a:endParaRPr lang="en-US" altLang="ja-JP" sz="3600" dirty="0" smtClean="0"/>
          </a:p>
          <a:p>
            <a:pPr marL="0" indent="0">
              <a:buNone/>
            </a:pPr>
            <a:endParaRPr lang="en-US" altLang="ja-JP" sz="1800" dirty="0" smtClean="0"/>
          </a:p>
          <a:p>
            <a:pPr marL="0" indent="0">
              <a:buNone/>
            </a:pPr>
            <a:r>
              <a:rPr lang="ja-JP" altLang="en-US" sz="3600" dirty="0" smtClean="0"/>
              <a:t>②「授業作成」課題</a:t>
            </a:r>
            <a:endParaRPr lang="en-US" altLang="ja-JP" sz="3600" dirty="0" smtClean="0"/>
          </a:p>
          <a:p>
            <a:pPr marL="0" indent="0">
              <a:buNone/>
            </a:pPr>
            <a:endParaRPr lang="en-US" altLang="ja-JP" sz="1800" dirty="0" smtClean="0"/>
          </a:p>
          <a:p>
            <a:pPr marL="0" indent="0">
              <a:buNone/>
            </a:pPr>
            <a:r>
              <a:rPr lang="ja-JP" altLang="en-US" sz="3600" dirty="0" smtClean="0"/>
              <a:t>③個人</a:t>
            </a:r>
            <a:r>
              <a:rPr lang="ja-JP" altLang="en-US" sz="3600" dirty="0"/>
              <a:t>で</a:t>
            </a:r>
            <a:r>
              <a:rPr lang="ja-JP" altLang="en-US" sz="3600" dirty="0" smtClean="0"/>
              <a:t>のプレゼンテーション</a:t>
            </a:r>
            <a:endParaRPr lang="en-US" altLang="ja-JP" sz="3600" dirty="0" smtClean="0"/>
          </a:p>
          <a:p>
            <a:pPr marL="0" indent="0">
              <a:buNone/>
            </a:pPr>
            <a:endParaRPr lang="en-US" altLang="ja-JP" sz="1800" dirty="0" smtClean="0"/>
          </a:p>
          <a:p>
            <a:pPr marL="0" indent="0">
              <a:buNone/>
            </a:pPr>
            <a:r>
              <a:rPr lang="ja-JP" altLang="en-US" sz="3600" dirty="0" smtClean="0"/>
              <a:t>④プロジェクト学習</a:t>
            </a:r>
            <a:endParaRPr lang="en-US" altLang="ja-JP" dirty="0" smtClean="0"/>
          </a:p>
          <a:p>
            <a:pPr marL="0" indent="0">
              <a:buNone/>
            </a:pPr>
            <a:endParaRPr lang="en-US" altLang="ja-JP" sz="1600" dirty="0"/>
          </a:p>
          <a:p>
            <a:pPr marL="0" indent="0">
              <a:buNone/>
            </a:pPr>
            <a:r>
              <a:rPr lang="ja-JP" altLang="en-US" sz="3600" dirty="0" smtClean="0"/>
              <a:t>⑤</a:t>
            </a:r>
            <a:r>
              <a:rPr lang="ja-JP" altLang="en-US" sz="3600" dirty="0"/>
              <a:t>課題</a:t>
            </a:r>
            <a:r>
              <a:rPr lang="ja-JP" altLang="en-US" sz="3600" dirty="0" smtClean="0"/>
              <a:t>研究</a:t>
            </a:r>
            <a:endParaRPr lang="en-US" altLang="ja-JP" sz="3600" dirty="0"/>
          </a:p>
        </p:txBody>
      </p:sp>
    </p:spTree>
    <p:extLst>
      <p:ext uri="{BB962C8B-B14F-4D97-AF65-F5344CB8AC3E}">
        <p14:creationId xmlns:p14="http://schemas.microsoft.com/office/powerpoint/2010/main" val="2528466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smtClean="0"/>
              <a:t>クリティカルシンキングとは</a:t>
            </a:r>
            <a:endParaRPr kumimoji="1" lang="ja-JP" altLang="en-US" dirty="0"/>
          </a:p>
        </p:txBody>
      </p:sp>
      <p:sp>
        <p:nvSpPr>
          <p:cNvPr id="3" name="コンテンツ プレースホルダー 2"/>
          <p:cNvSpPr>
            <a:spLocks noGrp="1"/>
          </p:cNvSpPr>
          <p:nvPr>
            <p:ph idx="1"/>
          </p:nvPr>
        </p:nvSpPr>
        <p:spPr>
          <a:xfrm>
            <a:off x="395536" y="1600200"/>
            <a:ext cx="8424936" cy="4525963"/>
          </a:xfrm>
        </p:spPr>
        <p:txBody>
          <a:bodyPr>
            <a:normAutofit/>
          </a:bodyPr>
          <a:lstStyle/>
          <a:p>
            <a:pPr marL="0" indent="0">
              <a:buNone/>
            </a:pPr>
            <a:r>
              <a:rPr kumimoji="1" lang="ja-JP" altLang="en-US" sz="4000" b="1" dirty="0" smtClean="0">
                <a:solidFill>
                  <a:srgbClr val="FF0000"/>
                </a:solidFill>
              </a:rPr>
              <a:t>自分の目で見て、自分の頭で考える</a:t>
            </a:r>
            <a:endParaRPr kumimoji="1" lang="en-US" altLang="ja-JP" sz="4000" b="1" dirty="0" smtClean="0">
              <a:solidFill>
                <a:srgbClr val="FF0000"/>
              </a:solidFill>
            </a:endParaRPr>
          </a:p>
          <a:p>
            <a:endParaRPr lang="en-US" altLang="ja-JP" dirty="0"/>
          </a:p>
          <a:p>
            <a:r>
              <a:rPr kumimoji="1" lang="ja-JP" altLang="en-US" dirty="0" smtClean="0"/>
              <a:t>自分の目で見る</a:t>
            </a:r>
            <a:endParaRPr kumimoji="1" lang="en-US" altLang="ja-JP" dirty="0" smtClean="0"/>
          </a:p>
          <a:p>
            <a:pPr marL="0" indent="0">
              <a:buNone/>
            </a:pPr>
            <a:r>
              <a:rPr lang="ja-JP" altLang="en-US" dirty="0"/>
              <a:t>　</a:t>
            </a:r>
            <a:r>
              <a:rPr kumimoji="1" lang="ja-JP" altLang="en-US" dirty="0" smtClean="0"/>
              <a:t>＝鵜呑みにしない</a:t>
            </a:r>
            <a:r>
              <a:rPr kumimoji="1" lang="ja-JP" altLang="en-US" b="1" dirty="0" smtClean="0"/>
              <a:t>「つっこみ力」</a:t>
            </a:r>
            <a:endParaRPr kumimoji="1" lang="en-US" altLang="ja-JP" b="1" dirty="0" smtClean="0"/>
          </a:p>
          <a:p>
            <a:endParaRPr lang="en-US" altLang="ja-JP" dirty="0"/>
          </a:p>
          <a:p>
            <a:r>
              <a:rPr lang="ja-JP" altLang="en-US" dirty="0" smtClean="0"/>
              <a:t>自分の頭で考える</a:t>
            </a:r>
            <a:endParaRPr lang="en-US" altLang="ja-JP" dirty="0" smtClean="0"/>
          </a:p>
          <a:p>
            <a:pPr marL="0" indent="0">
              <a:buNone/>
            </a:pPr>
            <a:r>
              <a:rPr lang="ja-JP" altLang="en-US" dirty="0"/>
              <a:t>　</a:t>
            </a:r>
            <a:r>
              <a:rPr lang="ja-JP" altLang="en-US" dirty="0" smtClean="0"/>
              <a:t>＝</a:t>
            </a:r>
            <a:r>
              <a:rPr lang="ja-JP" altLang="en-US" b="1" dirty="0" smtClean="0"/>
              <a:t>納得解</a:t>
            </a:r>
            <a:r>
              <a:rPr lang="ja-JP" altLang="en-US" dirty="0" smtClean="0"/>
              <a:t>へのプロセス</a:t>
            </a:r>
            <a:endParaRPr lang="en-US" altLang="ja-JP" dirty="0" smtClean="0"/>
          </a:p>
          <a:p>
            <a:endParaRPr kumimoji="1" lang="en-US" altLang="ja-JP" dirty="0"/>
          </a:p>
        </p:txBody>
      </p:sp>
    </p:spTree>
    <p:extLst>
      <p:ext uri="{BB962C8B-B14F-4D97-AF65-F5344CB8AC3E}">
        <p14:creationId xmlns:p14="http://schemas.microsoft.com/office/powerpoint/2010/main" val="3353417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多様性と共生</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solidFill>
                  <a:srgbClr val="FF0000"/>
                </a:solidFill>
              </a:rPr>
              <a:t>「ふつう」はどこにもない</a:t>
            </a:r>
            <a:endParaRPr kumimoji="1" lang="en-US" altLang="ja-JP" b="1" dirty="0" smtClean="0">
              <a:solidFill>
                <a:srgbClr val="FF0000"/>
              </a:solidFill>
            </a:endParaRPr>
          </a:p>
          <a:p>
            <a:pPr marL="0" indent="0">
              <a:buNone/>
            </a:pPr>
            <a:r>
              <a:rPr lang="en-US" altLang="ja-JP" sz="2400" dirty="0" smtClean="0"/>
              <a:t>※</a:t>
            </a:r>
            <a:r>
              <a:rPr lang="ja-JP" altLang="en-US" sz="2400" dirty="0" smtClean="0"/>
              <a:t>「ふつう」は「異質」を排除する</a:t>
            </a:r>
            <a:endParaRPr lang="en-US" altLang="ja-JP" sz="2400" dirty="0"/>
          </a:p>
          <a:p>
            <a:endParaRPr kumimoji="1" lang="en-US" altLang="ja-JP" dirty="0" smtClean="0"/>
          </a:p>
          <a:p>
            <a:r>
              <a:rPr kumimoji="1" lang="ja-JP" altLang="en-US" b="1" dirty="0" smtClean="0">
                <a:solidFill>
                  <a:srgbClr val="FF0000"/>
                </a:solidFill>
              </a:rPr>
              <a:t>「正しさ」はどこにもない</a:t>
            </a:r>
            <a:endParaRPr kumimoji="1" lang="en-US" altLang="ja-JP" b="1" dirty="0" smtClean="0">
              <a:solidFill>
                <a:srgbClr val="FF0000"/>
              </a:solidFill>
            </a:endParaRPr>
          </a:p>
          <a:p>
            <a:pPr marL="0" indent="0">
              <a:buNone/>
            </a:pPr>
            <a:r>
              <a:rPr lang="en-US" altLang="ja-JP" sz="2400" dirty="0" smtClean="0"/>
              <a:t>※</a:t>
            </a:r>
            <a:r>
              <a:rPr lang="ja-JP" altLang="en-US" sz="2400" dirty="0" smtClean="0"/>
              <a:t>「正しさ」は「正しくないもの」を排除する</a:t>
            </a:r>
            <a:endParaRPr lang="en-US" altLang="ja-JP" sz="2400" dirty="0" smtClean="0"/>
          </a:p>
          <a:p>
            <a:pPr marL="0" indent="0">
              <a:buNone/>
            </a:pPr>
            <a:endParaRPr lang="en-US" altLang="ja-JP" dirty="0" smtClean="0"/>
          </a:p>
          <a:p>
            <a:pPr marL="0" indent="0">
              <a:buNone/>
            </a:pPr>
            <a:r>
              <a:rPr lang="ja-JP" altLang="en-US" dirty="0" smtClean="0"/>
              <a:t>「みんなちがって、みんないい」</a:t>
            </a:r>
            <a:endParaRPr lang="en-US" altLang="ja-JP" dirty="0"/>
          </a:p>
          <a:p>
            <a:pPr marL="0" indent="0">
              <a:buNone/>
            </a:pPr>
            <a:r>
              <a:rPr kumimoji="1" lang="ja-JP" altLang="en-US" dirty="0" smtClean="0"/>
              <a:t>＝</a:t>
            </a:r>
            <a:r>
              <a:rPr kumimoji="1" lang="ja-JP" altLang="en-US" b="1" dirty="0" smtClean="0">
                <a:solidFill>
                  <a:srgbClr val="FF0000"/>
                </a:solidFill>
              </a:rPr>
              <a:t>皆が皆を面白がれる集団</a:t>
            </a:r>
            <a:endParaRPr kumimoji="1" lang="ja-JP" altLang="en-US" b="1" dirty="0">
              <a:solidFill>
                <a:srgbClr val="FF0000"/>
              </a:solidFill>
            </a:endParaRPr>
          </a:p>
        </p:txBody>
      </p:sp>
    </p:spTree>
    <p:extLst>
      <p:ext uri="{BB962C8B-B14F-4D97-AF65-F5344CB8AC3E}">
        <p14:creationId xmlns:p14="http://schemas.microsoft.com/office/powerpoint/2010/main" val="914343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板書例</a:t>
            </a:r>
            <a:r>
              <a:rPr kumimoji="1" lang="ja-JP" altLang="en-US" dirty="0" smtClean="0"/>
              <a:t>（１月 大野）</a:t>
            </a:r>
            <a:endParaRPr kumimoji="1" lang="ja-JP" altLang="en-US" dirty="0"/>
          </a:p>
        </p:txBody>
      </p:sp>
      <p:pic>
        <p:nvPicPr>
          <p:cNvPr id="7" name="コンテンツ プレースホルダー 6"/>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t="18902" r="4" b="16251"/>
          <a:stretch/>
        </p:blipFill>
        <p:spPr>
          <a:xfrm>
            <a:off x="204406" y="1412776"/>
            <a:ext cx="8735187" cy="4248472"/>
          </a:xfrm>
        </p:spPr>
      </p:pic>
    </p:spTree>
    <p:extLst>
      <p:ext uri="{BB962C8B-B14F-4D97-AF65-F5344CB8AC3E}">
        <p14:creationId xmlns:p14="http://schemas.microsoft.com/office/powerpoint/2010/main" val="3124803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問題発見力と問題解決力</a:t>
            </a:r>
            <a:endParaRPr kumimoji="1" lang="ja-JP" altLang="en-US" dirty="0"/>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smtClean="0">
                <a:solidFill>
                  <a:srgbClr val="FF0000"/>
                </a:solidFill>
                <a:latin typeface="+mj-ea"/>
                <a:ea typeface="+mj-ea"/>
              </a:rPr>
              <a:t>P</a:t>
            </a:r>
          </a:p>
          <a:p>
            <a:r>
              <a:rPr lang="ja-JP" altLang="en-US" sz="3600" dirty="0" smtClean="0"/>
              <a:t>　</a:t>
            </a:r>
            <a:r>
              <a:rPr lang="en-US" altLang="ja-JP" sz="3600" dirty="0" smtClean="0"/>
              <a:t>Plan</a:t>
            </a:r>
            <a:r>
              <a:rPr lang="ja-JP" altLang="en-US" sz="3600" dirty="0" smtClean="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smtClean="0">
              <a:solidFill>
                <a:srgbClr val="FF0000"/>
              </a:solidFill>
              <a:latin typeface="+mj-ea"/>
              <a:ea typeface="+mj-ea"/>
            </a:endParaRPr>
          </a:p>
          <a:p>
            <a:r>
              <a:rPr lang="en-US" altLang="ja-JP" sz="3600" dirty="0" smtClean="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smtClean="0">
              <a:solidFill>
                <a:srgbClr val="FF0000"/>
              </a:solidFill>
              <a:latin typeface="+mj-ea"/>
              <a:ea typeface="+mj-ea"/>
            </a:endParaRPr>
          </a:p>
          <a:p>
            <a:r>
              <a:rPr lang="en-US" altLang="ja-JP" sz="3600" dirty="0" smtClean="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smtClean="0">
              <a:solidFill>
                <a:srgbClr val="FF0000"/>
              </a:solidFill>
              <a:latin typeface="+mj-ea"/>
              <a:ea typeface="+mj-ea"/>
            </a:endParaRPr>
          </a:p>
          <a:p>
            <a:r>
              <a:rPr lang="ja-JP" altLang="en-US" sz="3600" dirty="0" smtClean="0"/>
              <a:t>　 </a:t>
            </a:r>
            <a:r>
              <a:rPr lang="en-US" altLang="ja-JP" sz="3600" dirty="0" smtClean="0"/>
              <a:t>Do </a:t>
            </a:r>
            <a:r>
              <a:rPr lang="ja-JP" altLang="en-US" sz="3600" dirty="0" smtClean="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218328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型授業の改善</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92500" lnSpcReduction="10000"/>
          </a:bodyPr>
          <a:lstStyle/>
          <a:p>
            <a:pPr marL="0" indent="0">
              <a:buNone/>
            </a:pPr>
            <a:r>
              <a:rPr lang="ja-JP" altLang="en-US" sz="3500" b="1" dirty="0"/>
              <a:t>●授業アンケートの分析</a:t>
            </a:r>
          </a:p>
          <a:p>
            <a:pPr marL="0" indent="0">
              <a:buNone/>
            </a:pPr>
            <a:r>
              <a:rPr lang="ja-JP" altLang="en-US" dirty="0" smtClean="0"/>
              <a:t>「</a:t>
            </a:r>
            <a:r>
              <a:rPr lang="ja-JP" altLang="en-US" dirty="0"/>
              <a:t>安心感</a:t>
            </a:r>
            <a:r>
              <a:rPr lang="ja-JP" altLang="en-US" dirty="0" smtClean="0"/>
              <a:t>」があるか</a:t>
            </a:r>
            <a:endParaRPr lang="en-US" altLang="ja-JP" dirty="0"/>
          </a:p>
          <a:p>
            <a:pPr marL="0" indent="0">
              <a:buNone/>
            </a:pPr>
            <a:r>
              <a:rPr lang="ja-JP" altLang="en-US" dirty="0" smtClean="0"/>
              <a:t>「わからないこと」を楽しめているか</a:t>
            </a:r>
            <a:endParaRPr lang="en-US" altLang="ja-JP" dirty="0" smtClean="0"/>
          </a:p>
          <a:p>
            <a:pPr marL="0" indent="0">
              <a:buNone/>
            </a:pPr>
            <a:r>
              <a:rPr lang="ja-JP" altLang="en-US" dirty="0" smtClean="0"/>
              <a:t>「</a:t>
            </a:r>
            <a:r>
              <a:rPr lang="ja-JP" altLang="en-US" dirty="0"/>
              <a:t>対話の価値</a:t>
            </a:r>
            <a:r>
              <a:rPr lang="ja-JP" altLang="en-US" dirty="0" smtClean="0"/>
              <a:t>」を感じているか</a:t>
            </a:r>
            <a:endParaRPr lang="en-US" altLang="ja-JP" dirty="0" smtClean="0"/>
          </a:p>
          <a:p>
            <a:pPr marL="0" indent="0">
              <a:buNone/>
            </a:pPr>
            <a:r>
              <a:rPr lang="ja-JP" altLang="en-US" dirty="0" smtClean="0"/>
              <a:t>「</a:t>
            </a:r>
            <a:r>
              <a:rPr lang="ja-JP" altLang="en-US" dirty="0"/>
              <a:t>多様性の</a:t>
            </a:r>
            <a:r>
              <a:rPr lang="ja-JP" altLang="en-US" dirty="0" smtClean="0"/>
              <a:t>価値」を感じているか</a:t>
            </a:r>
            <a:endParaRPr lang="ja-JP" altLang="en-US" dirty="0"/>
          </a:p>
          <a:p>
            <a:pPr marL="0" indent="0">
              <a:buNone/>
            </a:pPr>
            <a:r>
              <a:rPr lang="ja-JP" altLang="en-US" dirty="0" smtClean="0"/>
              <a:t>「失敗する価値」を感じているか</a:t>
            </a:r>
            <a:endParaRPr lang="en-US" altLang="ja-JP" dirty="0" smtClean="0"/>
          </a:p>
          <a:p>
            <a:pPr marL="0" indent="0">
              <a:buNone/>
            </a:pPr>
            <a:endParaRPr lang="en-US" altLang="ja-JP" dirty="0" smtClean="0"/>
          </a:p>
          <a:p>
            <a:pPr marL="0" indent="0">
              <a:buNone/>
            </a:pPr>
            <a:r>
              <a:rPr lang="ja-JP" altLang="en-US" dirty="0"/>
              <a:t>クラスの集団としての状態を把握する</a:t>
            </a:r>
            <a:endParaRPr lang="en-US" altLang="ja-JP" dirty="0"/>
          </a:p>
          <a:p>
            <a:pPr marL="0" indent="0">
              <a:buNone/>
            </a:pPr>
            <a:r>
              <a:rPr lang="ja-JP" altLang="en-US" dirty="0" smtClean="0"/>
              <a:t>→集団としての「課題」を抽出して語る</a:t>
            </a:r>
            <a:endParaRPr lang="ja-JP" altLang="en-US" dirty="0"/>
          </a:p>
        </p:txBody>
      </p:sp>
    </p:spTree>
    <p:extLst>
      <p:ext uri="{BB962C8B-B14F-4D97-AF65-F5344CB8AC3E}">
        <p14:creationId xmlns:p14="http://schemas.microsoft.com/office/powerpoint/2010/main" val="2405569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kumimoji="1" lang="en-US" altLang="ja-JP" dirty="0" smtClean="0"/>
              <a:t>α</a:t>
            </a:r>
            <a:r>
              <a:rPr kumimoji="1" lang="ja-JP" altLang="en-US" dirty="0" smtClean="0"/>
              <a:t>）</a:t>
            </a:r>
            <a:endParaRPr kumimoji="1" lang="ja-JP" alt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6944" cy="5107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8696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86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3876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lang="en-US" altLang="ja-JP" dirty="0"/>
              <a:t>3</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9480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66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型授業の改善</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marL="0" indent="0">
              <a:buNone/>
            </a:pPr>
            <a:r>
              <a:rPr lang="ja-JP" altLang="en-US" sz="3500" b="1" dirty="0"/>
              <a:t>●試験の振り返り</a:t>
            </a:r>
          </a:p>
          <a:p>
            <a:pPr marL="0" indent="0">
              <a:buNone/>
            </a:pPr>
            <a:r>
              <a:rPr lang="ja-JP" altLang="en-US" sz="3500" dirty="0" smtClean="0"/>
              <a:t>集団</a:t>
            </a:r>
            <a:r>
              <a:rPr lang="ja-JP" altLang="en-US" sz="3500" dirty="0"/>
              <a:t>の分布、平均点、標準偏差を提示</a:t>
            </a:r>
          </a:p>
          <a:p>
            <a:pPr marL="0" indent="0">
              <a:buNone/>
            </a:pPr>
            <a:endParaRPr lang="en-US" altLang="ja-JP" sz="3500" dirty="0" smtClean="0"/>
          </a:p>
          <a:p>
            <a:pPr marL="0" indent="0">
              <a:buNone/>
            </a:pPr>
            <a:r>
              <a:rPr lang="ja-JP" altLang="en-US" sz="3500" dirty="0" smtClean="0"/>
              <a:t>「</a:t>
            </a:r>
            <a:r>
              <a:rPr lang="ja-JP" altLang="en-US" sz="3500" dirty="0"/>
              <a:t>分布が右による」ことを</a:t>
            </a:r>
            <a:r>
              <a:rPr lang="ja-JP" altLang="en-US" sz="3500" dirty="0" smtClean="0"/>
              <a:t>目指す</a:t>
            </a:r>
            <a:endParaRPr lang="ja-JP" altLang="en-US" sz="3500" dirty="0"/>
          </a:p>
          <a:p>
            <a:pPr marL="0" indent="0">
              <a:buNone/>
            </a:pPr>
            <a:r>
              <a:rPr lang="ja-JP" altLang="en-US" sz="3500" dirty="0" smtClean="0"/>
              <a:t>「平均点⇧、</a:t>
            </a:r>
            <a:r>
              <a:rPr lang="ja-JP" altLang="en-US" sz="3500" dirty="0"/>
              <a:t>標</a:t>
            </a:r>
            <a:r>
              <a:rPr lang="ja-JP" altLang="en-US" sz="3500" dirty="0" smtClean="0"/>
              <a:t>準偏差⇩」になるはず</a:t>
            </a:r>
            <a:endParaRPr lang="ja-JP" altLang="en-US" sz="3500" dirty="0"/>
          </a:p>
          <a:p>
            <a:pPr marL="0" indent="0">
              <a:buNone/>
            </a:pPr>
            <a:endParaRPr lang="en-US" altLang="ja-JP" sz="3500" dirty="0" smtClean="0"/>
          </a:p>
          <a:p>
            <a:pPr marL="0" indent="0">
              <a:buNone/>
            </a:pPr>
            <a:r>
              <a:rPr lang="ja-JP" altLang="en-US" sz="3500" dirty="0" smtClean="0"/>
              <a:t>→生徒も自分たちの集団の状態を見るようになる</a:t>
            </a:r>
            <a:endParaRPr lang="ja-JP" altLang="en-US" sz="3500" dirty="0"/>
          </a:p>
        </p:txBody>
      </p:sp>
    </p:spTree>
    <p:extLst>
      <p:ext uri="{BB962C8B-B14F-4D97-AF65-F5344CB8AC3E}">
        <p14:creationId xmlns:p14="http://schemas.microsoft.com/office/powerpoint/2010/main" val="735862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「型」よりも「柔軟性」を</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a:t>
            </a:r>
            <a:r>
              <a:rPr lang="ja-JP" altLang="en-US" dirty="0"/>
              <a:t>型授業には「こうやれば必ずうまくいく」という「ゴールデンルール」はない</a:t>
            </a:r>
            <a:r>
              <a:rPr lang="ja-JP" altLang="en-US" dirty="0" smtClean="0"/>
              <a:t>。</a:t>
            </a:r>
            <a:endParaRPr lang="en-US" altLang="ja-JP" dirty="0" smtClean="0"/>
          </a:p>
          <a:p>
            <a:endParaRPr lang="ja-JP" altLang="en-US" dirty="0"/>
          </a:p>
          <a:p>
            <a:r>
              <a:rPr lang="ja-JP" altLang="en-US" dirty="0"/>
              <a:t>生徒と教員、周囲の状況の実態に応じて、</a:t>
            </a:r>
            <a:r>
              <a:rPr lang="ja-JP" altLang="en-US" b="1" dirty="0">
                <a:solidFill>
                  <a:srgbClr val="FF0000"/>
                </a:solidFill>
              </a:rPr>
              <a:t>柔軟に、変容し続けることが重要</a:t>
            </a:r>
            <a:r>
              <a:rPr lang="ja-JP" altLang="en-US" dirty="0"/>
              <a:t>。</a:t>
            </a:r>
          </a:p>
          <a:p>
            <a:endParaRPr lang="ja-JP" altLang="en-US" dirty="0"/>
          </a:p>
          <a:p>
            <a:pPr marL="0" indent="0">
              <a:buNone/>
            </a:pPr>
            <a:r>
              <a:rPr lang="en-US" altLang="ja-JP" sz="2800" dirty="0" smtClean="0"/>
              <a:t>※</a:t>
            </a:r>
            <a:r>
              <a:rPr lang="ja-JP" altLang="en-US" sz="2800" dirty="0" smtClean="0"/>
              <a:t>「</a:t>
            </a:r>
            <a:r>
              <a:rPr lang="ja-JP" altLang="en-US" sz="2800" dirty="0"/>
              <a:t>まずやってみる」ことも重要</a:t>
            </a:r>
            <a:r>
              <a:rPr lang="ja-JP" altLang="en-US" sz="2800" dirty="0" smtClean="0"/>
              <a:t>。やりながら、</a:t>
            </a:r>
            <a:endParaRPr lang="en-US" altLang="ja-JP" sz="2800" dirty="0" smtClean="0"/>
          </a:p>
          <a:p>
            <a:pPr marL="0" indent="0">
              <a:buNone/>
            </a:pPr>
            <a:r>
              <a:rPr lang="ja-JP" altLang="en-US" sz="2800" dirty="0"/>
              <a:t>　</a:t>
            </a:r>
            <a:r>
              <a:rPr lang="ja-JP" altLang="en-US" sz="2800" dirty="0" smtClean="0"/>
              <a:t>試行</a:t>
            </a:r>
            <a:r>
              <a:rPr lang="ja-JP" altLang="en-US" sz="2800" dirty="0"/>
              <a:t>錯誤し、</a:t>
            </a:r>
            <a:r>
              <a:rPr lang="en-US" altLang="ja-JP" sz="2800" dirty="0"/>
              <a:t>want</a:t>
            </a:r>
            <a:r>
              <a:rPr lang="ja-JP" altLang="en-US" sz="2800" dirty="0"/>
              <a:t>や</a:t>
            </a:r>
            <a:r>
              <a:rPr lang="en-US" altLang="ja-JP" sz="2800" dirty="0"/>
              <a:t>can</a:t>
            </a:r>
            <a:r>
              <a:rPr lang="ja-JP" altLang="en-US" sz="2800" dirty="0"/>
              <a:t>が自然と広がっていく。</a:t>
            </a:r>
            <a:endParaRPr kumimoji="1" lang="ja-JP" altLang="en-US" sz="2800" dirty="0"/>
          </a:p>
        </p:txBody>
      </p:sp>
    </p:spTree>
    <p:extLst>
      <p:ext uri="{BB962C8B-B14F-4D97-AF65-F5344CB8AC3E}">
        <p14:creationId xmlns:p14="http://schemas.microsoft.com/office/powerpoint/2010/main" val="5058090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第</a:t>
            </a:r>
            <a:r>
              <a:rPr lang="en-US" altLang="ja-JP" dirty="0" smtClean="0"/>
              <a:t>1</a:t>
            </a:r>
            <a:r>
              <a:rPr lang="ja-JP" altLang="en-US" dirty="0" smtClean="0"/>
              <a:t>回～</a:t>
            </a:r>
            <a:r>
              <a:rPr lang="ja-JP" altLang="en-US" dirty="0"/>
              <a:t>第</a:t>
            </a:r>
            <a:r>
              <a:rPr lang="en-US" altLang="ja-JP" dirty="0"/>
              <a:t>3</a:t>
            </a:r>
            <a:r>
              <a:rPr lang="ja-JP" altLang="en-US" dirty="0"/>
              <a:t>回</a:t>
            </a:r>
            <a:r>
              <a:rPr lang="ja-JP" altLang="en-US" dirty="0" smtClean="0"/>
              <a:t>考査結果（</a:t>
            </a:r>
            <a:r>
              <a:rPr lang="en-US" altLang="ja-JP" dirty="0"/>
              <a:t>α</a:t>
            </a:r>
            <a:r>
              <a:rPr lang="ja-JP" altLang="en-US" dirty="0"/>
              <a:t>）</a:t>
            </a:r>
            <a:endParaRPr kumimoji="1" lang="ja-JP" alt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67799" cy="441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35804"/>
            <a:ext cx="8136904" cy="103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5292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AL</a:t>
            </a:r>
            <a:r>
              <a:rPr kumimoji="1" lang="ja-JP" altLang="en-US" dirty="0" smtClean="0"/>
              <a:t>型授業の効果</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smtClean="0"/>
              <a:t>●</a:t>
            </a:r>
            <a:r>
              <a:rPr lang="ja-JP" altLang="en-US" dirty="0"/>
              <a:t>「対話による学び」の効果の</a:t>
            </a:r>
            <a:r>
              <a:rPr lang="ja-JP" altLang="en-US" dirty="0" smtClean="0"/>
              <a:t>実感</a:t>
            </a:r>
            <a:endParaRPr lang="en-US" altLang="ja-JP" dirty="0" smtClean="0"/>
          </a:p>
          <a:p>
            <a:pPr marL="0" indent="0">
              <a:buNone/>
            </a:pPr>
            <a:r>
              <a:rPr lang="ja-JP" altLang="en-US" sz="2400" dirty="0"/>
              <a:t>　</a:t>
            </a:r>
            <a:r>
              <a:rPr lang="ja-JP" altLang="en-US" sz="2400" dirty="0" smtClean="0"/>
              <a:t>　「教えて」と言える</a:t>
            </a:r>
            <a:r>
              <a:rPr lang="ja-JP" altLang="en-US" sz="2400" dirty="0"/>
              <a:t>よう</a:t>
            </a:r>
            <a:r>
              <a:rPr lang="ja-JP" altLang="en-US" sz="2400" dirty="0" smtClean="0"/>
              <a:t>になることが重要</a:t>
            </a:r>
            <a:endParaRPr lang="ja-JP" altLang="en-US" dirty="0"/>
          </a:p>
          <a:p>
            <a:pPr marL="0" indent="0">
              <a:buNone/>
            </a:pPr>
            <a:r>
              <a:rPr lang="ja-JP" altLang="en-US" dirty="0"/>
              <a:t>●テキストを読み込む</a:t>
            </a:r>
            <a:r>
              <a:rPr lang="ja-JP" altLang="en-US" dirty="0" smtClean="0"/>
              <a:t>力</a:t>
            </a:r>
            <a:endParaRPr lang="en-US" altLang="ja-JP" dirty="0" smtClean="0"/>
          </a:p>
          <a:p>
            <a:pPr marL="0" indent="0">
              <a:buNone/>
            </a:pPr>
            <a:r>
              <a:rPr lang="ja-JP" altLang="en-US" sz="2400" dirty="0" smtClean="0"/>
              <a:t>　　「自分の目で見て自分の頭で考える」訓練</a:t>
            </a:r>
            <a:endParaRPr lang="ja-JP" altLang="en-US" dirty="0"/>
          </a:p>
          <a:p>
            <a:pPr marL="0" indent="0">
              <a:buNone/>
            </a:pPr>
            <a:r>
              <a:rPr lang="ja-JP" altLang="en-US" dirty="0"/>
              <a:t>●問の</a:t>
            </a:r>
            <a:r>
              <a:rPr lang="ja-JP" altLang="en-US" dirty="0" smtClean="0"/>
              <a:t>発見</a:t>
            </a:r>
            <a:r>
              <a:rPr lang="ja-JP" altLang="en-US" dirty="0"/>
              <a:t>と</a:t>
            </a:r>
            <a:r>
              <a:rPr lang="ja-JP" altLang="en-US" dirty="0" smtClean="0"/>
              <a:t>探究</a:t>
            </a:r>
            <a:endParaRPr lang="ja-JP" altLang="en-US" dirty="0"/>
          </a:p>
          <a:p>
            <a:pPr marL="0" indent="0">
              <a:buNone/>
            </a:pPr>
            <a:r>
              <a:rPr lang="ja-JP" altLang="en-US" sz="2400" dirty="0" smtClean="0"/>
              <a:t>　　気になったことを</a:t>
            </a:r>
            <a:r>
              <a:rPr lang="ja-JP" altLang="en-US" sz="2400" dirty="0"/>
              <a:t>すぐ</a:t>
            </a:r>
            <a:r>
              <a:rPr lang="ja-JP" altLang="en-US" sz="2400" dirty="0" smtClean="0"/>
              <a:t>に探究→学びを楽しむ</a:t>
            </a:r>
            <a:endParaRPr lang="en-US" altLang="ja-JP" sz="2400" dirty="0" smtClean="0"/>
          </a:p>
          <a:p>
            <a:pPr marL="0" indent="0">
              <a:buNone/>
            </a:pPr>
            <a:r>
              <a:rPr lang="ja-JP" altLang="en-US" dirty="0" smtClean="0"/>
              <a:t>●主体性</a:t>
            </a:r>
            <a:endParaRPr lang="en-US" altLang="ja-JP" dirty="0" smtClean="0"/>
          </a:p>
          <a:p>
            <a:pPr marL="0" indent="0">
              <a:buNone/>
            </a:pPr>
            <a:r>
              <a:rPr lang="ja-JP" altLang="en-US" sz="2400" dirty="0" smtClean="0"/>
              <a:t>　　時間配分、試験後の「振り返り」</a:t>
            </a:r>
            <a:endParaRPr lang="ja-JP" altLang="en-US" sz="2400" dirty="0"/>
          </a:p>
          <a:p>
            <a:pPr marL="0" indent="0">
              <a:buNone/>
            </a:pPr>
            <a:r>
              <a:rPr lang="ja-JP" altLang="en-US" dirty="0" smtClean="0"/>
              <a:t>●広くて</a:t>
            </a:r>
            <a:r>
              <a:rPr lang="ja-JP" altLang="en-US" dirty="0"/>
              <a:t>ゆるやかなつながり</a:t>
            </a:r>
          </a:p>
          <a:p>
            <a:pPr marL="0" indent="0">
              <a:buNone/>
            </a:pPr>
            <a:endParaRPr kumimoji="1" lang="ja-JP" altLang="en-US" dirty="0"/>
          </a:p>
        </p:txBody>
      </p:sp>
    </p:spTree>
    <p:extLst>
      <p:ext uri="{BB962C8B-B14F-4D97-AF65-F5344CB8AC3E}">
        <p14:creationId xmlns:p14="http://schemas.microsoft.com/office/powerpoint/2010/main" val="13082496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a:t>
            </a:r>
            <a:r>
              <a:rPr lang="ja-JP" altLang="en-US" dirty="0" smtClean="0"/>
              <a:t>教える」➡「</a:t>
            </a:r>
            <a:r>
              <a:rPr lang="ja-JP" altLang="en-US" dirty="0"/>
              <a:t>（生徒が）学ぶ</a:t>
            </a:r>
            <a:r>
              <a:rPr lang="ja-JP" altLang="en-US" dirty="0" smtClean="0"/>
              <a:t>」</a:t>
            </a:r>
            <a:endParaRPr lang="en-US" altLang="ja-JP" dirty="0" smtClean="0"/>
          </a:p>
          <a:p>
            <a:pPr marL="0" indent="0">
              <a:buNone/>
            </a:pPr>
            <a:endParaRPr lang="ja-JP" altLang="en-US" dirty="0"/>
          </a:p>
          <a:p>
            <a:pPr marL="0" indent="0">
              <a:buNone/>
            </a:pPr>
            <a:r>
              <a:rPr lang="ja-JP" altLang="en-US" dirty="0"/>
              <a:t>「わかりやすく丁寧に教える</a:t>
            </a:r>
            <a:r>
              <a:rPr lang="ja-JP" altLang="en-US" dirty="0" smtClean="0"/>
              <a:t>」</a:t>
            </a:r>
            <a:endParaRPr lang="en-US" altLang="ja-JP" dirty="0" smtClean="0"/>
          </a:p>
          <a:p>
            <a:pPr marL="0" indent="0">
              <a:buNone/>
            </a:pPr>
            <a:r>
              <a:rPr lang="ja-JP" altLang="en-US" dirty="0" smtClean="0"/>
              <a:t>➡「</a:t>
            </a:r>
            <a:r>
              <a:rPr lang="ja-JP" altLang="en-US" dirty="0"/>
              <a:t>生徒の可能性を</a:t>
            </a:r>
            <a:r>
              <a:rPr lang="ja-JP" altLang="en-US" dirty="0" smtClean="0"/>
              <a:t>引き出す」</a:t>
            </a:r>
            <a:endParaRPr lang="en-US" altLang="ja-JP" dirty="0" smtClean="0"/>
          </a:p>
          <a:p>
            <a:pPr marL="0" indent="0">
              <a:buNone/>
            </a:pPr>
            <a:r>
              <a:rPr lang="ja-JP" altLang="en-US" dirty="0"/>
              <a:t>　</a:t>
            </a:r>
            <a:r>
              <a:rPr lang="ja-JP" altLang="en-US" dirty="0" smtClean="0"/>
              <a:t>「よりよい学び</a:t>
            </a:r>
            <a:r>
              <a:rPr lang="ja-JP" altLang="en-US" dirty="0"/>
              <a:t>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r>
              <a:rPr lang="ja-JP" altLang="en-US" sz="2400" dirty="0" smtClean="0"/>
              <a:t>。</a:t>
            </a:r>
            <a:endParaRPr lang="ja-JP" altLang="en-US" sz="2400" dirty="0"/>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「知」は開かれ、一部の人間が独占する時代は終わった</a:t>
            </a:r>
            <a:endParaRPr lang="en-US" altLang="ja-JP" sz="2400" dirty="0" smtClean="0"/>
          </a:p>
          <a:p>
            <a:pPr marL="0" indent="0">
              <a:buNone/>
            </a:pPr>
            <a:r>
              <a:rPr lang="ja-JP" altLang="en-US" sz="2400" dirty="0" smtClean="0"/>
              <a:t>では、学校の意味は？？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a:p>
            <a:pPr marL="0" indent="0">
              <a:buNone/>
            </a:pPr>
            <a:r>
              <a:rPr lang="en-US" altLang="ja-JP" sz="2400" dirty="0" smtClean="0"/>
              <a:t>※</a:t>
            </a:r>
            <a:r>
              <a:rPr lang="ja-JP" altLang="en-US" sz="2400" dirty="0" smtClean="0"/>
              <a:t>「プロジェクトチームの価値」は何か？</a:t>
            </a:r>
            <a:endParaRPr lang="en-US" altLang="ja-JP" sz="2400" dirty="0" smtClean="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情報</a:t>
            </a:r>
            <a:r>
              <a:rPr kumimoji="1" lang="ja-JP" altLang="en-US" dirty="0" smtClean="0"/>
              <a:t>発信・参考資料</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smtClean="0"/>
              <a:t>①</a:t>
            </a:r>
            <a:r>
              <a:rPr lang="ja-JP" altLang="en-US" sz="2400" b="1" dirty="0"/>
              <a:t>個人のＨＰ</a:t>
            </a:r>
          </a:p>
          <a:p>
            <a:pPr marL="0" indent="0">
              <a:buNone/>
            </a:pPr>
            <a:r>
              <a:rPr lang="ja-JP" altLang="en-US" sz="1600" dirty="0" smtClean="0"/>
              <a:t>授業</a:t>
            </a:r>
            <a:r>
              <a:rPr lang="ja-JP" altLang="en-US" sz="1600" dirty="0" smtClean="0"/>
              <a:t>プリントや各種資料の公開</a:t>
            </a:r>
            <a:endParaRPr lang="en-US" altLang="ja-JP" sz="1600" dirty="0" smtClean="0"/>
          </a:p>
          <a:p>
            <a:endParaRPr lang="ja-JP" altLang="en-US" sz="1600" dirty="0"/>
          </a:p>
          <a:p>
            <a:pPr marL="0" indent="0">
              <a:buNone/>
            </a:pPr>
            <a:r>
              <a:rPr lang="ja-JP" altLang="en-US" sz="1800" b="1" dirty="0" smtClean="0"/>
              <a:t>生物</a:t>
            </a:r>
            <a:r>
              <a:rPr lang="ja-JP" altLang="en-US" sz="1800" b="1" dirty="0"/>
              <a:t>「を」教える視点　生物「で」教える視点</a:t>
            </a:r>
          </a:p>
          <a:p>
            <a:pPr marL="0" indent="0">
              <a:buNone/>
            </a:pPr>
            <a:r>
              <a:rPr lang="en-US" altLang="ja-JP" sz="1800" dirty="0">
                <a:hlinkClick r:id="rId2"/>
              </a:rPr>
              <a:t>http://biologymanabiai.jimdo.com</a:t>
            </a:r>
            <a:r>
              <a:rPr lang="en-US" altLang="ja-JP" sz="1800" dirty="0" smtClean="0">
                <a:hlinkClick r:id="rId2"/>
              </a:rPr>
              <a:t>/</a:t>
            </a:r>
            <a:endParaRPr lang="en-US" altLang="ja-JP" sz="1800" dirty="0" smtClean="0"/>
          </a:p>
          <a:p>
            <a:endParaRPr lang="en-US" altLang="ja-JP" sz="2000" dirty="0"/>
          </a:p>
          <a:p>
            <a:pPr marL="0" indent="0">
              <a:buNone/>
            </a:pPr>
            <a:r>
              <a:rPr lang="en-US" altLang="ja-JP" sz="2400" b="1" dirty="0" smtClean="0"/>
              <a:t>②Facebook</a:t>
            </a:r>
          </a:p>
          <a:p>
            <a:pPr marL="0" indent="0">
              <a:buNone/>
            </a:pPr>
            <a:r>
              <a:rPr lang="en-US" altLang="ja-JP" sz="1800" dirty="0" smtClean="0">
                <a:hlinkClick r:id="rId3"/>
              </a:rPr>
              <a:t>https://www.facebook.com/tomohisa.ohno.79</a:t>
            </a:r>
            <a:endParaRPr lang="en-US" altLang="ja-JP" sz="1800" dirty="0" smtClean="0"/>
          </a:p>
          <a:p>
            <a:pPr marL="0" indent="0">
              <a:buNone/>
            </a:pPr>
            <a:r>
              <a:rPr lang="ja-JP" altLang="en-US" sz="1600" dirty="0" smtClean="0"/>
              <a:t>「</a:t>
            </a:r>
            <a:r>
              <a:rPr lang="ja-JP" altLang="en-US" sz="1600" dirty="0"/>
              <a:t>ペンギンのイラスト」の大野智久です</a:t>
            </a:r>
            <a:r>
              <a:rPr lang="ja-JP" altLang="en-US" sz="1600" dirty="0" smtClean="0"/>
              <a:t>。</a:t>
            </a:r>
            <a:endParaRPr lang="en-US" altLang="ja-JP" sz="1600" dirty="0" smtClean="0"/>
          </a:p>
          <a:p>
            <a:pPr marL="0" indent="0">
              <a:buNone/>
            </a:pPr>
            <a:endParaRPr lang="en-US" altLang="ja-JP" sz="1600" dirty="0" smtClean="0"/>
          </a:p>
          <a:p>
            <a:pPr marL="0" indent="0">
              <a:buNone/>
            </a:pPr>
            <a:r>
              <a:rPr lang="ja-JP" altLang="en-US" sz="2400" b="1" dirty="0"/>
              <a:t>③ウェブ </a:t>
            </a:r>
            <a:r>
              <a:rPr lang="en-US" altLang="ja-JP" sz="2400" b="1" dirty="0"/>
              <a:t>de </a:t>
            </a:r>
            <a:r>
              <a:rPr lang="ja-JP" altLang="en-US" sz="2400" b="1" dirty="0"/>
              <a:t>授業</a:t>
            </a:r>
            <a:r>
              <a:rPr lang="ja-JP" altLang="en-US" sz="2400" b="1" dirty="0" smtClean="0"/>
              <a:t>見学（</a:t>
            </a:r>
            <a:r>
              <a:rPr lang="en-US" altLang="ja-JP" sz="2400" b="1" dirty="0" smtClean="0"/>
              <a:t>Find</a:t>
            </a:r>
            <a:r>
              <a:rPr lang="ja-JP" altLang="en-US" sz="2400" b="1" dirty="0"/>
              <a:t>！アクティブ・</a:t>
            </a:r>
            <a:r>
              <a:rPr lang="ja-JP" altLang="en-US" sz="2400" b="1" dirty="0" smtClean="0"/>
              <a:t>ラーニング） </a:t>
            </a:r>
            <a:endParaRPr lang="en-US" altLang="ja-JP" sz="2400" b="1" dirty="0"/>
          </a:p>
          <a:p>
            <a:pPr marL="0" indent="0">
              <a:buNone/>
            </a:pPr>
            <a:r>
              <a:rPr lang="en-US" altLang="ja-JP" sz="1800" dirty="0">
                <a:hlinkClick r:id="rId4"/>
              </a:rPr>
              <a:t>http://</a:t>
            </a:r>
            <a:r>
              <a:rPr lang="en-US" altLang="ja-JP" sz="1800" dirty="0" smtClean="0">
                <a:hlinkClick r:id="rId4"/>
              </a:rPr>
              <a:t>find-activelearning.com/set/299</a:t>
            </a:r>
            <a:endParaRPr lang="en-US" altLang="ja-JP" sz="1800" dirty="0" smtClean="0"/>
          </a:p>
          <a:p>
            <a:pPr marL="0" indent="0">
              <a:buNone/>
            </a:pPr>
            <a:r>
              <a:rPr lang="ja-JP" altLang="en-US" sz="1600" dirty="0"/>
              <a:t>授業</a:t>
            </a:r>
            <a:r>
              <a:rPr lang="ja-JP" altLang="en-US" sz="1600" dirty="0" smtClean="0"/>
              <a:t>の様子を動画でご覧いただけます。</a:t>
            </a:r>
            <a:endParaRPr lang="en-US" altLang="ja-JP" sz="1600" dirty="0" smtClean="0"/>
          </a:p>
        </p:txBody>
      </p:sp>
    </p:spTree>
    <p:extLst>
      <p:ext uri="{BB962C8B-B14F-4D97-AF65-F5344CB8AC3E}">
        <p14:creationId xmlns:p14="http://schemas.microsoft.com/office/powerpoint/2010/main" val="322029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a:t>
            </a:r>
            <a:r>
              <a:rPr lang="ja-JP" altLang="en-US" dirty="0"/>
              <a:t>分科会</a:t>
            </a:r>
            <a:r>
              <a:rPr kumimoji="1" lang="ja-JP" altLang="en-US" dirty="0" smtClean="0"/>
              <a:t>の目的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5696185"/>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0980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6144" y="1916832"/>
            <a:ext cx="8208912" cy="2862322"/>
          </a:xfrm>
          <a:prstGeom prst="rect">
            <a:avLst/>
          </a:prstGeom>
          <a:noFill/>
        </p:spPr>
        <p:txBody>
          <a:bodyPr wrap="square" rtlCol="0">
            <a:spAutoFit/>
          </a:bodyPr>
          <a:lstStyle/>
          <a:p>
            <a:r>
              <a:rPr lang="ja-JP" altLang="en-US" sz="3600" b="1" dirty="0" smtClean="0"/>
              <a:t>話題①</a:t>
            </a:r>
            <a:r>
              <a:rPr lang="ja-JP" altLang="en-US" sz="3600" dirty="0" smtClean="0"/>
              <a:t>　</a:t>
            </a:r>
            <a:r>
              <a:rPr lang="en-US" altLang="ja-JP" sz="3600" dirty="0" smtClean="0"/>
              <a:t>AL</a:t>
            </a:r>
            <a:r>
              <a:rPr lang="ja-JP" altLang="en-US" sz="3600" dirty="0" smtClean="0"/>
              <a:t>型授業の必要性と有用性</a:t>
            </a:r>
            <a:endParaRPr lang="en-US" altLang="ja-JP" sz="3600" dirty="0"/>
          </a:p>
          <a:p>
            <a:endParaRPr lang="en-US" altLang="ja-JP" sz="3600" dirty="0" smtClean="0"/>
          </a:p>
          <a:p>
            <a:endParaRPr lang="en-US" altLang="ja-JP" sz="3600" dirty="0" smtClean="0"/>
          </a:p>
          <a:p>
            <a:r>
              <a:rPr kumimoji="1" lang="ja-JP" altLang="en-US" sz="3600" b="1" dirty="0" smtClean="0"/>
              <a:t>話題②</a:t>
            </a:r>
            <a:r>
              <a:rPr kumimoji="1" lang="ja-JP" altLang="en-US" sz="3600" dirty="0" smtClean="0"/>
              <a:t>　</a:t>
            </a:r>
            <a:r>
              <a:rPr lang="en-US" altLang="ja-JP" sz="3600" dirty="0" smtClean="0"/>
              <a:t>AL</a:t>
            </a:r>
            <a:r>
              <a:rPr lang="ja-JP" altLang="en-US" sz="3600" dirty="0" smtClean="0"/>
              <a:t>型授業の</a:t>
            </a:r>
            <a:r>
              <a:rPr lang="ja-JP" altLang="en-US" sz="3600" dirty="0" smtClean="0"/>
              <a:t>実践例</a:t>
            </a:r>
            <a:endParaRPr lang="en-US" altLang="ja-JP" sz="3600" dirty="0"/>
          </a:p>
          <a:p>
            <a:endParaRPr lang="en-US" altLang="ja-JP" sz="3600" dirty="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smtClean="0"/>
              <a:t>話題①</a:t>
            </a:r>
            <a:endParaRPr kumimoji="1" lang="en-US" altLang="ja-JP" sz="5400" b="1" dirty="0" smtClean="0"/>
          </a:p>
          <a:p>
            <a:pPr algn="ctr"/>
            <a:r>
              <a:rPr lang="en-US" altLang="ja-JP" sz="5400" b="1" dirty="0" smtClean="0"/>
              <a:t>AL</a:t>
            </a:r>
            <a:r>
              <a:rPr lang="ja-JP" altLang="en-US" sz="5400" b="1" dirty="0" smtClean="0"/>
              <a:t>型授業</a:t>
            </a:r>
            <a:r>
              <a:rPr lang="ja-JP" altLang="en-US" sz="5400" b="1" dirty="0"/>
              <a:t>の</a:t>
            </a:r>
            <a:endParaRPr lang="en-US" altLang="ja-JP" sz="5400" b="1" dirty="0" smtClean="0"/>
          </a:p>
          <a:p>
            <a:pPr algn="ctr"/>
            <a:r>
              <a:rPr lang="ja-JP" altLang="en-US" sz="5400" b="1" dirty="0" smtClean="0"/>
              <a:t>必要性と有用性</a:t>
            </a:r>
          </a:p>
        </p:txBody>
      </p:sp>
    </p:spTree>
    <p:extLst>
      <p:ext uri="{BB962C8B-B14F-4D97-AF65-F5344CB8AC3E}">
        <p14:creationId xmlns:p14="http://schemas.microsoft.com/office/powerpoint/2010/main" val="3767943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社会人基礎力①</a:t>
            </a:r>
            <a:endParaRPr kumimoji="1" lang="ja-JP"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2563859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社会人基礎力②</a:t>
            </a:r>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smtClean="0"/>
              <a:t>経済産業省（</a:t>
            </a:r>
            <a:r>
              <a:rPr kumimoji="1" lang="en-US" altLang="ja-JP" sz="2800" dirty="0" smtClean="0"/>
              <a:t>2006</a:t>
            </a:r>
            <a:r>
              <a:rPr kumimoji="1" lang="ja-JP" altLang="en-US" sz="2800" dirty="0" smtClean="0"/>
              <a:t>年）</a:t>
            </a:r>
            <a:endParaRPr kumimoji="1" lang="ja-JP" altLang="en-US" sz="2800" dirty="0"/>
          </a:p>
        </p:txBody>
      </p:sp>
    </p:spTree>
    <p:extLst>
      <p:ext uri="{BB962C8B-B14F-4D97-AF65-F5344CB8AC3E}">
        <p14:creationId xmlns:p14="http://schemas.microsoft.com/office/powerpoint/2010/main" val="1156463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3258</TotalTime>
  <Words>1211</Words>
  <Application>Microsoft Office PowerPoint</Application>
  <PresentationFormat>画面に合わせる (4:3)</PresentationFormat>
  <Paragraphs>286</Paragraphs>
  <Slides>44</Slides>
  <Notes>1</Notes>
  <HiddenSlides>0</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Office ​​テーマ</vt:lpstr>
      <vt:lpstr>アクティブラーニング（AL）の 「目的」と「方法」を考える</vt:lpstr>
      <vt:lpstr>はじめに</vt:lpstr>
      <vt:lpstr>wantとcan</vt:lpstr>
      <vt:lpstr>「型」よりも「柔軟性」を</vt:lpstr>
      <vt:lpstr>この分科会の目的</vt:lpstr>
      <vt:lpstr>PowerPoint プレゼンテーション</vt:lpstr>
      <vt:lpstr>PowerPoint プレゼンテーション</vt:lpstr>
      <vt:lpstr>社会人基礎力①</vt:lpstr>
      <vt:lpstr>社会人基礎力②</vt:lpstr>
      <vt:lpstr>社会人基礎力③</vt:lpstr>
      <vt:lpstr>AL型授業の必要性</vt:lpstr>
      <vt:lpstr>ＡＬ型授業の有用性</vt:lpstr>
      <vt:lpstr>内発的動機付け</vt:lpstr>
      <vt:lpstr>内発的動機付け</vt:lpstr>
      <vt:lpstr>ＡＬ型授業と内発的動機付け</vt:lpstr>
      <vt:lpstr>理解の４段階</vt:lpstr>
      <vt:lpstr>ラーニングピラミッド</vt:lpstr>
      <vt:lpstr>PowerPoint プレゼンテーション</vt:lpstr>
      <vt:lpstr>AL型授業の全体像</vt:lpstr>
      <vt:lpstr>目指すもの</vt:lpstr>
      <vt:lpstr>「目的」と「目標」</vt:lpstr>
      <vt:lpstr>授業の基本構造</vt:lpstr>
      <vt:lpstr>「目的」の定型文</vt:lpstr>
      <vt:lpstr>目的・目標の具体例</vt:lpstr>
      <vt:lpstr>創造性とは</vt:lpstr>
      <vt:lpstr>発展課題の例</vt:lpstr>
      <vt:lpstr>ＡＬ型授業の基盤は「安心感」</vt:lpstr>
      <vt:lpstr>授業の基本デザイン</vt:lpstr>
      <vt:lpstr>授業の基本デザイン</vt:lpstr>
      <vt:lpstr>様々な授業の「型」</vt:lpstr>
      <vt:lpstr>クリティカルシンキングとは</vt:lpstr>
      <vt:lpstr>多様性と共生</vt:lpstr>
      <vt:lpstr>板書例（１月 大野）</vt:lpstr>
      <vt:lpstr>問題発見力と問題解決力</vt:lpstr>
      <vt:lpstr>AL型授業の改善</vt:lpstr>
      <vt:lpstr>第2回考査後授業アンケート（α）</vt:lpstr>
      <vt:lpstr>第2回考査後授業アンケート（β）</vt:lpstr>
      <vt:lpstr>第3回考査後授業アンケート（β）</vt:lpstr>
      <vt:lpstr>AL型授業の改善</vt:lpstr>
      <vt:lpstr>第1回～第3回考査結果（α）</vt:lpstr>
      <vt:lpstr>AL型授業の効果</vt:lpstr>
      <vt:lpstr>教員の「職能」の変化</vt:lpstr>
      <vt:lpstr>「学校」「授業」の価値</vt:lpstr>
      <vt:lpstr>情報発信・参考資料</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111</cp:revision>
  <cp:lastPrinted>2015-07-31T11:03:16Z</cp:lastPrinted>
  <dcterms:created xsi:type="dcterms:W3CDTF">2015-01-23T22:08:07Z</dcterms:created>
  <dcterms:modified xsi:type="dcterms:W3CDTF">2016-07-23T02:14:05Z</dcterms:modified>
</cp:coreProperties>
</file>