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310" r:id="rId2"/>
    <p:sldId id="471" r:id="rId3"/>
    <p:sldId id="436" r:id="rId4"/>
    <p:sldId id="437" r:id="rId5"/>
    <p:sldId id="311" r:id="rId6"/>
    <p:sldId id="312" r:id="rId7"/>
    <p:sldId id="401" r:id="rId8"/>
    <p:sldId id="402" r:id="rId9"/>
    <p:sldId id="403" r:id="rId10"/>
    <p:sldId id="392" r:id="rId11"/>
    <p:sldId id="455" r:id="rId12"/>
    <p:sldId id="456" r:id="rId13"/>
    <p:sldId id="457" r:id="rId14"/>
    <p:sldId id="458" r:id="rId15"/>
    <p:sldId id="459" r:id="rId16"/>
    <p:sldId id="366" r:id="rId17"/>
    <p:sldId id="385" r:id="rId18"/>
    <p:sldId id="395" r:id="rId19"/>
    <p:sldId id="469" r:id="rId20"/>
    <p:sldId id="438" r:id="rId21"/>
    <p:sldId id="439" r:id="rId22"/>
    <p:sldId id="440" r:id="rId23"/>
    <p:sldId id="447" r:id="rId24"/>
    <p:sldId id="442" r:id="rId25"/>
    <p:sldId id="448" r:id="rId26"/>
    <p:sldId id="473" r:id="rId27"/>
    <p:sldId id="454" r:id="rId28"/>
    <p:sldId id="450" r:id="rId29"/>
    <p:sldId id="451" r:id="rId30"/>
    <p:sldId id="449" r:id="rId31"/>
    <p:sldId id="398" r:id="rId32"/>
    <p:sldId id="470" r:id="rId33"/>
    <p:sldId id="399" r:id="rId34"/>
    <p:sldId id="474" r:id="rId35"/>
    <p:sldId id="430" r:id="rId36"/>
    <p:sldId id="431" r:id="rId37"/>
    <p:sldId id="432" r:id="rId38"/>
    <p:sldId id="400" r:id="rId39"/>
    <p:sldId id="433" r:id="rId40"/>
    <p:sldId id="417" r:id="rId41"/>
    <p:sldId id="475" r:id="rId42"/>
    <p:sldId id="467" r:id="rId43"/>
    <p:sldId id="462" r:id="rId44"/>
    <p:sldId id="472" r:id="rId45"/>
    <p:sldId id="360" r:id="rId46"/>
    <p:sldId id="378" r:id="rId47"/>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4" autoAdjust="0"/>
    <p:restoredTop sz="94718" autoAdjust="0"/>
  </p:normalViewPr>
  <p:slideViewPr>
    <p:cSldViewPr showGuides="1">
      <p:cViewPr varScale="1">
        <p:scale>
          <a:sx n="69" d="100"/>
          <a:sy n="69" d="100"/>
        </p:scale>
        <p:origin x="-154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2016/5/6</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2016/5/6</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2016/5/6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2016/5/6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2016/5/6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2016/5/6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628801"/>
            <a:ext cx="8640960" cy="1971650"/>
          </a:xfrm>
        </p:spPr>
        <p:txBody>
          <a:bodyPr>
            <a:normAutofit/>
          </a:bodyPr>
          <a:lstStyle/>
          <a:p>
            <a:r>
              <a:rPr lang="ja-JP" altLang="en-US" sz="4000" b="1" dirty="0" smtClean="0"/>
              <a:t>アクティブラーニング（</a:t>
            </a:r>
            <a:r>
              <a:rPr lang="en-US" altLang="ja-JP" sz="4000" b="1" dirty="0" smtClean="0"/>
              <a:t>AL</a:t>
            </a:r>
            <a:r>
              <a:rPr lang="ja-JP" altLang="en-US" sz="4000" b="1" dirty="0" smtClean="0"/>
              <a:t>）の</a:t>
            </a:r>
            <a:r>
              <a:rPr lang="en-US" altLang="ja-JP" sz="4000" b="1" dirty="0" smtClean="0"/>
              <a:t/>
            </a:r>
            <a:br>
              <a:rPr lang="en-US" altLang="ja-JP" sz="4000" b="1" dirty="0" smtClean="0"/>
            </a:br>
            <a:r>
              <a:rPr lang="ja-JP" altLang="en-US" sz="4000" b="1" dirty="0" smtClean="0"/>
              <a:t>「目的」と「方法」を考える</a:t>
            </a:r>
            <a:endParaRPr kumimoji="1" lang="ja-JP" altLang="en-US"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smtClean="0">
                <a:solidFill>
                  <a:schemeClr val="tx1"/>
                </a:solidFill>
              </a:rPr>
              <a:t>都立国立高等学校</a:t>
            </a:r>
            <a:endParaRPr lang="en-US" altLang="ja-JP" sz="3600" dirty="0" smtClean="0">
              <a:solidFill>
                <a:schemeClr val="tx1"/>
              </a:solidFill>
            </a:endParaRPr>
          </a:p>
          <a:p>
            <a:r>
              <a:rPr lang="ja-JP" altLang="en-US" sz="3600" dirty="0" smtClean="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220072" y="260648"/>
            <a:ext cx="3647152" cy="646331"/>
          </a:xfrm>
          <a:prstGeom prst="rect">
            <a:avLst/>
          </a:prstGeom>
          <a:noFill/>
        </p:spPr>
        <p:txBody>
          <a:bodyPr wrap="none" rtlCol="0">
            <a:spAutoFit/>
          </a:bodyPr>
          <a:lstStyle/>
          <a:p>
            <a:r>
              <a:rPr kumimoji="1" lang="en-US" altLang="ja-JP" dirty="0" smtClean="0"/>
              <a:t>160422</a:t>
            </a:r>
            <a:r>
              <a:rPr kumimoji="1" lang="ja-JP" altLang="en-US" dirty="0" smtClean="0"/>
              <a:t>オプンラボセミナー</a:t>
            </a:r>
            <a:endParaRPr kumimoji="1" lang="en-US" altLang="ja-JP" dirty="0" smtClean="0"/>
          </a:p>
          <a:p>
            <a:r>
              <a:rPr lang="ja-JP" altLang="en-US" dirty="0" smtClean="0"/>
              <a:t>ＡＬを社会人</a:t>
            </a:r>
            <a:r>
              <a:rPr lang="ja-JP" altLang="en-US" dirty="0"/>
              <a:t>教育に活用する方法</a:t>
            </a:r>
            <a:endParaRPr kumimoji="1" lang="ja-JP" altLang="en-US" dirty="0"/>
          </a:p>
        </p:txBody>
      </p:sp>
    </p:spTree>
    <p:extLst>
      <p:ext uri="{BB962C8B-B14F-4D97-AF65-F5344CB8AC3E}">
        <p14:creationId xmlns:p14="http://schemas.microsoft.com/office/powerpoint/2010/main" val="108920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AL</a:t>
            </a:r>
            <a:r>
              <a:rPr lang="ja-JP" altLang="en-US" dirty="0"/>
              <a:t>型授業が必要な理由</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smtClean="0"/>
              <a:t>●主体的</a:t>
            </a:r>
            <a:r>
              <a:rPr lang="ja-JP" altLang="en-US" dirty="0"/>
              <a:t>・</a:t>
            </a:r>
            <a:r>
              <a:rPr lang="ja-JP" altLang="en-US" dirty="0" smtClean="0"/>
              <a:t>協働的な学びによる理解の深化</a:t>
            </a:r>
            <a:endParaRPr lang="ja-JP" altLang="en-US" dirty="0"/>
          </a:p>
          <a:p>
            <a:pPr marL="0" indent="0">
              <a:buNone/>
            </a:pPr>
            <a:r>
              <a:rPr lang="ja-JP" altLang="en-US" dirty="0"/>
              <a:t>●「教えることのできないこと</a:t>
            </a:r>
            <a:r>
              <a:rPr lang="ja-JP" altLang="en-US" dirty="0" smtClean="0"/>
              <a:t>」の存在</a:t>
            </a:r>
            <a:endParaRPr lang="ja-JP" altLang="en-US" dirty="0"/>
          </a:p>
          <a:p>
            <a:pPr marL="0" indent="0">
              <a:buNone/>
            </a:pPr>
            <a:r>
              <a:rPr lang="ja-JP" altLang="en-US" dirty="0"/>
              <a:t>　ｅｘ）社会人基礎力</a:t>
            </a:r>
          </a:p>
          <a:p>
            <a:pPr marL="0" indent="0">
              <a:buNone/>
            </a:pPr>
            <a:endParaRPr lang="ja-JP" altLang="en-US" dirty="0"/>
          </a:p>
          <a:p>
            <a:pPr marL="0" indent="0" algn="ctr">
              <a:buNone/>
            </a:pPr>
            <a:r>
              <a:rPr lang="ja-JP" altLang="en-US" dirty="0"/>
              <a:t>「（教師が）教える」→「（生徒が）学ぶ」</a:t>
            </a:r>
          </a:p>
          <a:p>
            <a:pPr marL="0" indent="0" algn="ctr">
              <a:buNone/>
            </a:pPr>
            <a:r>
              <a:rPr lang="en-US" altLang="ja-JP" sz="4000" b="1" dirty="0" smtClean="0">
                <a:solidFill>
                  <a:srgbClr val="FF0000"/>
                </a:solidFill>
              </a:rPr>
              <a:t>Teach</a:t>
            </a:r>
            <a:r>
              <a:rPr lang="ja-JP" altLang="en-US" sz="4000" b="1" dirty="0">
                <a:solidFill>
                  <a:srgbClr val="FF0000"/>
                </a:solidFill>
              </a:rPr>
              <a:t>から</a:t>
            </a:r>
            <a:r>
              <a:rPr lang="en-US" altLang="ja-JP" sz="4000" b="1" dirty="0">
                <a:solidFill>
                  <a:srgbClr val="FF0000"/>
                </a:solidFill>
              </a:rPr>
              <a:t>Learn</a:t>
            </a:r>
            <a:r>
              <a:rPr lang="ja-JP" altLang="en-US" sz="4000" b="1" dirty="0" err="1">
                <a:solidFill>
                  <a:srgbClr val="FF0000"/>
                </a:solidFill>
              </a:rPr>
              <a:t>への</a:t>
            </a:r>
            <a:r>
              <a:rPr lang="ja-JP" altLang="en-US" sz="4000" b="1" dirty="0">
                <a:solidFill>
                  <a:srgbClr val="FF0000"/>
                </a:solidFill>
              </a:rPr>
              <a:t>質的</a:t>
            </a:r>
            <a:r>
              <a:rPr lang="ja-JP" altLang="en-US" sz="4000" b="1" dirty="0" smtClean="0">
                <a:solidFill>
                  <a:srgbClr val="FF0000"/>
                </a:solidFill>
              </a:rPr>
              <a:t>転換</a:t>
            </a:r>
            <a:endParaRPr kumimoji="1" lang="en-US" altLang="ja-JP" sz="4000" b="1" dirty="0" smtClean="0">
              <a:solidFill>
                <a:srgbClr val="FF0000"/>
              </a:solidFill>
            </a:endParaRPr>
          </a:p>
        </p:txBody>
      </p:sp>
    </p:spTree>
    <p:extLst>
      <p:ext uri="{BB962C8B-B14F-4D97-AF65-F5344CB8AC3E}">
        <p14:creationId xmlns:p14="http://schemas.microsoft.com/office/powerpoint/2010/main" val="3657419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内発的動機付け</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lang="ja-JP" altLang="en-US" b="1" dirty="0" smtClean="0">
                <a:solidFill>
                  <a:srgbClr val="FF0000"/>
                </a:solidFill>
              </a:rPr>
              <a:t>「</a:t>
            </a:r>
            <a:r>
              <a:rPr lang="ja-JP" altLang="en-US" b="1" dirty="0">
                <a:solidFill>
                  <a:srgbClr val="FF0000"/>
                </a:solidFill>
              </a:rPr>
              <a:t>～</a:t>
            </a:r>
            <a:r>
              <a:rPr lang="ja-JP" altLang="en-US" b="1" dirty="0" err="1">
                <a:solidFill>
                  <a:srgbClr val="FF0000"/>
                </a:solidFill>
              </a:rPr>
              <a:t>ねば</a:t>
            </a:r>
            <a:r>
              <a:rPr lang="ja-JP" altLang="en-US" b="1" dirty="0">
                <a:solidFill>
                  <a:srgbClr val="FF0000"/>
                </a:solidFill>
              </a:rPr>
              <a:t>ならない</a:t>
            </a:r>
            <a:r>
              <a:rPr lang="ja-JP" altLang="en-US" b="1" dirty="0" smtClean="0">
                <a:solidFill>
                  <a:srgbClr val="FF0000"/>
                </a:solidFill>
              </a:rPr>
              <a:t>」</a:t>
            </a:r>
            <a:r>
              <a:rPr lang="ja-JP" altLang="en-US" b="1" dirty="0">
                <a:solidFill>
                  <a:srgbClr val="FF0000"/>
                </a:solidFill>
              </a:rPr>
              <a:t>　ＶＳ　</a:t>
            </a:r>
            <a:r>
              <a:rPr lang="ja-JP" altLang="en-US" b="1" dirty="0" smtClean="0">
                <a:solidFill>
                  <a:srgbClr val="FF0000"/>
                </a:solidFill>
              </a:rPr>
              <a:t>「～したい」</a:t>
            </a:r>
            <a:endParaRPr lang="en-US" altLang="ja-JP" b="1" dirty="0">
              <a:solidFill>
                <a:srgbClr val="FF0000"/>
              </a:solidFill>
            </a:endParaRPr>
          </a:p>
          <a:p>
            <a:pPr marL="0" indent="0">
              <a:buNone/>
            </a:pPr>
            <a:endParaRPr kumimoji="1" lang="en-US" altLang="ja-JP" dirty="0"/>
          </a:p>
          <a:p>
            <a:pPr marL="0" indent="0">
              <a:buNone/>
            </a:pPr>
            <a:r>
              <a:rPr kumimoji="1" lang="ja-JP" altLang="en-US" dirty="0" smtClean="0"/>
              <a:t>外発的動機付け・・・報酬、罰で行動</a:t>
            </a:r>
            <a:endParaRPr kumimoji="1" lang="en-US" altLang="ja-JP" dirty="0" smtClean="0"/>
          </a:p>
          <a:p>
            <a:pPr marL="0" indent="0">
              <a:buNone/>
            </a:pPr>
            <a:r>
              <a:rPr lang="en-US" altLang="ja-JP" b="1" dirty="0">
                <a:solidFill>
                  <a:srgbClr val="FF0000"/>
                </a:solidFill>
              </a:rPr>
              <a:t>m</a:t>
            </a:r>
            <a:r>
              <a:rPr lang="en-US" altLang="ja-JP" b="1" dirty="0" smtClean="0">
                <a:solidFill>
                  <a:srgbClr val="FF0000"/>
                </a:solidFill>
              </a:rPr>
              <a:t>ake them think critically</a:t>
            </a:r>
            <a:endParaRPr lang="en-US" altLang="ja-JP" b="1" dirty="0">
              <a:solidFill>
                <a:srgbClr val="FF0000"/>
              </a:solidFill>
            </a:endParaRPr>
          </a:p>
          <a:p>
            <a:pPr marL="0" indent="0">
              <a:buNone/>
            </a:pPr>
            <a:endParaRPr kumimoji="1" lang="en-US" altLang="ja-JP" dirty="0" smtClean="0"/>
          </a:p>
          <a:p>
            <a:pPr marL="0" indent="0">
              <a:buNone/>
            </a:pPr>
            <a:r>
              <a:rPr kumimoji="1" lang="ja-JP" altLang="en-US" dirty="0" smtClean="0"/>
              <a:t>内発的動機付け・・・内的な欲求で行動</a:t>
            </a:r>
            <a:endParaRPr kumimoji="1" lang="en-US" altLang="ja-JP" dirty="0" smtClean="0"/>
          </a:p>
          <a:p>
            <a:pPr marL="0" indent="0">
              <a:buNone/>
            </a:pPr>
            <a:r>
              <a:rPr lang="en-US" altLang="ja-JP" b="1" dirty="0" smtClean="0">
                <a:solidFill>
                  <a:srgbClr val="FF0000"/>
                </a:solidFill>
              </a:rPr>
              <a:t>let </a:t>
            </a:r>
            <a:r>
              <a:rPr lang="en-US" altLang="ja-JP" b="1" dirty="0">
                <a:solidFill>
                  <a:srgbClr val="FF0000"/>
                </a:solidFill>
              </a:rPr>
              <a:t>them </a:t>
            </a:r>
            <a:r>
              <a:rPr lang="en-US" altLang="ja-JP" b="1" dirty="0" smtClean="0">
                <a:solidFill>
                  <a:srgbClr val="FF0000"/>
                </a:solidFill>
              </a:rPr>
              <a:t>think</a:t>
            </a:r>
            <a:r>
              <a:rPr lang="en-US" altLang="ja-JP" b="1" dirty="0">
                <a:solidFill>
                  <a:srgbClr val="FF0000"/>
                </a:solidFill>
              </a:rPr>
              <a:t> critically</a:t>
            </a:r>
          </a:p>
          <a:p>
            <a:pPr marL="0" indent="0">
              <a:buNone/>
            </a:pPr>
            <a:endParaRPr lang="en-US" altLang="ja-JP" b="1" dirty="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222124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内発的動機付け</a:t>
            </a:r>
            <a:endParaRPr kumimoji="1" lang="ja-JP" altLang="en-US" dirty="0"/>
          </a:p>
        </p:txBody>
      </p:sp>
      <p:sp>
        <p:nvSpPr>
          <p:cNvPr id="3" name="コンテンツ プレースホルダー 2"/>
          <p:cNvSpPr>
            <a:spLocks noGrp="1"/>
          </p:cNvSpPr>
          <p:nvPr>
            <p:ph idx="1"/>
          </p:nvPr>
        </p:nvSpPr>
        <p:spPr>
          <a:xfrm>
            <a:off x="457200" y="1412776"/>
            <a:ext cx="8229600" cy="4709120"/>
          </a:xfrm>
        </p:spPr>
        <p:txBody>
          <a:bodyPr>
            <a:normAutofit fontScale="92500"/>
          </a:bodyPr>
          <a:lstStyle/>
          <a:p>
            <a:pPr marL="0" indent="0">
              <a:buNone/>
            </a:pPr>
            <a:r>
              <a:rPr kumimoji="1" lang="ja-JP" altLang="en-US" dirty="0" smtClean="0"/>
              <a:t>エドワード・デシの「自己決定理論」</a:t>
            </a:r>
            <a:endParaRPr kumimoji="1" lang="en-US" altLang="ja-JP" dirty="0" smtClean="0"/>
          </a:p>
          <a:p>
            <a:r>
              <a:rPr kumimoji="1" lang="ja-JP" altLang="en-US" dirty="0" smtClean="0"/>
              <a:t>自律性の欲求　＝　</a:t>
            </a:r>
            <a:r>
              <a:rPr kumimoji="1" lang="ja-JP" altLang="en-US" b="1" dirty="0" smtClean="0">
                <a:solidFill>
                  <a:srgbClr val="FF0000"/>
                </a:solidFill>
              </a:rPr>
              <a:t>「えらべる」</a:t>
            </a:r>
            <a:endParaRPr kumimoji="1" lang="en-US" altLang="ja-JP" b="1" dirty="0" smtClean="0">
              <a:solidFill>
                <a:srgbClr val="FF0000"/>
              </a:solidFill>
            </a:endParaRPr>
          </a:p>
          <a:p>
            <a:pPr marL="0" indent="0">
              <a:buNone/>
            </a:pPr>
            <a:endParaRPr lang="en-US" altLang="ja-JP" dirty="0"/>
          </a:p>
          <a:p>
            <a:r>
              <a:rPr kumimoji="1" lang="ja-JP" altLang="en-US" dirty="0" smtClean="0"/>
              <a:t>有能感の欲求　＝　</a:t>
            </a:r>
            <a:r>
              <a:rPr kumimoji="1" lang="ja-JP" altLang="en-US" b="1" dirty="0" smtClean="0">
                <a:solidFill>
                  <a:srgbClr val="FF0000"/>
                </a:solidFill>
              </a:rPr>
              <a:t>「できる」</a:t>
            </a:r>
            <a:endParaRPr kumimoji="1" lang="en-US" altLang="ja-JP" b="1" dirty="0" smtClean="0">
              <a:solidFill>
                <a:srgbClr val="FF0000"/>
              </a:solidFill>
            </a:endParaRPr>
          </a:p>
          <a:p>
            <a:endParaRPr lang="en-US" altLang="ja-JP" dirty="0"/>
          </a:p>
          <a:p>
            <a:r>
              <a:rPr kumimoji="1" lang="ja-JP" altLang="en-US" dirty="0" smtClean="0"/>
              <a:t>関係性の欲求　＝　</a:t>
            </a:r>
            <a:r>
              <a:rPr kumimoji="1" lang="ja-JP" altLang="en-US" b="1" dirty="0" smtClean="0">
                <a:solidFill>
                  <a:srgbClr val="FF0000"/>
                </a:solidFill>
              </a:rPr>
              <a:t>「つながれる」</a:t>
            </a:r>
            <a:endParaRPr kumimoji="1" lang="en-US" altLang="ja-JP" b="1" dirty="0" smtClean="0">
              <a:solidFill>
                <a:srgbClr val="FF0000"/>
              </a:solidFill>
            </a:endParaRPr>
          </a:p>
          <a:p>
            <a:endParaRPr lang="en-US" altLang="ja-JP" dirty="0"/>
          </a:p>
          <a:p>
            <a:pPr marL="0" indent="0">
              <a:buNone/>
            </a:pPr>
            <a:r>
              <a:rPr kumimoji="1" lang="en-US" altLang="ja-JP" dirty="0" smtClean="0"/>
              <a:t>※</a:t>
            </a:r>
            <a:r>
              <a:rPr kumimoji="1" lang="ja-JP" altLang="en-US" dirty="0" smtClean="0"/>
              <a:t>報酬も罰も外発的動機付けであることに注意</a:t>
            </a:r>
            <a:endParaRPr kumimoji="1" lang="en-US" altLang="ja-JP" dirty="0" smtClean="0"/>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3550978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アクティブラーニングの</a:t>
            </a:r>
            <a:r>
              <a:rPr lang="ja-JP" altLang="en-US" dirty="0"/>
              <a:t>有用性</a:t>
            </a:r>
            <a:endParaRPr kumimoji="1" lang="ja-JP" altLang="en-US" dirty="0"/>
          </a:p>
        </p:txBody>
      </p:sp>
      <p:sp>
        <p:nvSpPr>
          <p:cNvPr id="3" name="コンテンツ プレースホルダー 2"/>
          <p:cNvSpPr>
            <a:spLocks noGrp="1"/>
          </p:cNvSpPr>
          <p:nvPr>
            <p:ph idx="1"/>
          </p:nvPr>
        </p:nvSpPr>
        <p:spPr>
          <a:xfrm>
            <a:off x="323528" y="1600201"/>
            <a:ext cx="8568952" cy="3268960"/>
          </a:xfrm>
        </p:spPr>
        <p:txBody>
          <a:bodyPr>
            <a:noAutofit/>
          </a:bodyPr>
          <a:lstStyle/>
          <a:p>
            <a:r>
              <a:rPr kumimoji="1" lang="ja-JP" altLang="en-US" dirty="0" smtClean="0"/>
              <a:t>多様な選択肢と選択の自由＝</a:t>
            </a:r>
            <a:r>
              <a:rPr lang="ja-JP" altLang="en-US" b="1" dirty="0" smtClean="0">
                <a:solidFill>
                  <a:srgbClr val="FF0000"/>
                </a:solidFill>
              </a:rPr>
              <a:t>「えらべる」</a:t>
            </a:r>
            <a:endParaRPr lang="en-US" altLang="ja-JP" b="1" dirty="0" smtClean="0">
              <a:solidFill>
                <a:srgbClr val="FF0000"/>
              </a:solidFill>
            </a:endParaRPr>
          </a:p>
          <a:p>
            <a:endParaRPr lang="en-US" altLang="ja-JP" dirty="0"/>
          </a:p>
          <a:p>
            <a:r>
              <a:rPr lang="ja-JP" altLang="en-US" dirty="0"/>
              <a:t>対話</a:t>
            </a:r>
            <a:r>
              <a:rPr lang="ja-JP" altLang="en-US" dirty="0" smtClean="0"/>
              <a:t>の中での学び＝</a:t>
            </a:r>
            <a:r>
              <a:rPr lang="ja-JP" altLang="en-US" b="1" dirty="0" smtClean="0">
                <a:solidFill>
                  <a:srgbClr val="FF0000"/>
                </a:solidFill>
              </a:rPr>
              <a:t>「</a:t>
            </a:r>
            <a:r>
              <a:rPr lang="ja-JP" altLang="en-US" b="1" dirty="0">
                <a:solidFill>
                  <a:srgbClr val="FF0000"/>
                </a:solidFill>
              </a:rPr>
              <a:t>つながれる</a:t>
            </a:r>
            <a:r>
              <a:rPr lang="ja-JP" altLang="en-US" b="1" dirty="0" smtClean="0">
                <a:solidFill>
                  <a:srgbClr val="FF0000"/>
                </a:solidFill>
              </a:rPr>
              <a:t>」</a:t>
            </a:r>
            <a:endParaRPr lang="en-US" altLang="ja-JP" b="1" dirty="0" smtClean="0">
              <a:solidFill>
                <a:srgbClr val="FF0000"/>
              </a:solidFill>
            </a:endParaRPr>
          </a:p>
          <a:p>
            <a:endParaRPr lang="en-US" altLang="ja-JP" dirty="0" smtClean="0"/>
          </a:p>
          <a:p>
            <a:r>
              <a:rPr lang="ja-JP" altLang="en-US" dirty="0" smtClean="0"/>
              <a:t>到達段階に応じた学び＝</a:t>
            </a:r>
            <a:r>
              <a:rPr lang="ja-JP" altLang="en-US" b="1" dirty="0" smtClean="0">
                <a:solidFill>
                  <a:srgbClr val="FF0000"/>
                </a:solidFill>
              </a:rPr>
              <a:t>「できる」</a:t>
            </a:r>
            <a:endParaRPr lang="en-US" altLang="ja-JP" dirty="0" smtClean="0"/>
          </a:p>
        </p:txBody>
      </p:sp>
      <p:sp>
        <p:nvSpPr>
          <p:cNvPr id="4" name="テキスト ボックス 3"/>
          <p:cNvSpPr txBox="1"/>
          <p:nvPr/>
        </p:nvSpPr>
        <p:spPr>
          <a:xfrm>
            <a:off x="323528" y="5374957"/>
            <a:ext cx="8494633" cy="646331"/>
          </a:xfrm>
          <a:prstGeom prst="rect">
            <a:avLst/>
          </a:prstGeom>
          <a:noFill/>
        </p:spPr>
        <p:txBody>
          <a:bodyPr wrap="none" rtlCol="0">
            <a:spAutoFit/>
          </a:bodyPr>
          <a:lstStyle/>
          <a:p>
            <a:r>
              <a:rPr kumimoji="1" lang="ja-JP" altLang="en-US" sz="3600" dirty="0" smtClean="0"/>
              <a:t>内発的動機付けにより「やる気」が向上</a:t>
            </a:r>
            <a:endParaRPr kumimoji="1" lang="ja-JP" altLang="en-US" sz="3600" dirty="0"/>
          </a:p>
        </p:txBody>
      </p:sp>
    </p:spTree>
    <p:extLst>
      <p:ext uri="{BB962C8B-B14F-4D97-AF65-F5344CB8AC3E}">
        <p14:creationId xmlns:p14="http://schemas.microsoft.com/office/powerpoint/2010/main" val="2189902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a:t>
            </a:r>
            <a:r>
              <a:rPr lang="ja-JP" altLang="en-US" dirty="0" smtClean="0"/>
              <a:t>の</a:t>
            </a:r>
            <a:r>
              <a:rPr lang="ja-JP" altLang="en-US" dirty="0"/>
              <a:t>４</a:t>
            </a:r>
            <a:r>
              <a:rPr lang="ja-JP" altLang="en-US" dirty="0" smtClean="0"/>
              <a:t>段階</a:t>
            </a:r>
            <a:endParaRPr kumimoji="1" lang="ja-JP" altLang="en-US" dirty="0"/>
          </a:p>
        </p:txBody>
      </p:sp>
      <p:sp>
        <p:nvSpPr>
          <p:cNvPr id="3" name="コンテンツ プレースホルダー 2"/>
          <p:cNvSpPr>
            <a:spLocks noGrp="1"/>
          </p:cNvSpPr>
          <p:nvPr>
            <p:ph idx="1"/>
          </p:nvPr>
        </p:nvSpPr>
        <p:spPr>
          <a:xfrm>
            <a:off x="467544" y="1340768"/>
            <a:ext cx="8229600" cy="5472608"/>
          </a:xfrm>
        </p:spPr>
        <p:txBody>
          <a:bodyPr>
            <a:normAutofit/>
          </a:bodyPr>
          <a:lstStyle/>
          <a:p>
            <a:pPr marL="0" indent="0">
              <a:buNone/>
            </a:pPr>
            <a:r>
              <a:rPr kumimoji="1" lang="ja-JP" altLang="en-US" b="1" dirty="0" smtClean="0"/>
              <a:t>①わからないことがわからない</a:t>
            </a:r>
            <a:endParaRPr kumimoji="1" lang="en-US" altLang="ja-JP" b="1" dirty="0" smtClean="0"/>
          </a:p>
          <a:p>
            <a:pPr marL="0" indent="0">
              <a:buNone/>
            </a:pPr>
            <a:endParaRPr lang="en-US" altLang="ja-JP" b="1" dirty="0" smtClean="0"/>
          </a:p>
          <a:p>
            <a:pPr marL="0" indent="0">
              <a:buNone/>
            </a:pPr>
            <a:r>
              <a:rPr kumimoji="1" lang="ja-JP" altLang="en-US" b="1" dirty="0" smtClean="0"/>
              <a:t>②わからないことがわかる</a:t>
            </a:r>
            <a:endParaRPr kumimoji="1" lang="en-US" altLang="ja-JP" b="1" dirty="0" smtClean="0"/>
          </a:p>
          <a:p>
            <a:pPr marL="0" indent="0">
              <a:buNone/>
            </a:pPr>
            <a:endParaRPr lang="en-US" altLang="ja-JP" b="1" dirty="0" smtClean="0"/>
          </a:p>
          <a:p>
            <a:pPr marL="0" indent="0">
              <a:buNone/>
            </a:pPr>
            <a:r>
              <a:rPr kumimoji="1" lang="ja-JP" altLang="en-US" b="1" dirty="0" smtClean="0"/>
              <a:t>③わかった気になる</a:t>
            </a:r>
            <a:endParaRPr kumimoji="1" lang="en-US" altLang="ja-JP" b="1" dirty="0" smtClean="0"/>
          </a:p>
          <a:p>
            <a:pPr marL="0" indent="0">
              <a:buNone/>
            </a:pPr>
            <a:endParaRPr lang="en-US" altLang="ja-JP" b="1" dirty="0" smtClean="0"/>
          </a:p>
          <a:p>
            <a:pPr marL="0" indent="0">
              <a:buNone/>
            </a:pPr>
            <a:r>
              <a:rPr kumimoji="1" lang="ja-JP" altLang="en-US" b="1" dirty="0" smtClean="0"/>
              <a:t>④本当にわかる</a:t>
            </a:r>
            <a:endParaRPr kumimoji="1" lang="en-US" altLang="ja-JP" b="1" dirty="0" smtClean="0"/>
          </a:p>
          <a:p>
            <a:pPr marL="0" indent="0">
              <a:buNone/>
            </a:pPr>
            <a:endParaRPr lang="en-US" altLang="ja-JP" b="1" dirty="0" smtClean="0"/>
          </a:p>
          <a:p>
            <a:pPr marL="0" indent="0">
              <a:buNone/>
            </a:pPr>
            <a:r>
              <a:rPr lang="en-US" altLang="ja-JP" b="1" dirty="0" smtClean="0"/>
              <a:t>※</a:t>
            </a:r>
            <a:r>
              <a:rPr lang="ja-JP" altLang="en-US" b="1" dirty="0" smtClean="0"/>
              <a:t>論語の「学」と「習」</a:t>
            </a:r>
            <a:endParaRPr lang="en-US" altLang="ja-JP" b="1" dirty="0"/>
          </a:p>
          <a:p>
            <a:pPr marL="0" indent="0">
              <a:buNone/>
            </a:pPr>
            <a:endParaRPr kumimoji="1" lang="ja-JP" altLang="en-US" b="1" dirty="0"/>
          </a:p>
        </p:txBody>
      </p:sp>
      <p:sp>
        <p:nvSpPr>
          <p:cNvPr id="4" name="U ターン矢印 3"/>
          <p:cNvSpPr/>
          <p:nvPr/>
        </p:nvSpPr>
        <p:spPr>
          <a:xfrm rot="5400000">
            <a:off x="6055028" y="1801956"/>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1805915"/>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
        <p:nvSpPr>
          <p:cNvPr id="7" name="U ターン矢印 6"/>
          <p:cNvSpPr/>
          <p:nvPr/>
        </p:nvSpPr>
        <p:spPr>
          <a:xfrm rot="5400000">
            <a:off x="6055028" y="4106212"/>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124345"/>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Tree>
    <p:extLst>
      <p:ext uri="{BB962C8B-B14F-4D97-AF65-F5344CB8AC3E}">
        <p14:creationId xmlns:p14="http://schemas.microsoft.com/office/powerpoint/2010/main" val="1587464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ラーニングピラミッド</a:t>
            </a:r>
            <a:endParaRPr kumimoji="1" lang="ja-JP" altLang="en-US" dirty="0"/>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smtClean="0"/>
              <a:t>講義</a:t>
            </a:r>
            <a:endParaRPr kumimoji="1" lang="ja-JP" altLang="en-US" sz="2000" b="1" dirty="0"/>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視聴覚</a:t>
            </a:r>
            <a:endParaRPr lang="en-US" altLang="ja-JP" sz="2000" b="1" dirty="0" smtClean="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a:t>
            </a:r>
            <a:r>
              <a:rPr lang="ja-JP" altLang="en-US" sz="2000" b="1" dirty="0" smtClean="0"/>
              <a:t>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74112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話題②</a:t>
            </a:r>
            <a:endParaRPr lang="ja-JP" altLang="en-US" sz="5400" b="1" dirty="0" smtClean="0"/>
          </a:p>
          <a:p>
            <a:pPr algn="ctr"/>
            <a:r>
              <a:rPr lang="en-US" altLang="ja-JP" sz="5400" b="1" dirty="0" smtClean="0"/>
              <a:t>AL</a:t>
            </a:r>
            <a:r>
              <a:rPr lang="ja-JP" altLang="en-US" sz="5400" b="1" dirty="0" smtClean="0"/>
              <a:t>型授業の実践例</a:t>
            </a:r>
            <a:endParaRPr kumimoji="1" lang="en-US" altLang="ja-JP" sz="5400" b="1" dirty="0" smtClean="0"/>
          </a:p>
        </p:txBody>
      </p:sp>
    </p:spTree>
    <p:extLst>
      <p:ext uri="{BB962C8B-B14F-4D97-AF65-F5344CB8AC3E}">
        <p14:creationId xmlns:p14="http://schemas.microsoft.com/office/powerpoint/2010/main" val="3401750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smtClean="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smtClean="0"/>
              <a:t>ＡＬ型授業の効果</a:t>
            </a:r>
            <a:endParaRPr kumimoji="1" lang="ja-JP" altLang="en-US" sz="3600" dirty="0"/>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smtClean="0"/>
              <a:t>②授業のデザイン</a:t>
            </a:r>
            <a:endParaRPr kumimoji="1" lang="en-US" altLang="ja-JP" sz="3600" dirty="0" smtClean="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smtClean="0"/>
              <a:t>④授業の改善</a:t>
            </a:r>
            <a:endParaRPr kumimoji="1" lang="en-US" altLang="ja-JP" sz="3600" dirty="0" smtClean="0"/>
          </a:p>
        </p:txBody>
      </p:sp>
    </p:spTree>
    <p:extLst>
      <p:ext uri="{BB962C8B-B14F-4D97-AF65-F5344CB8AC3E}">
        <p14:creationId xmlns:p14="http://schemas.microsoft.com/office/powerpoint/2010/main" val="3425928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目指すもの</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lang="ja-JP" altLang="ja-JP" b="1" dirty="0" smtClean="0"/>
              <a:t>●</a:t>
            </a:r>
            <a:r>
              <a:rPr lang="ja-JP" altLang="ja-JP" b="1" dirty="0"/>
              <a:t>目指したい人間像</a:t>
            </a:r>
          </a:p>
          <a:p>
            <a:pPr marL="0" indent="0">
              <a:buNone/>
            </a:pPr>
            <a:r>
              <a:rPr lang="ja-JP" altLang="ja-JP" dirty="0"/>
              <a:t>・自律的な学習者（ＰＤＣＡを回せる）</a:t>
            </a:r>
          </a:p>
          <a:p>
            <a:pPr marL="0" indent="0">
              <a:buNone/>
            </a:pPr>
            <a:r>
              <a:rPr lang="ja-JP" altLang="ja-JP" dirty="0"/>
              <a:t>・自らの</a:t>
            </a:r>
            <a:r>
              <a:rPr lang="ja-JP" altLang="ja-JP" dirty="0" smtClean="0"/>
              <a:t>幸せ</a:t>
            </a:r>
            <a:r>
              <a:rPr lang="ja-JP" altLang="en-US" dirty="0" smtClean="0"/>
              <a:t>の</a:t>
            </a:r>
            <a:r>
              <a:rPr lang="ja-JP" altLang="ja-JP" dirty="0" smtClean="0"/>
              <a:t>実現</a:t>
            </a:r>
            <a:endParaRPr lang="ja-JP" altLang="ja-JP" dirty="0"/>
          </a:p>
          <a:p>
            <a:pPr marL="0" indent="0">
              <a:buNone/>
            </a:pPr>
            <a:r>
              <a:rPr lang="ja-JP" altLang="ja-JP" dirty="0"/>
              <a:t>・他者の</a:t>
            </a:r>
            <a:r>
              <a:rPr lang="ja-JP" altLang="ja-JP" dirty="0" smtClean="0"/>
              <a:t>幸せ</a:t>
            </a:r>
            <a:r>
              <a:rPr lang="ja-JP" altLang="en-US" dirty="0" smtClean="0"/>
              <a:t>への</a:t>
            </a:r>
            <a:r>
              <a:rPr lang="ja-JP" altLang="en-US" dirty="0"/>
              <a:t>貢献</a:t>
            </a:r>
            <a:r>
              <a:rPr lang="ja-JP" altLang="ja-JP" dirty="0" smtClean="0"/>
              <a:t>（</a:t>
            </a:r>
            <a:r>
              <a:rPr lang="ja-JP" altLang="ja-JP" dirty="0"/>
              <a:t>自己の幸せの拡張）</a:t>
            </a:r>
          </a:p>
          <a:p>
            <a:pPr marL="0" indent="0">
              <a:buNone/>
            </a:pPr>
            <a:r>
              <a:rPr lang="en-US" altLang="ja-JP" dirty="0"/>
              <a:t> </a:t>
            </a:r>
            <a:endParaRPr lang="ja-JP" altLang="ja-JP" dirty="0"/>
          </a:p>
          <a:p>
            <a:pPr marL="0" indent="0">
              <a:buNone/>
            </a:pPr>
            <a:r>
              <a:rPr lang="ja-JP" altLang="ja-JP" b="1" dirty="0" smtClean="0"/>
              <a:t>●</a:t>
            </a:r>
            <a:r>
              <a:rPr lang="ja-JP" altLang="ja-JP" b="1" dirty="0"/>
              <a:t>授業で意識すること</a:t>
            </a:r>
          </a:p>
          <a:p>
            <a:pPr marL="0" indent="0">
              <a:buNone/>
            </a:pPr>
            <a:r>
              <a:rPr lang="ja-JP" altLang="ja-JP" dirty="0"/>
              <a:t>・自分の目で見て、自分の頭で考える</a:t>
            </a:r>
          </a:p>
          <a:p>
            <a:pPr marL="0" indent="0">
              <a:buNone/>
            </a:pPr>
            <a:r>
              <a:rPr lang="ja-JP" altLang="ja-JP" dirty="0" smtClean="0"/>
              <a:t>・主体性</a:t>
            </a:r>
            <a:r>
              <a:rPr lang="ja-JP" altLang="ja-JP" dirty="0"/>
              <a:t>（自主性ではない）</a:t>
            </a:r>
          </a:p>
          <a:p>
            <a:endParaRPr kumimoji="1" lang="ja-JP" altLang="en-US" dirty="0"/>
          </a:p>
        </p:txBody>
      </p:sp>
    </p:spTree>
    <p:extLst>
      <p:ext uri="{BB962C8B-B14F-4D97-AF65-F5344CB8AC3E}">
        <p14:creationId xmlns:p14="http://schemas.microsoft.com/office/powerpoint/2010/main" val="1664933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smtClean="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smtClean="0"/>
              <a:t>ＡＬ型授業の効果</a:t>
            </a:r>
            <a:endParaRPr kumimoji="1" lang="ja-JP" altLang="en-US" sz="3600" dirty="0"/>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smtClean="0"/>
              <a:t>②授業のデザイン</a:t>
            </a:r>
            <a:endParaRPr kumimoji="1" lang="en-US" altLang="ja-JP" sz="3600" dirty="0" smtClean="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smtClean="0"/>
              <a:t>④授業の改善</a:t>
            </a:r>
            <a:endParaRPr kumimoji="1" lang="en-US" altLang="ja-JP" sz="3600" dirty="0" smtClean="0"/>
          </a:p>
        </p:txBody>
      </p:sp>
    </p:spTree>
    <p:extLst>
      <p:ext uri="{BB962C8B-B14F-4D97-AF65-F5344CB8AC3E}">
        <p14:creationId xmlns:p14="http://schemas.microsoft.com/office/powerpoint/2010/main" val="2286756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a:t>
            </a:r>
            <a:r>
              <a:rPr kumimoji="1" lang="en-US" altLang="ja-JP" dirty="0" smtClean="0"/>
              <a:t>WS</a:t>
            </a:r>
            <a:r>
              <a:rPr kumimoji="1" lang="ja-JP" altLang="en-US" dirty="0" smtClean="0"/>
              <a:t>の目的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a:t>
            </a:r>
            <a:r>
              <a:rPr kumimoji="1" lang="en-US" altLang="ja-JP" dirty="0" smtClean="0"/>
              <a:t>AL</a:t>
            </a:r>
            <a:r>
              <a:rPr lang="ja-JP" altLang="en-US" dirty="0" smtClean="0"/>
              <a:t>の「目的」は何か説明することができる。</a:t>
            </a:r>
            <a:endParaRPr lang="en-US" altLang="ja-JP" dirty="0" smtClean="0"/>
          </a:p>
          <a:p>
            <a:pPr marL="0" indent="0">
              <a:buNone/>
            </a:pPr>
            <a:endParaRPr lang="en-US" altLang="ja-JP" dirty="0"/>
          </a:p>
          <a:p>
            <a:pPr marL="0" indent="0">
              <a:buNone/>
            </a:pPr>
            <a:r>
              <a:rPr lang="ja-JP" altLang="en-US" dirty="0" smtClean="0"/>
              <a:t>●</a:t>
            </a:r>
            <a:r>
              <a:rPr lang="en-US" altLang="ja-JP" dirty="0" smtClean="0"/>
              <a:t>AL</a:t>
            </a:r>
            <a:r>
              <a:rPr lang="ja-JP" altLang="en-US" dirty="0" smtClean="0"/>
              <a:t>のいくつかの「方法」について背景にある</a:t>
            </a:r>
            <a:r>
              <a:rPr lang="ja-JP" altLang="en-US" dirty="0"/>
              <a:t>考え方</a:t>
            </a:r>
            <a:r>
              <a:rPr lang="ja-JP" altLang="en-US" dirty="0" smtClean="0"/>
              <a:t>とともに説明することができる。</a:t>
            </a:r>
            <a:endParaRPr lang="en-US" altLang="ja-JP" dirty="0" smtClean="0"/>
          </a:p>
          <a:p>
            <a:pPr marL="0" indent="0">
              <a:buNone/>
            </a:pPr>
            <a:endParaRPr lang="en-US" altLang="ja-JP" dirty="0"/>
          </a:p>
          <a:p>
            <a:pPr marL="0" indent="0">
              <a:buNone/>
            </a:pPr>
            <a:r>
              <a:rPr lang="ja-JP" altLang="en-US" dirty="0" smtClean="0"/>
              <a:t>●</a:t>
            </a:r>
            <a:r>
              <a:rPr lang="ja-JP" altLang="en-US" dirty="0"/>
              <a:t>高校で</a:t>
            </a:r>
            <a:r>
              <a:rPr lang="ja-JP" altLang="en-US" dirty="0" smtClean="0"/>
              <a:t>の</a:t>
            </a:r>
            <a:r>
              <a:rPr lang="en-US" altLang="ja-JP" dirty="0" smtClean="0"/>
              <a:t>AL</a:t>
            </a:r>
            <a:r>
              <a:rPr lang="ja-JP" altLang="en-US" dirty="0" smtClean="0"/>
              <a:t>型授業のアイデアを各職場でどのように生かせるか考察する。</a:t>
            </a:r>
            <a:endParaRPr lang="en-US" altLang="ja-JP" dirty="0" smtClean="0"/>
          </a:p>
        </p:txBody>
      </p:sp>
    </p:spTree>
    <p:extLst>
      <p:ext uri="{BB962C8B-B14F-4D97-AF65-F5344CB8AC3E}">
        <p14:creationId xmlns:p14="http://schemas.microsoft.com/office/powerpoint/2010/main" val="2670980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「目的」と「目標」</a:t>
            </a:r>
            <a:endParaRPr kumimoji="1" lang="ja-JP" altLang="en-US" dirty="0"/>
          </a:p>
        </p:txBody>
      </p:sp>
      <p:sp>
        <p:nvSpPr>
          <p:cNvPr id="4" name="フリーフォーム 3"/>
          <p:cNvSpPr/>
          <p:nvPr/>
        </p:nvSpPr>
        <p:spPr>
          <a:xfrm>
            <a:off x="783894" y="2480702"/>
            <a:ext cx="7576211" cy="3600400"/>
          </a:xfrm>
          <a:custGeom>
            <a:avLst/>
            <a:gdLst>
              <a:gd name="connsiteX0" fmla="*/ 0 w 5725551"/>
              <a:gd name="connsiteY0" fmla="*/ 2869834 h 2912037"/>
              <a:gd name="connsiteX1" fmla="*/ 2841674 w 5725551"/>
              <a:gd name="connsiteY1" fmla="*/ 25 h 2912037"/>
              <a:gd name="connsiteX2" fmla="*/ 5725551 w 5725551"/>
              <a:gd name="connsiteY2" fmla="*/ 2912037 h 2912037"/>
            </a:gdLst>
            <a:ahLst/>
            <a:cxnLst>
              <a:cxn ang="0">
                <a:pos x="connsiteX0" y="connsiteY0"/>
              </a:cxn>
              <a:cxn ang="0">
                <a:pos x="connsiteX1" y="connsiteY1"/>
              </a:cxn>
              <a:cxn ang="0">
                <a:pos x="connsiteX2" y="connsiteY2"/>
              </a:cxn>
            </a:cxnLst>
            <a:rect l="l" t="t" r="r" b="b"/>
            <a:pathLst>
              <a:path w="5725551" h="2912037">
                <a:moveTo>
                  <a:pt x="0" y="2869834"/>
                </a:moveTo>
                <a:cubicBezTo>
                  <a:pt x="943708" y="1431412"/>
                  <a:pt x="1887416" y="-7009"/>
                  <a:pt x="2841674" y="25"/>
                </a:cubicBezTo>
                <a:cubicBezTo>
                  <a:pt x="3795932" y="7059"/>
                  <a:pt x="4760741" y="1459548"/>
                  <a:pt x="5725551" y="2912037"/>
                </a:cubicBezTo>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987824" y="1772816"/>
            <a:ext cx="3240360" cy="646331"/>
          </a:xfrm>
          <a:prstGeom prst="rect">
            <a:avLst/>
          </a:prstGeom>
          <a:noFill/>
          <a:ln>
            <a:solidFill>
              <a:schemeClr val="tx1"/>
            </a:solidFill>
          </a:ln>
        </p:spPr>
        <p:txBody>
          <a:bodyPr wrap="square" rtlCol="0">
            <a:spAutoFit/>
          </a:bodyPr>
          <a:lstStyle/>
          <a:p>
            <a:pPr algn="ctr"/>
            <a:r>
              <a:rPr kumimoji="1" lang="ja-JP" altLang="en-US" sz="3600" dirty="0" smtClean="0"/>
              <a:t>目的</a:t>
            </a:r>
            <a:endParaRPr kumimoji="1" lang="ja-JP" altLang="en-US" sz="3600" dirty="0"/>
          </a:p>
        </p:txBody>
      </p:sp>
      <p:sp>
        <p:nvSpPr>
          <p:cNvPr id="6" name="右矢印 5"/>
          <p:cNvSpPr/>
          <p:nvPr/>
        </p:nvSpPr>
        <p:spPr>
          <a:xfrm rot="18526561">
            <a:off x="721218" y="4152217"/>
            <a:ext cx="389231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rot="13752826">
            <a:off x="4440658" y="4160871"/>
            <a:ext cx="389231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rot="16200000">
            <a:off x="4010216" y="5217187"/>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026504" y="5214188"/>
            <a:ext cx="1174616" cy="523220"/>
          </a:xfrm>
          <a:prstGeom prst="rect">
            <a:avLst/>
          </a:prstGeom>
          <a:solidFill>
            <a:srgbClr val="FFFF00">
              <a:alpha val="72000"/>
            </a:srgbClr>
          </a:solidFill>
        </p:spPr>
        <p:txBody>
          <a:bodyPr wrap="square" rtlCol="0">
            <a:spAutoFit/>
          </a:bodyPr>
          <a:lstStyle/>
          <a:p>
            <a:pPr algn="ctr"/>
            <a:r>
              <a:rPr lang="ja-JP" altLang="en-US" sz="2800" dirty="0" smtClean="0"/>
              <a:t>目標</a:t>
            </a:r>
            <a:endParaRPr kumimoji="1" lang="ja-JP" altLang="en-US" sz="2800" dirty="0"/>
          </a:p>
        </p:txBody>
      </p:sp>
      <p:sp>
        <p:nvSpPr>
          <p:cNvPr id="14" name="右矢印 13"/>
          <p:cNvSpPr/>
          <p:nvPr/>
        </p:nvSpPr>
        <p:spPr>
          <a:xfrm rot="16200000">
            <a:off x="3983923" y="3993051"/>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6200000">
            <a:off x="4010216" y="2768914"/>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375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授業の基本構造</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smtClean="0"/>
              <a:t>●テーマ・目的</a:t>
            </a:r>
            <a:endParaRPr lang="en-US" altLang="ja-JP" sz="3600" b="1" dirty="0" smtClean="0"/>
          </a:p>
          <a:p>
            <a:pPr marL="0" indent="0">
              <a:buNone/>
            </a:pPr>
            <a:r>
              <a:rPr lang="ja-JP" altLang="en-US" dirty="0" smtClean="0"/>
              <a:t>目指すべきゴール</a:t>
            </a:r>
            <a:endParaRPr lang="en-US" altLang="ja-JP" dirty="0" smtClean="0"/>
          </a:p>
          <a:p>
            <a:pPr marL="0" indent="0">
              <a:buNone/>
            </a:pPr>
            <a:endParaRPr kumimoji="1" lang="en-US" altLang="ja-JP" dirty="0" smtClean="0"/>
          </a:p>
          <a:p>
            <a:pPr marL="0" indent="0">
              <a:buNone/>
            </a:pPr>
            <a:r>
              <a:rPr kumimoji="1" lang="ja-JP" altLang="en-US" sz="3600" b="1" dirty="0" smtClean="0"/>
              <a:t>●課題</a:t>
            </a:r>
            <a:endParaRPr kumimoji="1" lang="en-US" altLang="ja-JP" sz="3600" b="1" dirty="0" smtClean="0"/>
          </a:p>
          <a:p>
            <a:pPr marL="0" indent="0">
              <a:buNone/>
            </a:pPr>
            <a:r>
              <a:rPr kumimoji="1" lang="ja-JP" altLang="en-US" dirty="0" smtClean="0"/>
              <a:t>ゴールに向かうための道しる</a:t>
            </a:r>
            <a:r>
              <a:rPr kumimoji="1" lang="ja-JP" altLang="en-US" dirty="0" err="1" smtClean="0"/>
              <a:t>べ</a:t>
            </a:r>
            <a:endParaRPr kumimoji="1" lang="en-US" altLang="ja-JP" dirty="0" smtClean="0"/>
          </a:p>
          <a:p>
            <a:pPr marL="0" indent="0">
              <a:buNone/>
            </a:pPr>
            <a:endParaRPr lang="en-US" altLang="ja-JP" dirty="0" smtClean="0"/>
          </a:p>
          <a:p>
            <a:pPr marL="0" indent="0">
              <a:buNone/>
            </a:pPr>
            <a:r>
              <a:rPr lang="ja-JP" altLang="en-US" sz="3600" b="1" dirty="0" smtClean="0"/>
              <a:t>●発展課題</a:t>
            </a:r>
            <a:endParaRPr lang="en-US" altLang="ja-JP" sz="3600" b="1" dirty="0" smtClean="0"/>
          </a:p>
          <a:p>
            <a:pPr marL="0" indent="0">
              <a:buNone/>
            </a:pPr>
            <a:r>
              <a:rPr lang="ja-JP" altLang="en-US" dirty="0" smtClean="0"/>
              <a:t>創造性、思考の深化</a:t>
            </a:r>
            <a:endParaRPr lang="en-US" altLang="ja-JP" dirty="0" smtClean="0"/>
          </a:p>
          <a:p>
            <a:endParaRPr kumimoji="1" lang="ja-JP" altLang="en-US" dirty="0"/>
          </a:p>
        </p:txBody>
      </p:sp>
    </p:spTree>
    <p:extLst>
      <p:ext uri="{BB962C8B-B14F-4D97-AF65-F5344CB8AC3E}">
        <p14:creationId xmlns:p14="http://schemas.microsoft.com/office/powerpoint/2010/main" val="1997583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「目的」の定型文</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3600" b="1" dirty="0" smtClean="0">
                <a:solidFill>
                  <a:srgbClr val="FF0000"/>
                </a:solidFill>
              </a:rPr>
              <a:t>知る</a:t>
            </a:r>
            <a:r>
              <a:rPr lang="ja-JP" altLang="en-US" sz="3600" dirty="0" smtClean="0"/>
              <a:t>　＝　</a:t>
            </a:r>
            <a:r>
              <a:rPr lang="en-US" altLang="ja-JP" sz="3600" b="1" dirty="0" smtClean="0"/>
              <a:t>know</a:t>
            </a:r>
          </a:p>
          <a:p>
            <a:endParaRPr kumimoji="1" lang="en-US" altLang="ja-JP" sz="3600" dirty="0"/>
          </a:p>
          <a:p>
            <a:r>
              <a:rPr lang="ja-JP" altLang="en-US" sz="3600" b="1" dirty="0" smtClean="0">
                <a:solidFill>
                  <a:srgbClr val="FF0000"/>
                </a:solidFill>
              </a:rPr>
              <a:t>わかる</a:t>
            </a:r>
            <a:r>
              <a:rPr lang="ja-JP" altLang="en-US" sz="3600" dirty="0" smtClean="0"/>
              <a:t>　＝　</a:t>
            </a:r>
            <a:r>
              <a:rPr lang="en-US" altLang="ja-JP" sz="3600" b="1" dirty="0" smtClean="0"/>
              <a:t>understand</a:t>
            </a:r>
          </a:p>
          <a:p>
            <a:endParaRPr kumimoji="1" lang="en-US" altLang="ja-JP" sz="3600" dirty="0"/>
          </a:p>
          <a:p>
            <a:r>
              <a:rPr lang="ja-JP" altLang="en-US" sz="3600" b="1" dirty="0" smtClean="0">
                <a:solidFill>
                  <a:srgbClr val="FF0000"/>
                </a:solidFill>
              </a:rPr>
              <a:t>説明できる</a:t>
            </a:r>
            <a:r>
              <a:rPr lang="ja-JP" altLang="en-US" sz="3600" dirty="0" smtClean="0"/>
              <a:t>　＝　</a:t>
            </a:r>
            <a:r>
              <a:rPr lang="en-US" altLang="ja-JP" sz="3600" b="1" dirty="0" smtClean="0"/>
              <a:t>explain</a:t>
            </a:r>
          </a:p>
          <a:p>
            <a:endParaRPr kumimoji="1" lang="en-US" altLang="ja-JP" sz="3600" dirty="0"/>
          </a:p>
          <a:p>
            <a:r>
              <a:rPr lang="ja-JP" altLang="en-US" sz="3600" b="1" dirty="0" smtClean="0">
                <a:solidFill>
                  <a:srgbClr val="FF0000"/>
                </a:solidFill>
              </a:rPr>
              <a:t>考察する</a:t>
            </a:r>
            <a:r>
              <a:rPr lang="ja-JP" altLang="en-US" sz="3600" dirty="0" smtClean="0"/>
              <a:t>　＝　</a:t>
            </a:r>
            <a:r>
              <a:rPr lang="en-US" altLang="ja-JP" sz="3600" b="1" dirty="0" smtClean="0"/>
              <a:t>think</a:t>
            </a:r>
            <a:endParaRPr kumimoji="1" lang="ja-JP" altLang="en-US" sz="3600" b="1" dirty="0"/>
          </a:p>
        </p:txBody>
      </p:sp>
    </p:spTree>
    <p:extLst>
      <p:ext uri="{BB962C8B-B14F-4D97-AF65-F5344CB8AC3E}">
        <p14:creationId xmlns:p14="http://schemas.microsoft.com/office/powerpoint/2010/main" val="4119894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目的・目標の具体</a:t>
            </a:r>
            <a:r>
              <a:rPr lang="ja-JP" altLang="en-US" dirty="0" smtClean="0"/>
              <a:t>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2800" dirty="0"/>
              <a:t>目的</a:t>
            </a:r>
          </a:p>
          <a:p>
            <a:pPr marL="0" indent="0">
              <a:buNone/>
            </a:pPr>
            <a:r>
              <a:rPr lang="ja-JP" altLang="en-US" sz="2000" dirty="0"/>
              <a:t>●全生物は共通祖先をもち、様々な共通性を持つことがわかる。</a:t>
            </a:r>
          </a:p>
          <a:p>
            <a:pPr marL="0" indent="0">
              <a:buNone/>
            </a:pPr>
            <a:r>
              <a:rPr lang="ja-JP" altLang="en-US" sz="2000" dirty="0"/>
              <a:t>●生物の特徴を、無生物と比較しながら説明することができる。</a:t>
            </a:r>
          </a:p>
          <a:p>
            <a:pPr marL="0" indent="0">
              <a:buNone/>
            </a:pPr>
            <a:endParaRPr lang="ja-JP" altLang="en-US" sz="2000" dirty="0"/>
          </a:p>
          <a:p>
            <a:pPr marL="0" indent="0">
              <a:buNone/>
            </a:pPr>
            <a:r>
              <a:rPr lang="ja-JP" altLang="en-US" sz="2800" dirty="0" smtClean="0"/>
              <a:t>課題</a:t>
            </a:r>
            <a:endParaRPr lang="en-US" altLang="ja-JP" sz="2800" dirty="0" smtClean="0"/>
          </a:p>
          <a:p>
            <a:pPr marL="0" indent="0">
              <a:buNone/>
            </a:pPr>
            <a:r>
              <a:rPr lang="ja-JP" altLang="en-US" sz="2000" dirty="0" smtClean="0"/>
              <a:t>①生物</a:t>
            </a:r>
            <a:r>
              <a:rPr lang="ja-JP" altLang="en-US" sz="2000" dirty="0"/>
              <a:t>は多様であるにも関わらず、全生物に</a:t>
            </a:r>
            <a:r>
              <a:rPr lang="ja-JP" altLang="en-US" sz="2000" dirty="0" smtClean="0"/>
              <a:t>共通する</a:t>
            </a:r>
            <a:r>
              <a:rPr lang="ja-JP" altLang="en-US" sz="2000" dirty="0"/>
              <a:t>性質も見られる</a:t>
            </a:r>
            <a:r>
              <a:rPr lang="ja-JP" altLang="en-US" sz="2000" dirty="0" smtClean="0"/>
              <a:t>。</a:t>
            </a:r>
            <a:endParaRPr lang="en-US" altLang="ja-JP" sz="2000" dirty="0" smtClean="0"/>
          </a:p>
          <a:p>
            <a:pPr marL="0" indent="0">
              <a:buNone/>
            </a:pPr>
            <a:r>
              <a:rPr lang="ja-JP" altLang="en-US" sz="2000" dirty="0"/>
              <a:t>　</a:t>
            </a:r>
            <a:r>
              <a:rPr lang="ja-JP" altLang="en-US" sz="2000" dirty="0" smtClean="0"/>
              <a:t>全生物</a:t>
            </a:r>
            <a:r>
              <a:rPr lang="ja-JP" altLang="en-US" sz="2000" dirty="0"/>
              <a:t>に共通性が見られるのはなぜか説明せよ</a:t>
            </a:r>
            <a:r>
              <a:rPr lang="ja-JP" altLang="en-US" sz="2000" dirty="0" smtClean="0"/>
              <a:t>。</a:t>
            </a:r>
            <a:endParaRPr lang="en-US" altLang="ja-JP" sz="2000" dirty="0" smtClean="0"/>
          </a:p>
          <a:p>
            <a:pPr marL="0" indent="0">
              <a:buNone/>
            </a:pPr>
            <a:r>
              <a:rPr lang="ja-JP" altLang="en-US" sz="2000" dirty="0" smtClean="0"/>
              <a:t>②生物</a:t>
            </a:r>
            <a:r>
              <a:rPr lang="ja-JP" altLang="en-US" sz="2000" dirty="0"/>
              <a:t>の共通性とは具体的にどのようなものがあるか説明せよ</a:t>
            </a:r>
            <a:r>
              <a:rPr lang="ja-JP" altLang="en-US" sz="2000" dirty="0" smtClean="0"/>
              <a:t>。</a:t>
            </a:r>
            <a:endParaRPr lang="en-US" altLang="ja-JP" sz="2000" dirty="0" smtClean="0"/>
          </a:p>
          <a:p>
            <a:pPr marL="0" indent="0">
              <a:buNone/>
            </a:pPr>
            <a:r>
              <a:rPr lang="ja-JP" altLang="en-US" sz="2000" dirty="0" smtClean="0"/>
              <a:t>③上の②を</a:t>
            </a:r>
            <a:r>
              <a:rPr lang="ja-JP" altLang="en-US" sz="2000" dirty="0"/>
              <a:t>ふまえて、ドラえもんが生物であるかどうか判断せよ</a:t>
            </a:r>
            <a:r>
              <a:rPr lang="ja-JP" altLang="en-US" sz="2000" dirty="0" smtClean="0"/>
              <a:t>。</a:t>
            </a:r>
            <a:endParaRPr lang="en-US" altLang="ja-JP" sz="2000" dirty="0" smtClean="0"/>
          </a:p>
          <a:p>
            <a:pPr marL="0" indent="0">
              <a:buNone/>
            </a:pPr>
            <a:r>
              <a:rPr lang="ja-JP" altLang="en-US" sz="2000" dirty="0" smtClean="0"/>
              <a:t>④ウイルス</a:t>
            </a:r>
            <a:r>
              <a:rPr lang="ja-JP" altLang="en-US" sz="2000" dirty="0"/>
              <a:t>は「生物と無生物の中間段階として位置付けられて</a:t>
            </a:r>
            <a:r>
              <a:rPr lang="ja-JP" altLang="en-US" sz="2000" dirty="0" smtClean="0"/>
              <a:t>いる」</a:t>
            </a:r>
            <a:endParaRPr lang="en-US" altLang="ja-JP" sz="2000" dirty="0" smtClean="0"/>
          </a:p>
          <a:p>
            <a:pPr marL="0" indent="0">
              <a:buNone/>
            </a:pPr>
            <a:r>
              <a:rPr lang="ja-JP" altLang="en-US" sz="2000" dirty="0"/>
              <a:t>　</a:t>
            </a:r>
            <a:r>
              <a:rPr lang="ja-JP" altLang="en-US" sz="2000" dirty="0" smtClean="0"/>
              <a:t>とある</a:t>
            </a:r>
            <a:r>
              <a:rPr lang="ja-JP" altLang="en-US" sz="2000" dirty="0"/>
              <a:t>が、それはなぜか</a:t>
            </a:r>
            <a:r>
              <a:rPr lang="ja-JP" altLang="en-US" sz="2000" dirty="0" smtClean="0"/>
              <a:t>、上の②を</a:t>
            </a:r>
            <a:r>
              <a:rPr lang="ja-JP" altLang="en-US" sz="2000" dirty="0"/>
              <a:t>ふまえて説明せよ。</a:t>
            </a:r>
          </a:p>
          <a:p>
            <a:pPr marL="0" indent="0">
              <a:buNone/>
            </a:pPr>
            <a:endParaRPr kumimoji="1" lang="ja-JP" altLang="en-US" sz="2000" dirty="0"/>
          </a:p>
        </p:txBody>
      </p:sp>
    </p:spTree>
    <p:extLst>
      <p:ext uri="{BB962C8B-B14F-4D97-AF65-F5344CB8AC3E}">
        <p14:creationId xmlns:p14="http://schemas.microsoft.com/office/powerpoint/2010/main" val="269124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創造性とは</a:t>
            </a:r>
            <a:endParaRPr kumimoji="1" lang="ja-JP" altLang="en-US" dirty="0"/>
          </a:p>
        </p:txBody>
      </p:sp>
      <p:sp>
        <p:nvSpPr>
          <p:cNvPr id="3" name="コンテンツ プレースホルダー 2"/>
          <p:cNvSpPr>
            <a:spLocks noGrp="1"/>
          </p:cNvSpPr>
          <p:nvPr>
            <p:ph idx="1"/>
          </p:nvPr>
        </p:nvSpPr>
        <p:spPr>
          <a:xfrm>
            <a:off x="772585" y="5589241"/>
            <a:ext cx="8229600" cy="1080120"/>
          </a:xfrm>
        </p:spPr>
        <p:txBody>
          <a:bodyPr>
            <a:noAutofit/>
          </a:bodyPr>
          <a:lstStyle/>
          <a:p>
            <a:pPr marL="0" indent="0">
              <a:buNone/>
            </a:pPr>
            <a:r>
              <a:rPr lang="ja-JP" altLang="en-US" sz="2800" b="1" dirty="0"/>
              <a:t>クリエイティビティとは、何かと何かをつなぐことに</a:t>
            </a:r>
            <a:r>
              <a:rPr lang="ja-JP" altLang="en-US" sz="2800" b="1" dirty="0" smtClean="0"/>
              <a:t>すぎない</a:t>
            </a:r>
            <a:r>
              <a:rPr lang="ja-JP" altLang="en-US" sz="2800" dirty="0" smtClean="0"/>
              <a:t>（スティーブ・ジョブズ）</a:t>
            </a:r>
            <a:endParaRPr lang="en-US" altLang="ja-JP" sz="2800" dirty="0" smtClean="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52736"/>
            <a:ext cx="7292826" cy="383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97152"/>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413002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発展課題の</a:t>
            </a:r>
            <a:r>
              <a:rPr lang="ja-JP" altLang="en-US" dirty="0"/>
              <a:t>例</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a:bodyPr>
          <a:lstStyle/>
          <a:p>
            <a:pPr marL="0" indent="0">
              <a:buNone/>
            </a:pPr>
            <a:r>
              <a:rPr lang="ja-JP" altLang="en-US" sz="2800" dirty="0"/>
              <a:t>目的</a:t>
            </a:r>
          </a:p>
          <a:p>
            <a:pPr marL="0" indent="0">
              <a:buNone/>
            </a:pPr>
            <a:r>
              <a:rPr lang="ja-JP" altLang="en-US" sz="2000" dirty="0"/>
              <a:t>●全生物は共通祖先をもち、様々な共通性を持つことがわかる。</a:t>
            </a:r>
          </a:p>
          <a:p>
            <a:pPr marL="0" indent="0">
              <a:buNone/>
            </a:pPr>
            <a:r>
              <a:rPr lang="ja-JP" altLang="en-US" sz="2000" dirty="0"/>
              <a:t>●生物の特徴を、無生物と比較しながら説明することができる</a:t>
            </a:r>
            <a:r>
              <a:rPr lang="ja-JP" altLang="en-US" sz="2000" dirty="0" smtClean="0"/>
              <a:t>。</a:t>
            </a:r>
            <a:endParaRPr lang="en-US" altLang="ja-JP" sz="2000" dirty="0" smtClean="0"/>
          </a:p>
          <a:p>
            <a:pPr marL="0" indent="0">
              <a:buNone/>
            </a:pPr>
            <a:endParaRPr lang="ja-JP" altLang="en-US" sz="2400" dirty="0"/>
          </a:p>
          <a:p>
            <a:pPr marL="0" indent="0">
              <a:buNone/>
            </a:pPr>
            <a:r>
              <a:rPr lang="ja-JP" altLang="en-US" sz="2800" dirty="0"/>
              <a:t>発展課題</a:t>
            </a:r>
          </a:p>
          <a:p>
            <a:pPr marL="0" indent="0">
              <a:buNone/>
            </a:pPr>
            <a:r>
              <a:rPr lang="ja-JP" altLang="en-US" sz="2000" dirty="0"/>
              <a:t>ＮＡＳＡは「地球外生命体」を探索している。宇宙で何か「生物」らしきものが見つかったとき、それを、単なる「物質」のかたまりではなく「生物」（＝地球外生命体）というためには、どのような性質を備えていなければならないと考えられるか説明せよ。 </a:t>
            </a:r>
          </a:p>
          <a:p>
            <a:pPr marL="0" indent="0">
              <a:buNone/>
            </a:pPr>
            <a:endParaRPr kumimoji="1" lang="ja-JP" altLang="en-US" dirty="0"/>
          </a:p>
        </p:txBody>
      </p:sp>
    </p:spTree>
    <p:extLst>
      <p:ext uri="{BB962C8B-B14F-4D97-AF65-F5344CB8AC3E}">
        <p14:creationId xmlns:p14="http://schemas.microsoft.com/office/powerpoint/2010/main" val="3743884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思考の材料③「不安」を考える</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ＡＬ型授業では、「楽しい！」という生徒と「不安だ・・・」という生徒がいる。このマインドセットの違いはなぜ生じるのか？また、後者を前者のマインドに移行するにはどのような方法が有効か？</a:t>
            </a:r>
            <a:endParaRPr lang="en-US" altLang="ja-JP" dirty="0" smtClean="0"/>
          </a:p>
          <a:p>
            <a:pPr marL="0" indent="0">
              <a:buNone/>
            </a:pPr>
            <a:endParaRPr lang="en-US" altLang="ja-JP" dirty="0" smtClean="0"/>
          </a:p>
          <a:p>
            <a:endParaRPr lang="en-US" altLang="ja-JP" dirty="0"/>
          </a:p>
          <a:p>
            <a:endParaRPr lang="en-US" altLang="ja-JP" dirty="0" smtClean="0"/>
          </a:p>
          <a:p>
            <a:endParaRPr lang="en-US" altLang="ja-JP" dirty="0"/>
          </a:p>
          <a:p>
            <a:endParaRPr lang="en-US" altLang="ja-JP" dirty="0"/>
          </a:p>
          <a:p>
            <a:endParaRPr lang="en-US" altLang="ja-JP" dirty="0" smtClean="0"/>
          </a:p>
          <a:p>
            <a:endParaRPr kumimoji="1" lang="ja-JP" altLang="en-US" dirty="0"/>
          </a:p>
        </p:txBody>
      </p:sp>
    </p:spTree>
    <p:extLst>
      <p:ext uri="{BB962C8B-B14F-4D97-AF65-F5344CB8AC3E}">
        <p14:creationId xmlns:p14="http://schemas.microsoft.com/office/powerpoint/2010/main" val="26440492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ＡＬ型授業の基盤は「安心感」</a:t>
            </a:r>
            <a:endParaRPr kumimoji="1" lang="ja-JP" altLang="en-US" dirty="0"/>
          </a:p>
        </p:txBody>
      </p:sp>
      <p:grpSp>
        <p:nvGrpSpPr>
          <p:cNvPr id="13" name="グループ化 12"/>
          <p:cNvGrpSpPr>
            <a:grpSpLocks noChangeAspect="1"/>
          </p:cNvGrpSpPr>
          <p:nvPr/>
        </p:nvGrpSpPr>
        <p:grpSpPr>
          <a:xfrm>
            <a:off x="2183615" y="1412776"/>
            <a:ext cx="5052680" cy="5052680"/>
            <a:chOff x="2608363" y="1660847"/>
            <a:chExt cx="4114800" cy="4114800"/>
          </a:xfrm>
        </p:grpSpPr>
        <p:sp>
          <p:nvSpPr>
            <p:cNvPr id="5" name="円/楕円 4"/>
            <p:cNvSpPr>
              <a:spLocks noChangeAspect="1"/>
            </p:cNvSpPr>
            <p:nvPr/>
          </p:nvSpPr>
          <p:spPr>
            <a:xfrm>
              <a:off x="2608363" y="1660847"/>
              <a:ext cx="4114800" cy="411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a:spLocks noChangeAspect="1"/>
            </p:cNvSpPr>
            <p:nvPr/>
          </p:nvSpPr>
          <p:spPr>
            <a:xfrm>
              <a:off x="3294163" y="2346647"/>
              <a:ext cx="2743200" cy="2743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a:spLocks noChangeAspect="1"/>
            </p:cNvSpPr>
            <p:nvPr/>
          </p:nvSpPr>
          <p:spPr>
            <a:xfrm>
              <a:off x="3979963" y="3032447"/>
              <a:ext cx="1371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122818" y="3472606"/>
              <a:ext cx="1099570" cy="461665"/>
            </a:xfrm>
            <a:prstGeom prst="rect">
              <a:avLst/>
            </a:prstGeom>
            <a:noFill/>
          </p:spPr>
          <p:txBody>
            <a:bodyPr wrap="square" rtlCol="0">
              <a:spAutoFit/>
            </a:bodyPr>
            <a:lstStyle/>
            <a:p>
              <a:pPr algn="ctr"/>
              <a:r>
                <a:rPr lang="ja-JP" altLang="en-US" sz="2400" dirty="0">
                  <a:ea typeface="ふみゴシック" panose="03000509000000000000" pitchFamily="65" charset="-128"/>
                </a:rPr>
                <a:t>安心</a:t>
              </a:r>
              <a:endParaRPr kumimoji="1" lang="en-US" altLang="ja-JP" sz="2400" dirty="0" smtClean="0">
                <a:ea typeface="ふみゴシック" panose="03000509000000000000" pitchFamily="65" charset="-128"/>
              </a:endParaRPr>
            </a:p>
          </p:txBody>
        </p:sp>
        <p:sp>
          <p:nvSpPr>
            <p:cNvPr id="9" name="テキスト ボックス 8"/>
            <p:cNvSpPr txBox="1"/>
            <p:nvPr/>
          </p:nvSpPr>
          <p:spPr>
            <a:xfrm>
              <a:off x="4122818" y="2494111"/>
              <a:ext cx="1099570" cy="461665"/>
            </a:xfrm>
            <a:prstGeom prst="rect">
              <a:avLst/>
            </a:prstGeom>
            <a:noFill/>
          </p:spPr>
          <p:txBody>
            <a:bodyPr wrap="square" rtlCol="0">
              <a:spAutoFit/>
            </a:bodyPr>
            <a:lstStyle/>
            <a:p>
              <a:pPr algn="ctr"/>
              <a:r>
                <a:rPr kumimoji="1" lang="ja-JP" altLang="en-US" sz="2400" dirty="0" smtClean="0">
                  <a:ea typeface="ふみゴシック" panose="03000509000000000000" pitchFamily="65" charset="-128"/>
                </a:rPr>
                <a:t>挑戦</a:t>
              </a:r>
              <a:endParaRPr kumimoji="1" lang="en-US" altLang="ja-JP" sz="2400" dirty="0" smtClean="0">
                <a:ea typeface="ふみゴシック" panose="03000509000000000000" pitchFamily="65" charset="-128"/>
              </a:endParaRPr>
            </a:p>
          </p:txBody>
        </p:sp>
        <p:sp>
          <p:nvSpPr>
            <p:cNvPr id="10" name="テキスト ボックス 9"/>
            <p:cNvSpPr txBox="1"/>
            <p:nvPr/>
          </p:nvSpPr>
          <p:spPr>
            <a:xfrm>
              <a:off x="4122818" y="1816422"/>
              <a:ext cx="1099570" cy="461665"/>
            </a:xfrm>
            <a:prstGeom prst="rect">
              <a:avLst/>
            </a:prstGeom>
            <a:noFill/>
          </p:spPr>
          <p:txBody>
            <a:bodyPr wrap="square" rtlCol="0">
              <a:spAutoFit/>
            </a:bodyPr>
            <a:lstStyle/>
            <a:p>
              <a:pPr algn="ctr"/>
              <a:r>
                <a:rPr lang="ja-JP" altLang="en-US" sz="2400" dirty="0">
                  <a:ea typeface="ふみゴシック" panose="03000509000000000000" pitchFamily="65" charset="-128"/>
                </a:rPr>
                <a:t>混乱</a:t>
              </a:r>
              <a:endParaRPr kumimoji="1" lang="en-US" altLang="ja-JP" sz="2400" dirty="0" smtClean="0">
                <a:ea typeface="ふみゴシック" panose="03000509000000000000" pitchFamily="65" charset="-128"/>
              </a:endParaRPr>
            </a:p>
          </p:txBody>
        </p:sp>
        <p:sp>
          <p:nvSpPr>
            <p:cNvPr id="11" name="下矢印 10"/>
            <p:cNvSpPr/>
            <p:nvPr/>
          </p:nvSpPr>
          <p:spPr>
            <a:xfrm rot="13279003">
              <a:off x="4905305" y="2727980"/>
              <a:ext cx="504056" cy="89497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978534" y="3175467"/>
              <a:ext cx="1099570" cy="461665"/>
            </a:xfrm>
            <a:prstGeom prst="rect">
              <a:avLst/>
            </a:prstGeom>
            <a:noFill/>
          </p:spPr>
          <p:txBody>
            <a:bodyPr wrap="square" rtlCol="0">
              <a:spAutoFit/>
            </a:bodyPr>
            <a:lstStyle/>
            <a:p>
              <a:pPr algn="ctr"/>
              <a:r>
                <a:rPr lang="ja-JP" altLang="en-US" sz="2400" dirty="0">
                  <a:ea typeface="ふみゴシック" panose="03000509000000000000" pitchFamily="65" charset="-128"/>
                </a:rPr>
                <a:t>成長</a:t>
              </a:r>
              <a:endParaRPr kumimoji="1" lang="en-US" altLang="ja-JP" sz="2400" dirty="0" smtClean="0">
                <a:ea typeface="ふみゴシック" panose="03000509000000000000" pitchFamily="65" charset="-128"/>
              </a:endParaRPr>
            </a:p>
          </p:txBody>
        </p:sp>
      </p:grpSp>
    </p:spTree>
    <p:extLst>
      <p:ext uri="{BB962C8B-B14F-4D97-AF65-F5344CB8AC3E}">
        <p14:creationId xmlns:p14="http://schemas.microsoft.com/office/powerpoint/2010/main" val="35865913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a:t>
            </a:r>
            <a:r>
              <a:rPr lang="ja-JP" altLang="en-US" dirty="0"/>
              <a:t>の基本</a:t>
            </a:r>
            <a:r>
              <a:rPr lang="ja-JP" altLang="en-US" dirty="0" smtClean="0"/>
              <a:t>デザイン</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normAutofit fontScale="92500" lnSpcReduction="10000"/>
          </a:bodyPr>
          <a:lstStyle/>
          <a:p>
            <a:pPr marL="0" indent="0">
              <a:buNone/>
            </a:pPr>
            <a:r>
              <a:rPr lang="ja-JP" altLang="en-US" b="1" dirty="0" smtClean="0"/>
              <a:t>●</a:t>
            </a:r>
            <a:r>
              <a:rPr lang="ja-JP" altLang="en-US" b="1" dirty="0"/>
              <a:t>プリントの構成</a:t>
            </a:r>
          </a:p>
          <a:p>
            <a:pPr marL="0" indent="0">
              <a:buNone/>
            </a:pPr>
            <a:r>
              <a:rPr lang="ja-JP" altLang="en-US" dirty="0"/>
              <a:t>・目的</a:t>
            </a:r>
          </a:p>
          <a:p>
            <a:pPr marL="0" indent="0">
              <a:buNone/>
            </a:pPr>
            <a:r>
              <a:rPr lang="ja-JP" altLang="en-US" dirty="0"/>
              <a:t>・課題</a:t>
            </a:r>
          </a:p>
          <a:p>
            <a:pPr marL="0" indent="0">
              <a:buNone/>
            </a:pPr>
            <a:r>
              <a:rPr lang="ja-JP" altLang="en-US" dirty="0"/>
              <a:t>・発展課題</a:t>
            </a:r>
          </a:p>
          <a:p>
            <a:pPr marL="0" indent="0">
              <a:buNone/>
            </a:pPr>
            <a:endParaRPr lang="ja-JP" altLang="en-US" dirty="0"/>
          </a:p>
          <a:p>
            <a:pPr marL="0" indent="0">
              <a:buNone/>
            </a:pPr>
            <a:r>
              <a:rPr lang="ja-JP" altLang="en-US" b="1" dirty="0"/>
              <a:t>●時間配分</a:t>
            </a:r>
          </a:p>
          <a:p>
            <a:pPr marL="0" indent="0">
              <a:buNone/>
            </a:pPr>
            <a:r>
              <a:rPr lang="ja-JP" altLang="en-US" dirty="0"/>
              <a:t>初期：５～１０分イントロ、残りが生徒の</a:t>
            </a:r>
            <a:r>
              <a:rPr lang="ja-JP" altLang="en-US" dirty="0" smtClean="0"/>
              <a:t>活動</a:t>
            </a:r>
            <a:endParaRPr lang="en-US" altLang="ja-JP" dirty="0" smtClean="0"/>
          </a:p>
          <a:p>
            <a:pPr marL="0" indent="0">
              <a:buNone/>
            </a:pPr>
            <a:r>
              <a:rPr lang="ja-JP" altLang="en-US" dirty="0"/>
              <a:t>　</a:t>
            </a:r>
            <a:r>
              <a:rPr lang="ja-JP" altLang="en-US" dirty="0" smtClean="0"/>
              <a:t>　　（適宜</a:t>
            </a:r>
            <a:r>
              <a:rPr lang="ja-JP" altLang="en-US" dirty="0"/>
              <a:t>、ミニ講義）</a:t>
            </a:r>
          </a:p>
          <a:p>
            <a:pPr marL="0" indent="0">
              <a:buNone/>
            </a:pPr>
            <a:r>
              <a:rPr lang="ja-JP" altLang="en-US" dirty="0"/>
              <a:t>現在：単元ごとの時間</a:t>
            </a:r>
            <a:r>
              <a:rPr lang="ja-JP" altLang="en-US" dirty="0" smtClean="0"/>
              <a:t>設定</a:t>
            </a:r>
            <a:endParaRPr lang="en-US" altLang="ja-JP" dirty="0" smtClean="0"/>
          </a:p>
          <a:p>
            <a:pPr marL="0" indent="0">
              <a:buNone/>
            </a:pPr>
            <a:r>
              <a:rPr lang="ja-JP" altLang="en-US" dirty="0"/>
              <a:t>　</a:t>
            </a:r>
            <a:r>
              <a:rPr lang="ja-JP" altLang="en-US" dirty="0" smtClean="0"/>
              <a:t>　（</a:t>
            </a:r>
            <a:r>
              <a:rPr lang="ja-JP" altLang="en-US" dirty="0"/>
              <a:t>１時間ごとで区切らない）</a:t>
            </a:r>
          </a:p>
          <a:p>
            <a:pPr marL="0" indent="0">
              <a:buNone/>
            </a:pPr>
            <a:endParaRPr kumimoji="1" lang="ja-JP" altLang="en-US" dirty="0"/>
          </a:p>
        </p:txBody>
      </p:sp>
    </p:spTree>
    <p:extLst>
      <p:ext uri="{BB962C8B-B14F-4D97-AF65-F5344CB8AC3E}">
        <p14:creationId xmlns:p14="http://schemas.microsoft.com/office/powerpoint/2010/main" val="10209438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a:t>
            </a:r>
            <a:r>
              <a:rPr lang="ja-JP" altLang="en-US" dirty="0"/>
              <a:t>の基本</a:t>
            </a:r>
            <a:r>
              <a:rPr lang="ja-JP" altLang="en-US" dirty="0" smtClean="0"/>
              <a:t>デザイン</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b="1" dirty="0"/>
              <a:t>●グループ分け</a:t>
            </a:r>
          </a:p>
          <a:p>
            <a:pPr marL="0" indent="0">
              <a:buNone/>
            </a:pPr>
            <a:r>
              <a:rPr lang="ja-JP" altLang="en-US" dirty="0"/>
              <a:t>「４人</a:t>
            </a:r>
            <a:r>
              <a:rPr lang="ja-JP" altLang="en-US" dirty="0" smtClean="0"/>
              <a:t>ランダム」</a:t>
            </a:r>
            <a:r>
              <a:rPr lang="ja-JP" altLang="en-US" dirty="0"/>
              <a:t>と「フリー」の</a:t>
            </a:r>
            <a:r>
              <a:rPr lang="ja-JP" altLang="en-US" dirty="0" smtClean="0"/>
              <a:t>併用</a:t>
            </a:r>
            <a:endParaRPr lang="ja-JP" altLang="en-US" dirty="0"/>
          </a:p>
          <a:p>
            <a:pPr marL="0" indent="0">
              <a:buNone/>
            </a:pPr>
            <a:endParaRPr lang="ja-JP" altLang="en-US" dirty="0"/>
          </a:p>
          <a:p>
            <a:pPr marL="0" indent="0">
              <a:buNone/>
            </a:pPr>
            <a:r>
              <a:rPr lang="ja-JP" altLang="en-US" b="1" dirty="0"/>
              <a:t>●課題の答え・ヒント</a:t>
            </a:r>
          </a:p>
          <a:p>
            <a:pPr marL="0" indent="0">
              <a:buNone/>
            </a:pPr>
            <a:r>
              <a:rPr lang="ja-JP" altLang="en-US" dirty="0" smtClean="0"/>
              <a:t>年度途中から「</a:t>
            </a:r>
            <a:r>
              <a:rPr lang="ja-JP" altLang="en-US" dirty="0"/>
              <a:t>課題の手引き</a:t>
            </a:r>
            <a:r>
              <a:rPr lang="ja-JP" altLang="en-US" dirty="0" smtClean="0"/>
              <a:t>」を作成</a:t>
            </a:r>
            <a:endParaRPr lang="en-US" altLang="ja-JP" dirty="0" smtClean="0"/>
          </a:p>
          <a:p>
            <a:pPr marL="0" indent="0">
              <a:buNone/>
            </a:pPr>
            <a:endParaRPr lang="ja-JP" altLang="en-US" dirty="0"/>
          </a:p>
          <a:p>
            <a:pPr marL="0" indent="0">
              <a:buNone/>
            </a:pPr>
            <a:r>
              <a:rPr lang="ja-JP" altLang="en-US" b="1" dirty="0"/>
              <a:t>●確認テスト</a:t>
            </a:r>
          </a:p>
          <a:p>
            <a:pPr marL="0" indent="0">
              <a:buNone/>
            </a:pPr>
            <a:r>
              <a:rPr lang="ja-JP" altLang="en-US" dirty="0" smtClean="0"/>
              <a:t>年度途中か</a:t>
            </a:r>
            <a:r>
              <a:rPr lang="ja-JP" altLang="en-US" dirty="0"/>
              <a:t>ら</a:t>
            </a:r>
            <a:r>
              <a:rPr lang="ja-JP" altLang="en-US" dirty="0" smtClean="0"/>
              <a:t>実施</a:t>
            </a:r>
            <a:r>
              <a:rPr lang="ja-JP" altLang="en-US" dirty="0"/>
              <a:t>（単元ごとに２回</a:t>
            </a:r>
            <a:r>
              <a:rPr lang="ja-JP" altLang="en-US" dirty="0" smtClean="0"/>
              <a:t>）</a:t>
            </a:r>
            <a:endParaRPr lang="ja-JP" altLang="en-US" dirty="0"/>
          </a:p>
        </p:txBody>
      </p:sp>
    </p:spTree>
    <p:extLst>
      <p:ext uri="{BB962C8B-B14F-4D97-AF65-F5344CB8AC3E}">
        <p14:creationId xmlns:p14="http://schemas.microsoft.com/office/powerpoint/2010/main" val="3848547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思考の材料①目的を考え</a:t>
            </a:r>
            <a:r>
              <a:rPr lang="ja-JP" altLang="en-US" dirty="0"/>
              <a:t>る</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ＡＬ型授業を行うのは何の</a:t>
            </a:r>
            <a:r>
              <a:rPr lang="ja-JP" altLang="en-US" dirty="0"/>
              <a:t>ため</a:t>
            </a:r>
            <a:r>
              <a:rPr lang="ja-JP" altLang="en-US" dirty="0" smtClean="0"/>
              <a:t>？</a:t>
            </a:r>
            <a:endParaRPr lang="en-US" altLang="ja-JP" dirty="0"/>
          </a:p>
          <a:p>
            <a:endParaRPr lang="en-US" altLang="ja-JP" dirty="0" smtClean="0"/>
          </a:p>
          <a:p>
            <a:r>
              <a:rPr lang="ja-JP" altLang="en-US" dirty="0" smtClean="0"/>
              <a:t>そもそもなぜ現在では一斉</a:t>
            </a:r>
            <a:r>
              <a:rPr lang="ja-JP" altLang="en-US" dirty="0"/>
              <a:t>講義型</a:t>
            </a:r>
            <a:r>
              <a:rPr lang="ja-JP" altLang="en-US" dirty="0" smtClean="0"/>
              <a:t>授業が主流になっているのか？</a:t>
            </a:r>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a:p>
          <a:p>
            <a:endParaRPr lang="en-US" altLang="ja-JP" dirty="0" smtClean="0"/>
          </a:p>
          <a:p>
            <a:endParaRPr kumimoji="1" lang="ja-JP" altLang="en-US" dirty="0"/>
          </a:p>
        </p:txBody>
      </p:sp>
    </p:spTree>
    <p:extLst>
      <p:ext uri="{BB962C8B-B14F-4D97-AF65-F5344CB8AC3E}">
        <p14:creationId xmlns:p14="http://schemas.microsoft.com/office/powerpoint/2010/main" val="39515878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様々な</a:t>
            </a:r>
            <a:r>
              <a:rPr lang="ja-JP" altLang="en-US" dirty="0" smtClean="0"/>
              <a:t>授業の「型」</a:t>
            </a:r>
            <a:endParaRPr kumimoji="1" lang="ja-JP" altLang="en-US" dirty="0"/>
          </a:p>
        </p:txBody>
      </p:sp>
      <p:sp>
        <p:nvSpPr>
          <p:cNvPr id="3" name="コンテンツ プレースホルダー 2"/>
          <p:cNvSpPr>
            <a:spLocks noGrp="1"/>
          </p:cNvSpPr>
          <p:nvPr>
            <p:ph idx="1"/>
          </p:nvPr>
        </p:nvSpPr>
        <p:spPr>
          <a:xfrm>
            <a:off x="457200" y="1600200"/>
            <a:ext cx="8435280" cy="4709120"/>
          </a:xfrm>
        </p:spPr>
        <p:txBody>
          <a:bodyPr>
            <a:normAutofit/>
          </a:bodyPr>
          <a:lstStyle/>
          <a:p>
            <a:pPr marL="0" indent="0">
              <a:buNone/>
            </a:pPr>
            <a:r>
              <a:rPr lang="ja-JP" altLang="en-US" sz="3600" dirty="0" smtClean="0"/>
              <a:t>①ディスカッション課題</a:t>
            </a:r>
            <a:endParaRPr lang="en-US" altLang="ja-JP" sz="3600" dirty="0" smtClean="0"/>
          </a:p>
          <a:p>
            <a:pPr marL="0" indent="0">
              <a:buNone/>
            </a:pPr>
            <a:endParaRPr lang="en-US" altLang="ja-JP" sz="1800" dirty="0" smtClean="0"/>
          </a:p>
          <a:p>
            <a:pPr marL="0" indent="0">
              <a:buNone/>
            </a:pPr>
            <a:r>
              <a:rPr lang="ja-JP" altLang="en-US" sz="3600" dirty="0" smtClean="0"/>
              <a:t>②「授業作成」課題</a:t>
            </a:r>
            <a:endParaRPr lang="en-US" altLang="ja-JP" sz="3600" dirty="0" smtClean="0"/>
          </a:p>
          <a:p>
            <a:pPr marL="0" indent="0">
              <a:buNone/>
            </a:pPr>
            <a:endParaRPr lang="en-US" altLang="ja-JP" sz="1800" dirty="0" smtClean="0"/>
          </a:p>
          <a:p>
            <a:pPr marL="0" indent="0">
              <a:buNone/>
            </a:pPr>
            <a:r>
              <a:rPr lang="ja-JP" altLang="en-US" sz="3600" dirty="0" smtClean="0"/>
              <a:t>③個人</a:t>
            </a:r>
            <a:r>
              <a:rPr lang="ja-JP" altLang="en-US" sz="3600" dirty="0"/>
              <a:t>で</a:t>
            </a:r>
            <a:r>
              <a:rPr lang="ja-JP" altLang="en-US" sz="3600" dirty="0" smtClean="0"/>
              <a:t>のプレゼンテーション</a:t>
            </a:r>
            <a:endParaRPr lang="en-US" altLang="ja-JP" sz="3600" dirty="0" smtClean="0"/>
          </a:p>
          <a:p>
            <a:pPr marL="0" indent="0">
              <a:buNone/>
            </a:pPr>
            <a:endParaRPr lang="en-US" altLang="ja-JP" sz="1800" dirty="0" smtClean="0"/>
          </a:p>
          <a:p>
            <a:pPr marL="0" indent="0">
              <a:buNone/>
            </a:pPr>
            <a:r>
              <a:rPr lang="ja-JP" altLang="en-US" sz="3600" dirty="0" smtClean="0"/>
              <a:t>④プロジェクト学習</a:t>
            </a:r>
            <a:endParaRPr lang="en-US" altLang="ja-JP" dirty="0" smtClean="0"/>
          </a:p>
          <a:p>
            <a:pPr marL="0" indent="0">
              <a:buNone/>
            </a:pPr>
            <a:endParaRPr lang="en-US" altLang="ja-JP" sz="1600" dirty="0"/>
          </a:p>
          <a:p>
            <a:pPr marL="0" indent="0">
              <a:buNone/>
            </a:pPr>
            <a:r>
              <a:rPr lang="ja-JP" altLang="en-US" sz="3600" dirty="0" smtClean="0"/>
              <a:t>⑤</a:t>
            </a:r>
            <a:r>
              <a:rPr lang="ja-JP" altLang="en-US" sz="3600" dirty="0"/>
              <a:t>課題</a:t>
            </a:r>
            <a:r>
              <a:rPr lang="ja-JP" altLang="en-US" sz="3600" dirty="0" smtClean="0"/>
              <a:t>研究</a:t>
            </a:r>
            <a:endParaRPr lang="en-US" altLang="ja-JP" sz="3600" dirty="0"/>
          </a:p>
        </p:txBody>
      </p:sp>
    </p:spTree>
    <p:extLst>
      <p:ext uri="{BB962C8B-B14F-4D97-AF65-F5344CB8AC3E}">
        <p14:creationId xmlns:p14="http://schemas.microsoft.com/office/powerpoint/2010/main" val="25284661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AL</a:t>
            </a:r>
            <a:r>
              <a:rPr kumimoji="1" lang="ja-JP" altLang="en-US" dirty="0" smtClean="0"/>
              <a:t>型授業の効果</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smtClean="0"/>
              <a:t>●</a:t>
            </a:r>
            <a:r>
              <a:rPr lang="ja-JP" altLang="en-US" dirty="0"/>
              <a:t>「対話による学び」の効果の</a:t>
            </a:r>
            <a:r>
              <a:rPr lang="ja-JP" altLang="en-US" dirty="0" smtClean="0"/>
              <a:t>実感</a:t>
            </a:r>
            <a:endParaRPr lang="en-US" altLang="ja-JP" dirty="0" smtClean="0"/>
          </a:p>
          <a:p>
            <a:pPr marL="0" indent="0">
              <a:buNone/>
            </a:pPr>
            <a:r>
              <a:rPr lang="ja-JP" altLang="en-US" sz="2400" dirty="0"/>
              <a:t>　</a:t>
            </a:r>
            <a:r>
              <a:rPr lang="ja-JP" altLang="en-US" sz="2400" dirty="0" smtClean="0"/>
              <a:t>　「教えて」と言える</a:t>
            </a:r>
            <a:r>
              <a:rPr lang="ja-JP" altLang="en-US" sz="2400" dirty="0"/>
              <a:t>よう</a:t>
            </a:r>
            <a:r>
              <a:rPr lang="ja-JP" altLang="en-US" sz="2400" dirty="0" smtClean="0"/>
              <a:t>になることが重要</a:t>
            </a:r>
            <a:endParaRPr lang="ja-JP" altLang="en-US" dirty="0"/>
          </a:p>
          <a:p>
            <a:pPr marL="0" indent="0">
              <a:buNone/>
            </a:pPr>
            <a:r>
              <a:rPr lang="ja-JP" altLang="en-US" dirty="0"/>
              <a:t>●テキストを読み込む</a:t>
            </a:r>
            <a:r>
              <a:rPr lang="ja-JP" altLang="en-US" dirty="0" smtClean="0"/>
              <a:t>力</a:t>
            </a:r>
            <a:endParaRPr lang="en-US" altLang="ja-JP" dirty="0" smtClean="0"/>
          </a:p>
          <a:p>
            <a:pPr marL="0" indent="0">
              <a:buNone/>
            </a:pPr>
            <a:r>
              <a:rPr lang="ja-JP" altLang="en-US" sz="2400" dirty="0" smtClean="0"/>
              <a:t>　　「自分の目で見て自分の頭で考える」訓練</a:t>
            </a:r>
            <a:endParaRPr lang="ja-JP" altLang="en-US" dirty="0"/>
          </a:p>
          <a:p>
            <a:pPr marL="0" indent="0">
              <a:buNone/>
            </a:pPr>
            <a:r>
              <a:rPr lang="ja-JP" altLang="en-US" dirty="0"/>
              <a:t>●問の</a:t>
            </a:r>
            <a:r>
              <a:rPr lang="ja-JP" altLang="en-US" dirty="0" smtClean="0"/>
              <a:t>発見</a:t>
            </a:r>
            <a:r>
              <a:rPr lang="ja-JP" altLang="en-US" dirty="0"/>
              <a:t>と</a:t>
            </a:r>
            <a:r>
              <a:rPr lang="ja-JP" altLang="en-US" dirty="0" smtClean="0"/>
              <a:t>探究</a:t>
            </a:r>
            <a:endParaRPr lang="ja-JP" altLang="en-US" dirty="0"/>
          </a:p>
          <a:p>
            <a:pPr marL="0" indent="0">
              <a:buNone/>
            </a:pPr>
            <a:r>
              <a:rPr lang="ja-JP" altLang="en-US" sz="2400" dirty="0" smtClean="0"/>
              <a:t>　　気になったことを</a:t>
            </a:r>
            <a:r>
              <a:rPr lang="ja-JP" altLang="en-US" sz="2400" dirty="0"/>
              <a:t>すぐ</a:t>
            </a:r>
            <a:r>
              <a:rPr lang="ja-JP" altLang="en-US" sz="2400" dirty="0" smtClean="0"/>
              <a:t>に探究→学びを楽しむ</a:t>
            </a:r>
            <a:endParaRPr lang="en-US" altLang="ja-JP" sz="2400" dirty="0" smtClean="0"/>
          </a:p>
          <a:p>
            <a:pPr marL="0" indent="0">
              <a:buNone/>
            </a:pPr>
            <a:r>
              <a:rPr lang="ja-JP" altLang="en-US" dirty="0" smtClean="0"/>
              <a:t>●主体性</a:t>
            </a:r>
            <a:endParaRPr lang="en-US" altLang="ja-JP" dirty="0" smtClean="0"/>
          </a:p>
          <a:p>
            <a:pPr marL="0" indent="0">
              <a:buNone/>
            </a:pPr>
            <a:r>
              <a:rPr lang="ja-JP" altLang="en-US" sz="2400" dirty="0" smtClean="0"/>
              <a:t>　　時間配分、試験後の「振り返り」</a:t>
            </a:r>
            <a:endParaRPr lang="ja-JP" altLang="en-US" sz="2400" dirty="0"/>
          </a:p>
          <a:p>
            <a:pPr marL="0" indent="0">
              <a:buNone/>
            </a:pPr>
            <a:r>
              <a:rPr lang="ja-JP" altLang="en-US" dirty="0" smtClean="0"/>
              <a:t>●広くて</a:t>
            </a:r>
            <a:r>
              <a:rPr lang="ja-JP" altLang="en-US" dirty="0"/>
              <a:t>ゆるやかなつながり</a:t>
            </a:r>
          </a:p>
          <a:p>
            <a:pPr marL="0" indent="0">
              <a:buNone/>
            </a:pPr>
            <a:endParaRPr kumimoji="1" lang="ja-JP" altLang="en-US" dirty="0"/>
          </a:p>
        </p:txBody>
      </p:sp>
    </p:spTree>
    <p:extLst>
      <p:ext uri="{BB962C8B-B14F-4D97-AF65-F5344CB8AC3E}">
        <p14:creationId xmlns:p14="http://schemas.microsoft.com/office/powerpoint/2010/main" val="42385124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smtClean="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smtClean="0"/>
              <a:t>ＡＬ型授業の効果</a:t>
            </a:r>
            <a:endParaRPr kumimoji="1" lang="ja-JP" altLang="en-US" sz="3600" dirty="0"/>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smtClean="0"/>
              <a:t>②授業のデザイン</a:t>
            </a:r>
            <a:endParaRPr kumimoji="1" lang="en-US" altLang="ja-JP" sz="3600" dirty="0" smtClean="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smtClean="0"/>
              <a:t>④授業の改善</a:t>
            </a:r>
            <a:endParaRPr kumimoji="1" lang="en-US" altLang="ja-JP" sz="3600" dirty="0" smtClean="0"/>
          </a:p>
        </p:txBody>
      </p:sp>
    </p:spTree>
    <p:extLst>
      <p:ext uri="{BB962C8B-B14F-4D97-AF65-F5344CB8AC3E}">
        <p14:creationId xmlns:p14="http://schemas.microsoft.com/office/powerpoint/2010/main" val="22867566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型授業の改善</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fontScale="92500" lnSpcReduction="10000"/>
          </a:bodyPr>
          <a:lstStyle/>
          <a:p>
            <a:pPr marL="0" indent="0">
              <a:buNone/>
            </a:pPr>
            <a:r>
              <a:rPr lang="ja-JP" altLang="en-US" sz="3500" b="1" dirty="0"/>
              <a:t>●授業アンケートの分析</a:t>
            </a:r>
          </a:p>
          <a:p>
            <a:pPr marL="0" indent="0">
              <a:buNone/>
            </a:pPr>
            <a:r>
              <a:rPr lang="ja-JP" altLang="en-US" dirty="0" smtClean="0"/>
              <a:t>「</a:t>
            </a:r>
            <a:r>
              <a:rPr lang="ja-JP" altLang="en-US" dirty="0"/>
              <a:t>安心感</a:t>
            </a:r>
            <a:r>
              <a:rPr lang="ja-JP" altLang="en-US" dirty="0" smtClean="0"/>
              <a:t>」があるか</a:t>
            </a:r>
            <a:endParaRPr lang="en-US" altLang="ja-JP" dirty="0"/>
          </a:p>
          <a:p>
            <a:pPr marL="0" indent="0">
              <a:buNone/>
            </a:pPr>
            <a:r>
              <a:rPr lang="ja-JP" altLang="en-US" dirty="0" smtClean="0"/>
              <a:t>「わからないこと」を楽しめているか</a:t>
            </a:r>
            <a:endParaRPr lang="en-US" altLang="ja-JP" dirty="0" smtClean="0"/>
          </a:p>
          <a:p>
            <a:pPr marL="0" indent="0">
              <a:buNone/>
            </a:pPr>
            <a:r>
              <a:rPr lang="ja-JP" altLang="en-US" dirty="0" smtClean="0"/>
              <a:t>「</a:t>
            </a:r>
            <a:r>
              <a:rPr lang="ja-JP" altLang="en-US" dirty="0"/>
              <a:t>対話の価値</a:t>
            </a:r>
            <a:r>
              <a:rPr lang="ja-JP" altLang="en-US" dirty="0" smtClean="0"/>
              <a:t>」を感じているか</a:t>
            </a:r>
            <a:endParaRPr lang="en-US" altLang="ja-JP" dirty="0" smtClean="0"/>
          </a:p>
          <a:p>
            <a:pPr marL="0" indent="0">
              <a:buNone/>
            </a:pPr>
            <a:r>
              <a:rPr lang="ja-JP" altLang="en-US" dirty="0" smtClean="0"/>
              <a:t>「</a:t>
            </a:r>
            <a:r>
              <a:rPr lang="ja-JP" altLang="en-US" dirty="0"/>
              <a:t>多様性の</a:t>
            </a:r>
            <a:r>
              <a:rPr lang="ja-JP" altLang="en-US" dirty="0" smtClean="0"/>
              <a:t>価値」を感じているか</a:t>
            </a:r>
            <a:endParaRPr lang="ja-JP" altLang="en-US" dirty="0"/>
          </a:p>
          <a:p>
            <a:pPr marL="0" indent="0">
              <a:buNone/>
            </a:pPr>
            <a:r>
              <a:rPr lang="ja-JP" altLang="en-US" dirty="0" smtClean="0"/>
              <a:t>「失敗する価値」を感じているか</a:t>
            </a:r>
            <a:endParaRPr lang="en-US" altLang="ja-JP" dirty="0" smtClean="0"/>
          </a:p>
          <a:p>
            <a:pPr marL="0" indent="0">
              <a:buNone/>
            </a:pPr>
            <a:endParaRPr lang="en-US" altLang="ja-JP" dirty="0" smtClean="0"/>
          </a:p>
          <a:p>
            <a:pPr marL="0" indent="0">
              <a:buNone/>
            </a:pPr>
            <a:r>
              <a:rPr lang="ja-JP" altLang="en-US" dirty="0"/>
              <a:t>クラスの集団としての状態を把握する</a:t>
            </a:r>
            <a:endParaRPr lang="en-US" altLang="ja-JP" dirty="0"/>
          </a:p>
          <a:p>
            <a:pPr marL="0" indent="0">
              <a:buNone/>
            </a:pPr>
            <a:r>
              <a:rPr lang="ja-JP" altLang="en-US" dirty="0" smtClean="0"/>
              <a:t>→集団としての「課題」を抽出して語る</a:t>
            </a:r>
            <a:endParaRPr lang="ja-JP" altLang="en-US" dirty="0"/>
          </a:p>
        </p:txBody>
      </p:sp>
    </p:spTree>
    <p:extLst>
      <p:ext uri="{BB962C8B-B14F-4D97-AF65-F5344CB8AC3E}">
        <p14:creationId xmlns:p14="http://schemas.microsoft.com/office/powerpoint/2010/main" val="24055698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思考の材料④「改善」を考える</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ＡＬ型授業が機能しているのかどうかは、どのような方法で「評価」すればよいか？</a:t>
            </a:r>
            <a:endParaRPr lang="en-US" altLang="ja-JP" dirty="0" smtClean="0"/>
          </a:p>
          <a:p>
            <a:endParaRPr lang="en-US" altLang="ja-JP" dirty="0"/>
          </a:p>
          <a:p>
            <a:r>
              <a:rPr lang="ja-JP" altLang="en-US" dirty="0" smtClean="0"/>
              <a:t>上記の「評価」でどのような結果に対してどのような「改善」が考えられるか？</a:t>
            </a:r>
            <a:endParaRPr lang="en-US" altLang="ja-JP" dirty="0" smtClean="0"/>
          </a:p>
          <a:p>
            <a:endParaRPr lang="en-US" altLang="ja-JP" dirty="0"/>
          </a:p>
          <a:p>
            <a:pPr marL="0" indent="0">
              <a:buNone/>
            </a:pPr>
            <a:endParaRPr lang="en-US" altLang="ja-JP" dirty="0"/>
          </a:p>
          <a:p>
            <a:endParaRPr lang="en-US" altLang="ja-JP" dirty="0" smtClean="0"/>
          </a:p>
          <a:p>
            <a:endParaRPr kumimoji="1" lang="ja-JP" altLang="en-US" dirty="0"/>
          </a:p>
        </p:txBody>
      </p:sp>
    </p:spTree>
    <p:extLst>
      <p:ext uri="{BB962C8B-B14F-4D97-AF65-F5344CB8AC3E}">
        <p14:creationId xmlns:p14="http://schemas.microsoft.com/office/powerpoint/2010/main" val="2280891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kumimoji="1" lang="en-US" altLang="ja-JP" dirty="0" smtClean="0"/>
              <a:t>2</a:t>
            </a:r>
            <a:r>
              <a:rPr kumimoji="1" lang="ja-JP" altLang="en-US" dirty="0" smtClean="0"/>
              <a:t>回考査後授業アンケート（</a:t>
            </a:r>
            <a:r>
              <a:rPr kumimoji="1" lang="en-US" altLang="ja-JP" dirty="0" smtClean="0"/>
              <a:t>α</a:t>
            </a:r>
            <a:r>
              <a:rPr kumimoji="1" lang="ja-JP" altLang="en-US" dirty="0" smtClean="0"/>
              <a:t>）</a:t>
            </a:r>
            <a:endParaRPr kumimoji="1" lang="ja-JP" altLang="en-US" dirty="0"/>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496944" cy="5107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8696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kumimoji="1" lang="en-US" altLang="ja-JP" dirty="0" smtClean="0"/>
              <a:t>2</a:t>
            </a:r>
            <a:r>
              <a:rPr kumimoji="1" lang="ja-JP" altLang="en-US" dirty="0" smtClean="0"/>
              <a:t>回考査後授業アンケート（</a:t>
            </a:r>
            <a:r>
              <a:rPr lang="en-US" altLang="ja-JP" dirty="0"/>
              <a:t>β</a:t>
            </a:r>
            <a:r>
              <a:rPr kumimoji="1" lang="ja-JP" altLang="en-US" dirty="0" smtClean="0"/>
              <a:t>）</a:t>
            </a:r>
            <a:endParaRPr kumimoji="1" lang="ja-JP" altLang="en-U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38606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33876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lang="en-US" altLang="ja-JP" dirty="0"/>
              <a:t>3</a:t>
            </a:r>
            <a:r>
              <a:rPr kumimoji="1" lang="ja-JP" altLang="en-US" dirty="0" smtClean="0"/>
              <a:t>回考査後授業アンケート（</a:t>
            </a:r>
            <a:r>
              <a:rPr lang="en-US" altLang="ja-JP" dirty="0"/>
              <a:t>β</a:t>
            </a:r>
            <a:r>
              <a:rPr kumimoji="1" lang="ja-JP" altLang="en-US" dirty="0" smtClean="0"/>
              <a:t>）</a:t>
            </a:r>
            <a:endParaRPr kumimoji="1" lang="ja-JP" altLang="en-US" dirty="0"/>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594802"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0662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型授業の改善</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lnSpcReduction="10000"/>
          </a:bodyPr>
          <a:lstStyle/>
          <a:p>
            <a:pPr marL="0" indent="0">
              <a:buNone/>
            </a:pPr>
            <a:r>
              <a:rPr lang="ja-JP" altLang="en-US" sz="3500" b="1" dirty="0"/>
              <a:t>●試験の振り返り</a:t>
            </a:r>
          </a:p>
          <a:p>
            <a:pPr marL="0" indent="0">
              <a:buNone/>
            </a:pPr>
            <a:r>
              <a:rPr lang="ja-JP" altLang="en-US" sz="3500" dirty="0" smtClean="0"/>
              <a:t>集団</a:t>
            </a:r>
            <a:r>
              <a:rPr lang="ja-JP" altLang="en-US" sz="3500" dirty="0"/>
              <a:t>の分布、平均点、標準偏差を提示</a:t>
            </a:r>
          </a:p>
          <a:p>
            <a:pPr marL="0" indent="0">
              <a:buNone/>
            </a:pPr>
            <a:endParaRPr lang="en-US" altLang="ja-JP" sz="3500" dirty="0" smtClean="0"/>
          </a:p>
          <a:p>
            <a:pPr marL="0" indent="0">
              <a:buNone/>
            </a:pPr>
            <a:r>
              <a:rPr lang="ja-JP" altLang="en-US" sz="3500" dirty="0" smtClean="0"/>
              <a:t>「</a:t>
            </a:r>
            <a:r>
              <a:rPr lang="ja-JP" altLang="en-US" sz="3500" dirty="0"/>
              <a:t>分布が右による」ことを</a:t>
            </a:r>
            <a:r>
              <a:rPr lang="ja-JP" altLang="en-US" sz="3500" dirty="0" smtClean="0"/>
              <a:t>目指す</a:t>
            </a:r>
            <a:endParaRPr lang="ja-JP" altLang="en-US" sz="3500" dirty="0"/>
          </a:p>
          <a:p>
            <a:pPr marL="0" indent="0">
              <a:buNone/>
            </a:pPr>
            <a:r>
              <a:rPr lang="ja-JP" altLang="en-US" sz="3500" dirty="0" smtClean="0"/>
              <a:t>「平均点⇧、</a:t>
            </a:r>
            <a:r>
              <a:rPr lang="ja-JP" altLang="en-US" sz="3500" dirty="0"/>
              <a:t>標</a:t>
            </a:r>
            <a:r>
              <a:rPr lang="ja-JP" altLang="en-US" sz="3500" dirty="0" smtClean="0"/>
              <a:t>準偏差⇩」になるはず</a:t>
            </a:r>
            <a:endParaRPr lang="ja-JP" altLang="en-US" sz="3500" dirty="0"/>
          </a:p>
          <a:p>
            <a:pPr marL="0" indent="0">
              <a:buNone/>
            </a:pPr>
            <a:endParaRPr lang="en-US" altLang="ja-JP" sz="3500" dirty="0" smtClean="0"/>
          </a:p>
          <a:p>
            <a:pPr marL="0" indent="0">
              <a:buNone/>
            </a:pPr>
            <a:r>
              <a:rPr lang="ja-JP" altLang="en-US" sz="3500" dirty="0" smtClean="0"/>
              <a:t>→生徒も自分たちの集団の状態を見るようになる</a:t>
            </a:r>
            <a:endParaRPr lang="ja-JP" altLang="en-US" sz="3500" dirty="0"/>
          </a:p>
        </p:txBody>
      </p:sp>
    </p:spTree>
    <p:extLst>
      <p:ext uri="{BB962C8B-B14F-4D97-AF65-F5344CB8AC3E}">
        <p14:creationId xmlns:p14="http://schemas.microsoft.com/office/powerpoint/2010/main" val="7358621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第</a:t>
            </a:r>
            <a:r>
              <a:rPr lang="en-US" altLang="ja-JP" dirty="0" smtClean="0"/>
              <a:t>1</a:t>
            </a:r>
            <a:r>
              <a:rPr lang="ja-JP" altLang="en-US" dirty="0" smtClean="0"/>
              <a:t>回～</a:t>
            </a:r>
            <a:r>
              <a:rPr lang="ja-JP" altLang="en-US" dirty="0"/>
              <a:t>第</a:t>
            </a:r>
            <a:r>
              <a:rPr lang="en-US" altLang="ja-JP" dirty="0"/>
              <a:t>3</a:t>
            </a:r>
            <a:r>
              <a:rPr lang="ja-JP" altLang="en-US" dirty="0"/>
              <a:t>回</a:t>
            </a:r>
            <a:r>
              <a:rPr lang="ja-JP" altLang="en-US" dirty="0" smtClean="0"/>
              <a:t>考査結果（</a:t>
            </a:r>
            <a:r>
              <a:rPr lang="en-US" altLang="ja-JP" dirty="0"/>
              <a:t>α</a:t>
            </a:r>
            <a:r>
              <a:rPr lang="ja-JP" altLang="en-US" dirty="0"/>
              <a:t>）</a:t>
            </a:r>
            <a:endParaRPr kumimoji="1" lang="ja-JP" altLang="en-US" dirty="0"/>
          </a:p>
        </p:txBody>
      </p:sp>
      <p:pic>
        <p:nvPicPr>
          <p:cNvPr id="92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124744"/>
            <a:ext cx="7767799" cy="441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5635804"/>
            <a:ext cx="8136904" cy="1033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9529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思考</a:t>
            </a:r>
            <a:r>
              <a:rPr lang="ja-JP" altLang="en-US" dirty="0" smtClean="0"/>
              <a:t>の材料②方法を考える</a:t>
            </a:r>
            <a:endParaRPr kumimoji="1" lang="ja-JP" altLang="en-US" dirty="0"/>
          </a:p>
        </p:txBody>
      </p:sp>
      <p:sp>
        <p:nvSpPr>
          <p:cNvPr id="3" name="コンテンツ プレースホルダー 2"/>
          <p:cNvSpPr>
            <a:spLocks noGrp="1"/>
          </p:cNvSpPr>
          <p:nvPr>
            <p:ph idx="1"/>
          </p:nvPr>
        </p:nvSpPr>
        <p:spPr>
          <a:xfrm>
            <a:off x="457200" y="1600201"/>
            <a:ext cx="8229600" cy="3917032"/>
          </a:xfrm>
        </p:spPr>
        <p:txBody>
          <a:bodyPr/>
          <a:lstStyle/>
          <a:p>
            <a:r>
              <a:rPr lang="ja-JP" altLang="en-US" dirty="0" smtClean="0"/>
              <a:t>ＡＬ型授業の「目的」を軸に考えると、</a:t>
            </a:r>
            <a:r>
              <a:rPr lang="ja-JP" altLang="en-US" dirty="0"/>
              <a:t>どのよう</a:t>
            </a:r>
            <a:r>
              <a:rPr lang="ja-JP" altLang="en-US" dirty="0" smtClean="0"/>
              <a:t>な授業形態が望ましいか？</a:t>
            </a:r>
            <a:endParaRPr lang="en-US" altLang="ja-JP" dirty="0" smtClean="0"/>
          </a:p>
          <a:p>
            <a:endParaRPr lang="en-US" altLang="ja-JP" dirty="0"/>
          </a:p>
          <a:p>
            <a:r>
              <a:rPr lang="ja-JP" altLang="en-US" dirty="0" smtClean="0"/>
              <a:t>現在行われている社員教育は「目的」と合致した「方法」が採用されているか？また、改善の余地があるとすればそれは何か？</a:t>
            </a:r>
            <a:endParaRPr lang="en-US" altLang="ja-JP" dirty="0" smtClean="0"/>
          </a:p>
        </p:txBody>
      </p:sp>
    </p:spTree>
    <p:extLst>
      <p:ext uri="{BB962C8B-B14F-4D97-AF65-F5344CB8AC3E}">
        <p14:creationId xmlns:p14="http://schemas.microsoft.com/office/powerpoint/2010/main" val="7463201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r>
              <a:rPr lang="ja-JP" altLang="en-US" dirty="0"/>
              <a:t>教員の「職能」の変化</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lnSpcReduction="10000"/>
          </a:bodyPr>
          <a:lstStyle/>
          <a:p>
            <a:pPr marL="0" indent="0">
              <a:buNone/>
            </a:pPr>
            <a:r>
              <a:rPr lang="ja-JP" altLang="en-US" dirty="0"/>
              <a:t>「（教員が）</a:t>
            </a:r>
            <a:r>
              <a:rPr lang="ja-JP" altLang="en-US" dirty="0" smtClean="0"/>
              <a:t>教える」➡「</a:t>
            </a:r>
            <a:r>
              <a:rPr lang="ja-JP" altLang="en-US" dirty="0"/>
              <a:t>（生徒が）学ぶ</a:t>
            </a:r>
            <a:r>
              <a:rPr lang="ja-JP" altLang="en-US" dirty="0" smtClean="0"/>
              <a:t>」</a:t>
            </a:r>
            <a:endParaRPr lang="en-US" altLang="ja-JP" dirty="0" smtClean="0"/>
          </a:p>
          <a:p>
            <a:pPr marL="0" indent="0">
              <a:buNone/>
            </a:pPr>
            <a:endParaRPr lang="ja-JP" altLang="en-US" dirty="0"/>
          </a:p>
          <a:p>
            <a:pPr marL="0" indent="0">
              <a:buNone/>
            </a:pPr>
            <a:r>
              <a:rPr lang="ja-JP" altLang="en-US" dirty="0"/>
              <a:t>「わかりやすく丁寧に教える</a:t>
            </a:r>
            <a:r>
              <a:rPr lang="ja-JP" altLang="en-US" dirty="0" smtClean="0"/>
              <a:t>」</a:t>
            </a:r>
            <a:endParaRPr lang="en-US" altLang="ja-JP" dirty="0" smtClean="0"/>
          </a:p>
          <a:p>
            <a:pPr marL="0" indent="0">
              <a:buNone/>
            </a:pPr>
            <a:r>
              <a:rPr lang="ja-JP" altLang="en-US" dirty="0" smtClean="0"/>
              <a:t>➡「</a:t>
            </a:r>
            <a:r>
              <a:rPr lang="ja-JP" altLang="en-US" dirty="0"/>
              <a:t>生徒の可能性を</a:t>
            </a:r>
            <a:r>
              <a:rPr lang="ja-JP" altLang="en-US" dirty="0" smtClean="0"/>
              <a:t>引き出す」</a:t>
            </a:r>
            <a:endParaRPr lang="en-US" altLang="ja-JP" dirty="0" smtClean="0"/>
          </a:p>
          <a:p>
            <a:pPr marL="0" indent="0">
              <a:buNone/>
            </a:pPr>
            <a:r>
              <a:rPr lang="ja-JP" altLang="en-US" dirty="0"/>
              <a:t>　</a:t>
            </a:r>
            <a:r>
              <a:rPr lang="ja-JP" altLang="en-US" dirty="0" smtClean="0"/>
              <a:t>「よりよい学び</a:t>
            </a:r>
            <a:r>
              <a:rPr lang="ja-JP" altLang="en-US" dirty="0"/>
              <a:t>の場を提供する」</a:t>
            </a:r>
          </a:p>
          <a:p>
            <a:pPr marL="0" indent="0">
              <a:buNone/>
            </a:pPr>
            <a:endParaRPr lang="ja-JP" altLang="en-US" dirty="0"/>
          </a:p>
          <a:p>
            <a:pPr marL="0" indent="0">
              <a:buNone/>
            </a:pPr>
            <a:r>
              <a:rPr lang="en-US" altLang="ja-JP" sz="2400" dirty="0"/>
              <a:t>※</a:t>
            </a:r>
            <a:r>
              <a:rPr lang="ja-JP" altLang="en-US" sz="2400" dirty="0"/>
              <a:t>「わかりやすく丁寧に教える」ことをすればするほど、これからの社会を生き抜くための「教えるだけでは獲得できない能力」が獲得できずに終わる可能性</a:t>
            </a:r>
            <a:r>
              <a:rPr lang="ja-JP" altLang="en-US" sz="2400" dirty="0" smtClean="0"/>
              <a:t>。</a:t>
            </a:r>
            <a:endParaRPr lang="ja-JP" altLang="en-US" sz="2400" dirty="0"/>
          </a:p>
        </p:txBody>
      </p:sp>
    </p:spTree>
    <p:extLst>
      <p:ext uri="{BB962C8B-B14F-4D97-AF65-F5344CB8AC3E}">
        <p14:creationId xmlns:p14="http://schemas.microsoft.com/office/powerpoint/2010/main" val="1018085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思考の材料⑤「学校」を考える</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「学校」の価値とは何か？</a:t>
            </a:r>
            <a:endParaRPr lang="en-US" altLang="ja-JP" dirty="0" smtClean="0"/>
          </a:p>
          <a:p>
            <a:endParaRPr lang="en-US" altLang="ja-JP" dirty="0"/>
          </a:p>
          <a:p>
            <a:r>
              <a:rPr lang="ja-JP" altLang="en-US" dirty="0" smtClean="0"/>
              <a:t>「学校」の価値を最大限に活用するにはどのような活動を設定すればよいか？</a:t>
            </a:r>
            <a:endParaRPr lang="en-US" altLang="ja-JP" dirty="0"/>
          </a:p>
          <a:p>
            <a:pPr marL="0" indent="0">
              <a:buNone/>
            </a:pPr>
            <a:endParaRPr lang="en-US" altLang="ja-JP" dirty="0"/>
          </a:p>
          <a:p>
            <a:endParaRPr lang="en-US" altLang="ja-JP" dirty="0" smtClean="0"/>
          </a:p>
          <a:p>
            <a:endParaRPr kumimoji="1" lang="ja-JP" altLang="en-US" dirty="0"/>
          </a:p>
        </p:txBody>
      </p:sp>
    </p:spTree>
    <p:extLst>
      <p:ext uri="{BB962C8B-B14F-4D97-AF65-F5344CB8AC3E}">
        <p14:creationId xmlns:p14="http://schemas.microsoft.com/office/powerpoint/2010/main" val="25862045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smtClean="0"/>
              <a:t>ネットで知識を獲得できる時代</a:t>
            </a:r>
            <a:endParaRPr lang="en-US" altLang="ja-JP" sz="2400" dirty="0" smtClean="0"/>
          </a:p>
          <a:p>
            <a:pPr marL="0" indent="0">
              <a:buNone/>
            </a:pPr>
            <a:r>
              <a:rPr lang="ja-JP" altLang="en-US" sz="2400" dirty="0" smtClean="0"/>
              <a:t>「知」は開かれ、一部の人間が独占する時代は終わった</a:t>
            </a:r>
            <a:endParaRPr lang="en-US" altLang="ja-JP" sz="2400" dirty="0" smtClean="0"/>
          </a:p>
          <a:p>
            <a:pPr marL="0" indent="0">
              <a:buNone/>
            </a:pPr>
            <a:r>
              <a:rPr lang="ja-JP" altLang="en-US" sz="2400" dirty="0" smtClean="0"/>
              <a:t>では、学校の意味は？？</a:t>
            </a:r>
            <a:endParaRPr lang="en-US" altLang="ja-JP" sz="2400" dirty="0"/>
          </a:p>
          <a:p>
            <a:pPr marL="0" indent="0">
              <a:buNone/>
            </a:pPr>
            <a:endParaRPr lang="en-US" altLang="ja-JP" dirty="0" smtClean="0"/>
          </a:p>
          <a:p>
            <a:pPr marL="0" indent="0">
              <a:buNone/>
            </a:pPr>
            <a:r>
              <a:rPr lang="ja-JP" altLang="en-US" dirty="0" smtClean="0"/>
              <a:t>大野の考えていること</a:t>
            </a:r>
            <a:endParaRPr lang="en-US" altLang="ja-JP" dirty="0" smtClean="0"/>
          </a:p>
          <a:p>
            <a:pPr marL="0" indent="0">
              <a:buNone/>
            </a:pPr>
            <a:r>
              <a:rPr lang="ja-JP" altLang="en-US" b="1" dirty="0" smtClean="0">
                <a:solidFill>
                  <a:srgbClr val="FF0000"/>
                </a:solidFill>
              </a:rPr>
              <a:t>「集団で、同じ時間と空間を共有する」</a:t>
            </a:r>
            <a:endParaRPr lang="en-US" altLang="ja-JP" b="1" dirty="0" smtClean="0">
              <a:solidFill>
                <a:srgbClr val="FF0000"/>
              </a:solidFill>
            </a:endParaRPr>
          </a:p>
          <a:p>
            <a:pPr marL="0" indent="0">
              <a:buNone/>
            </a:pPr>
            <a:r>
              <a:rPr lang="ja-JP" altLang="en-US" dirty="0" smtClean="0"/>
              <a:t>　＝学校、授業で得られる最大の価値</a:t>
            </a:r>
            <a:endParaRPr lang="en-US" altLang="ja-JP" dirty="0" smtClean="0"/>
          </a:p>
          <a:p>
            <a:pPr marL="0" indent="0">
              <a:buNone/>
            </a:pPr>
            <a:endParaRPr lang="en-US" altLang="ja-JP" sz="2400" dirty="0" smtClean="0"/>
          </a:p>
          <a:p>
            <a:pPr marL="0" indent="0">
              <a:buNone/>
            </a:pPr>
            <a:r>
              <a:rPr lang="en-US" altLang="ja-JP" sz="2400" dirty="0" smtClean="0"/>
              <a:t>※</a:t>
            </a:r>
            <a:r>
              <a:rPr lang="ja-JP" altLang="en-US" sz="2400" dirty="0" smtClean="0"/>
              <a:t>「プロジェクトチームの価値」は何か？</a:t>
            </a:r>
            <a:endParaRPr lang="en-US" altLang="ja-JP" sz="2400" dirty="0" smtClean="0"/>
          </a:p>
        </p:txBody>
      </p:sp>
    </p:spTree>
    <p:extLst>
      <p:ext uri="{BB962C8B-B14F-4D97-AF65-F5344CB8AC3E}">
        <p14:creationId xmlns:p14="http://schemas.microsoft.com/office/powerpoint/2010/main" val="18679649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授業デザインのヒント</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b="1" dirty="0"/>
              <a:t>・「目的」の明確化</a:t>
            </a:r>
          </a:p>
          <a:p>
            <a:pPr marL="0" indent="0">
              <a:buNone/>
            </a:pPr>
            <a:r>
              <a:rPr lang="ja-JP" altLang="en-US" b="1" dirty="0"/>
              <a:t>・「課題発見力」「課題</a:t>
            </a:r>
            <a:r>
              <a:rPr lang="ja-JP" altLang="en-US" b="1" dirty="0" smtClean="0"/>
              <a:t>解決力」</a:t>
            </a:r>
            <a:endParaRPr lang="en-US" altLang="ja-JP" b="1" dirty="0" smtClean="0"/>
          </a:p>
          <a:p>
            <a:pPr marL="0" indent="0">
              <a:buNone/>
            </a:pPr>
            <a:r>
              <a:rPr lang="ja-JP" altLang="en-US" b="1" dirty="0" smtClean="0"/>
              <a:t>・</a:t>
            </a:r>
            <a:r>
              <a:rPr lang="ja-JP" altLang="en-US" b="1" dirty="0"/>
              <a:t>「主体性」「協働性」「多様性</a:t>
            </a:r>
            <a:r>
              <a:rPr lang="ja-JP" altLang="en-US" b="1" dirty="0" smtClean="0"/>
              <a:t>」</a:t>
            </a:r>
            <a:endParaRPr lang="en-US" altLang="ja-JP" b="1" dirty="0" smtClean="0"/>
          </a:p>
          <a:p>
            <a:pPr marL="0" indent="0">
              <a:buNone/>
            </a:pPr>
            <a:r>
              <a:rPr lang="ja-JP" altLang="en-US" b="1" dirty="0" smtClean="0"/>
              <a:t>・</a:t>
            </a:r>
            <a:r>
              <a:rPr lang="ja-JP" altLang="en-US" b="1" dirty="0"/>
              <a:t>「評価」の方法の</a:t>
            </a:r>
            <a:r>
              <a:rPr lang="ja-JP" altLang="en-US" b="1" dirty="0" smtClean="0"/>
              <a:t>明確化</a:t>
            </a:r>
            <a:endParaRPr lang="en-US" altLang="ja-JP" b="1" dirty="0" smtClean="0"/>
          </a:p>
          <a:p>
            <a:pPr marL="0" indent="0">
              <a:buNone/>
            </a:pPr>
            <a:endParaRPr kumimoji="1" lang="en-US" altLang="ja-JP" dirty="0"/>
          </a:p>
          <a:p>
            <a:pPr marL="0" indent="0">
              <a:buNone/>
            </a:pPr>
            <a:r>
              <a:rPr lang="en-US" altLang="ja-JP" sz="2400" dirty="0"/>
              <a:t>※</a:t>
            </a:r>
            <a:r>
              <a:rPr lang="ja-JP" altLang="en-US" sz="2400" dirty="0"/>
              <a:t>「手段の目的化」を避ける。</a:t>
            </a:r>
          </a:p>
          <a:p>
            <a:pPr marL="0" indent="0">
              <a:buNone/>
            </a:pPr>
            <a:r>
              <a:rPr lang="en-US" altLang="ja-JP" sz="2400" dirty="0"/>
              <a:t>※</a:t>
            </a:r>
            <a:r>
              <a:rPr lang="ja-JP" altLang="en-US" sz="2400" dirty="0"/>
              <a:t>授業者、学習者がともにＰＤＣＡサイクルを回せるようなしかけが必要。</a:t>
            </a:r>
            <a:endParaRPr kumimoji="1" lang="ja-JP" altLang="en-US" sz="2400" dirty="0"/>
          </a:p>
        </p:txBody>
      </p:sp>
    </p:spTree>
    <p:extLst>
      <p:ext uri="{BB962C8B-B14F-4D97-AF65-F5344CB8AC3E}">
        <p14:creationId xmlns:p14="http://schemas.microsoft.com/office/powerpoint/2010/main" val="42006235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a:t>
            </a:r>
            <a:r>
              <a:rPr kumimoji="1" lang="en-US" altLang="ja-JP" dirty="0" smtClean="0"/>
              <a:t>WS</a:t>
            </a:r>
            <a:r>
              <a:rPr kumimoji="1" lang="ja-JP" altLang="en-US" dirty="0" smtClean="0"/>
              <a:t>の目的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a:t>
            </a:r>
            <a:r>
              <a:rPr kumimoji="1" lang="en-US" altLang="ja-JP" dirty="0" smtClean="0"/>
              <a:t>AL</a:t>
            </a:r>
            <a:r>
              <a:rPr lang="ja-JP" altLang="en-US" dirty="0" smtClean="0"/>
              <a:t>の「目的」は何か説明することができる。</a:t>
            </a:r>
            <a:endParaRPr lang="en-US" altLang="ja-JP" dirty="0" smtClean="0"/>
          </a:p>
          <a:p>
            <a:pPr marL="0" indent="0">
              <a:buNone/>
            </a:pPr>
            <a:endParaRPr lang="en-US" altLang="ja-JP" dirty="0"/>
          </a:p>
          <a:p>
            <a:pPr marL="0" indent="0">
              <a:buNone/>
            </a:pPr>
            <a:r>
              <a:rPr lang="ja-JP" altLang="en-US" dirty="0" smtClean="0"/>
              <a:t>●</a:t>
            </a:r>
            <a:r>
              <a:rPr lang="en-US" altLang="ja-JP" dirty="0" smtClean="0"/>
              <a:t>AL</a:t>
            </a:r>
            <a:r>
              <a:rPr lang="ja-JP" altLang="en-US" dirty="0" smtClean="0"/>
              <a:t>のいくつかの「方法」について背景にある</a:t>
            </a:r>
            <a:r>
              <a:rPr lang="ja-JP" altLang="en-US" dirty="0"/>
              <a:t>考え方</a:t>
            </a:r>
            <a:r>
              <a:rPr lang="ja-JP" altLang="en-US" dirty="0" smtClean="0"/>
              <a:t>とともに説明することができる。</a:t>
            </a:r>
            <a:endParaRPr lang="en-US" altLang="ja-JP" dirty="0" smtClean="0"/>
          </a:p>
          <a:p>
            <a:pPr marL="0" indent="0">
              <a:buNone/>
            </a:pPr>
            <a:endParaRPr lang="en-US" altLang="ja-JP" dirty="0"/>
          </a:p>
          <a:p>
            <a:pPr marL="0" indent="0">
              <a:buNone/>
            </a:pPr>
            <a:r>
              <a:rPr lang="ja-JP" altLang="en-US" dirty="0" smtClean="0"/>
              <a:t>●</a:t>
            </a:r>
            <a:r>
              <a:rPr lang="ja-JP" altLang="en-US" dirty="0"/>
              <a:t>高校で</a:t>
            </a:r>
            <a:r>
              <a:rPr lang="ja-JP" altLang="en-US" dirty="0" smtClean="0"/>
              <a:t>の</a:t>
            </a:r>
            <a:r>
              <a:rPr lang="en-US" altLang="ja-JP" dirty="0" smtClean="0"/>
              <a:t>AL</a:t>
            </a:r>
            <a:r>
              <a:rPr lang="ja-JP" altLang="en-US" dirty="0" smtClean="0"/>
              <a:t>型授業のアイデアを各職場でどのように生かせるか考察する。</a:t>
            </a:r>
            <a:endParaRPr lang="en-US" altLang="ja-JP" dirty="0" smtClean="0"/>
          </a:p>
        </p:txBody>
      </p:sp>
    </p:spTree>
    <p:extLst>
      <p:ext uri="{BB962C8B-B14F-4D97-AF65-F5344CB8AC3E}">
        <p14:creationId xmlns:p14="http://schemas.microsoft.com/office/powerpoint/2010/main" val="17408565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情報発信について</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sz="3900" b="1" dirty="0" smtClean="0"/>
              <a:t>①</a:t>
            </a:r>
            <a:r>
              <a:rPr lang="ja-JP" altLang="en-US" sz="3900" b="1" dirty="0"/>
              <a:t>個人のＨＰ</a:t>
            </a:r>
          </a:p>
          <a:p>
            <a:r>
              <a:rPr lang="ja-JP" altLang="en-US" sz="2600" dirty="0" smtClean="0"/>
              <a:t>授業プリントや各種資料の公開</a:t>
            </a:r>
            <a:endParaRPr lang="en-US" altLang="ja-JP" sz="2600" dirty="0" smtClean="0"/>
          </a:p>
          <a:p>
            <a:endParaRPr lang="ja-JP" altLang="en-US" sz="2600" dirty="0"/>
          </a:p>
          <a:p>
            <a:pPr marL="0" indent="0">
              <a:buNone/>
            </a:pPr>
            <a:r>
              <a:rPr lang="ja-JP" altLang="en-US" sz="3000" b="1" dirty="0" smtClean="0"/>
              <a:t>生物</a:t>
            </a:r>
            <a:r>
              <a:rPr lang="ja-JP" altLang="en-US" sz="3000" b="1" dirty="0"/>
              <a:t>「を」教える視点　生物「で」教える視点</a:t>
            </a:r>
          </a:p>
          <a:p>
            <a:pPr marL="0" indent="0">
              <a:buNone/>
            </a:pPr>
            <a:r>
              <a:rPr lang="en-US" altLang="ja-JP" sz="3000" dirty="0">
                <a:hlinkClick r:id="rId2"/>
              </a:rPr>
              <a:t>http://biologymanabiai.jimdo.com</a:t>
            </a:r>
            <a:r>
              <a:rPr lang="en-US" altLang="ja-JP" sz="3000" dirty="0" smtClean="0">
                <a:hlinkClick r:id="rId2"/>
              </a:rPr>
              <a:t>/</a:t>
            </a:r>
            <a:endParaRPr lang="en-US" altLang="ja-JP" sz="3000" dirty="0" smtClean="0"/>
          </a:p>
          <a:p>
            <a:endParaRPr lang="en-US" altLang="ja-JP" dirty="0"/>
          </a:p>
          <a:p>
            <a:pPr marL="0" indent="0">
              <a:buNone/>
            </a:pPr>
            <a:r>
              <a:rPr lang="en-US" altLang="ja-JP" sz="3900" b="1" dirty="0" smtClean="0"/>
              <a:t>②Facebook</a:t>
            </a:r>
          </a:p>
          <a:p>
            <a:pPr marL="0" indent="0">
              <a:buNone/>
            </a:pPr>
            <a:r>
              <a:rPr lang="en-US" altLang="ja-JP" dirty="0" smtClean="0">
                <a:hlinkClick r:id="rId3"/>
              </a:rPr>
              <a:t>https://www.facebook.com/tomohisa.ohno.79</a:t>
            </a:r>
            <a:endParaRPr lang="en-US" altLang="ja-JP" dirty="0" smtClean="0"/>
          </a:p>
          <a:p>
            <a:pPr marL="0" indent="0">
              <a:buNone/>
            </a:pPr>
            <a:r>
              <a:rPr lang="ja-JP" altLang="en-US" sz="2600" dirty="0" smtClean="0"/>
              <a:t>「</a:t>
            </a:r>
            <a:r>
              <a:rPr lang="ja-JP" altLang="en-US" sz="2600" dirty="0"/>
              <a:t>ペンギンのイラスト」の大野智久です。</a:t>
            </a:r>
          </a:p>
          <a:p>
            <a:endParaRPr kumimoji="1" lang="ja-JP" altLang="en-US" dirty="0"/>
          </a:p>
        </p:txBody>
      </p:sp>
    </p:spTree>
    <p:extLst>
      <p:ext uri="{BB962C8B-B14F-4D97-AF65-F5344CB8AC3E}">
        <p14:creationId xmlns:p14="http://schemas.microsoft.com/office/powerpoint/2010/main" val="32202909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参考書籍</a:t>
            </a:r>
            <a:endParaRPr kumimoji="1" lang="ja-JP" altLang="en-US" dirty="0"/>
          </a:p>
        </p:txBody>
      </p:sp>
      <p:pic>
        <p:nvPicPr>
          <p:cNvPr id="5" name="Picture 2" descr="C:\Users\T0898328\AppData\Local\Microsoft\Windows\Temporary Internet Files\Content.Outlook\GKK3EB6B\51Xq4wjF8BL__SX350_BO1204203200_.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7566" y="1340768"/>
            <a:ext cx="2590714" cy="367263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0898328\AppData\Local\Microsoft\Windows\Temporary Internet Files\Content.Outlook\GKK3EB6B\51m7NkUpxML__SX339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340768"/>
            <a:ext cx="2611699" cy="382181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36484" y="5446784"/>
            <a:ext cx="8802410" cy="954107"/>
          </a:xfrm>
          <a:prstGeom prst="rect">
            <a:avLst/>
          </a:prstGeom>
          <a:noFill/>
        </p:spPr>
        <p:txBody>
          <a:bodyPr wrap="none" rtlCol="0">
            <a:spAutoFit/>
          </a:bodyPr>
          <a:lstStyle/>
          <a:p>
            <a:r>
              <a:rPr lang="en-US" altLang="ja-JP" sz="2400" dirty="0" smtClean="0"/>
              <a:t>『</a:t>
            </a:r>
            <a:r>
              <a:rPr lang="ja-JP" altLang="en-US" sz="2400" dirty="0" smtClean="0"/>
              <a:t>学び合い</a:t>
            </a:r>
            <a:r>
              <a:rPr lang="en-US" altLang="ja-JP" sz="2400" dirty="0" smtClean="0"/>
              <a:t>』</a:t>
            </a:r>
            <a:r>
              <a:rPr lang="ja-JP" altLang="en-US" sz="2400" dirty="0" smtClean="0"/>
              <a:t>やアクティブラーニングに関しての書籍は・・・</a:t>
            </a:r>
            <a:endParaRPr lang="en-US" altLang="ja-JP" sz="2400" dirty="0" smtClean="0"/>
          </a:p>
          <a:p>
            <a:pPr algn="ctr"/>
            <a:r>
              <a:rPr kumimoji="1" lang="ja-JP" altLang="en-US" sz="3200" b="1" dirty="0" smtClean="0"/>
              <a:t>「西川純」</a:t>
            </a:r>
            <a:r>
              <a:rPr kumimoji="1" lang="ja-JP" altLang="en-US" sz="3200" dirty="0" smtClean="0"/>
              <a:t>で検索してみて下さい</a:t>
            </a:r>
            <a:endParaRPr kumimoji="1" lang="ja-JP" altLang="en-US" sz="3200" dirty="0"/>
          </a:p>
        </p:txBody>
      </p:sp>
      <p:pic>
        <p:nvPicPr>
          <p:cNvPr id="1026" name="Picture 2" descr="http://ecx.images-amazon.com/images/I/51IYFBLFFdL._SX343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6259" y="1338943"/>
            <a:ext cx="2611481" cy="377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145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96144" y="1484784"/>
            <a:ext cx="8208912" cy="3970318"/>
          </a:xfrm>
          <a:prstGeom prst="rect">
            <a:avLst/>
          </a:prstGeom>
          <a:noFill/>
        </p:spPr>
        <p:txBody>
          <a:bodyPr wrap="square" rtlCol="0">
            <a:spAutoFit/>
          </a:bodyPr>
          <a:lstStyle/>
          <a:p>
            <a:r>
              <a:rPr lang="ja-JP" altLang="en-US" sz="3600" b="1" dirty="0" smtClean="0"/>
              <a:t>話題①</a:t>
            </a:r>
            <a:r>
              <a:rPr lang="ja-JP" altLang="en-US" sz="3600" dirty="0" smtClean="0"/>
              <a:t>　</a:t>
            </a:r>
            <a:r>
              <a:rPr lang="en-US" altLang="ja-JP" sz="3600" dirty="0" smtClean="0"/>
              <a:t>AL</a:t>
            </a:r>
            <a:r>
              <a:rPr lang="ja-JP" altLang="en-US" sz="3600" dirty="0" smtClean="0"/>
              <a:t>型授業の必要性と有用性</a:t>
            </a:r>
            <a:endParaRPr lang="en-US" altLang="ja-JP" sz="3600" dirty="0"/>
          </a:p>
          <a:p>
            <a:endParaRPr lang="en-US" altLang="ja-JP" sz="3600" dirty="0" smtClean="0"/>
          </a:p>
          <a:p>
            <a:endParaRPr lang="en-US" altLang="ja-JP" sz="3600" dirty="0" smtClean="0"/>
          </a:p>
          <a:p>
            <a:r>
              <a:rPr kumimoji="1" lang="ja-JP" altLang="en-US" sz="3600" b="1" dirty="0" smtClean="0"/>
              <a:t>話題②</a:t>
            </a:r>
            <a:r>
              <a:rPr kumimoji="1" lang="ja-JP" altLang="en-US" sz="3600" dirty="0" smtClean="0"/>
              <a:t>　</a:t>
            </a:r>
            <a:r>
              <a:rPr lang="en-US" altLang="ja-JP" sz="3600" dirty="0" smtClean="0"/>
              <a:t>AL</a:t>
            </a:r>
            <a:r>
              <a:rPr lang="ja-JP" altLang="en-US" sz="3600" dirty="0" smtClean="0"/>
              <a:t>型授業の実践例</a:t>
            </a:r>
            <a:endParaRPr lang="en-US" altLang="ja-JP" sz="3600" dirty="0"/>
          </a:p>
          <a:p>
            <a:endParaRPr kumimoji="1" lang="en-US" altLang="ja-JP" sz="3600" dirty="0" smtClean="0"/>
          </a:p>
          <a:p>
            <a:endParaRPr kumimoji="1" lang="en-US" altLang="ja-JP" sz="3600" dirty="0" smtClean="0"/>
          </a:p>
          <a:p>
            <a:r>
              <a:rPr lang="ja-JP" altLang="en-US" sz="3600" b="1" dirty="0" smtClean="0"/>
              <a:t>話題③</a:t>
            </a:r>
            <a:r>
              <a:rPr lang="ja-JP" altLang="en-US" sz="3600" dirty="0" smtClean="0"/>
              <a:t>　３者の実践から見えるもの</a:t>
            </a:r>
            <a:endParaRPr lang="en-US" altLang="ja-JP" sz="3600" dirty="0" smtClean="0"/>
          </a:p>
        </p:txBody>
      </p:sp>
    </p:spTree>
    <p:extLst>
      <p:ext uri="{BB962C8B-B14F-4D97-AF65-F5344CB8AC3E}">
        <p14:creationId xmlns:p14="http://schemas.microsoft.com/office/powerpoint/2010/main" val="246215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2585323"/>
          </a:xfrm>
          <a:prstGeom prst="rect">
            <a:avLst/>
          </a:prstGeom>
          <a:noFill/>
        </p:spPr>
        <p:txBody>
          <a:bodyPr wrap="square" rtlCol="0">
            <a:spAutoFit/>
          </a:bodyPr>
          <a:lstStyle/>
          <a:p>
            <a:pPr algn="ctr"/>
            <a:r>
              <a:rPr kumimoji="1" lang="ja-JP" altLang="en-US" sz="5400" b="1" dirty="0" smtClean="0"/>
              <a:t>話題①</a:t>
            </a:r>
            <a:endParaRPr kumimoji="1" lang="en-US" altLang="ja-JP" sz="5400" b="1" dirty="0" smtClean="0"/>
          </a:p>
          <a:p>
            <a:pPr algn="ctr"/>
            <a:r>
              <a:rPr lang="en-US" altLang="ja-JP" sz="5400" b="1" dirty="0" smtClean="0"/>
              <a:t>AL</a:t>
            </a:r>
            <a:r>
              <a:rPr lang="ja-JP" altLang="en-US" sz="5400" b="1" dirty="0" smtClean="0"/>
              <a:t>型授業</a:t>
            </a:r>
            <a:r>
              <a:rPr lang="ja-JP" altLang="en-US" sz="5400" b="1" dirty="0"/>
              <a:t>の</a:t>
            </a:r>
            <a:endParaRPr lang="en-US" altLang="ja-JP" sz="5400" b="1" dirty="0" smtClean="0"/>
          </a:p>
          <a:p>
            <a:pPr algn="ctr"/>
            <a:r>
              <a:rPr lang="ja-JP" altLang="en-US" sz="5400" b="1" dirty="0" smtClean="0"/>
              <a:t>必要性と有用性</a:t>
            </a:r>
          </a:p>
        </p:txBody>
      </p:sp>
    </p:spTree>
    <p:extLst>
      <p:ext uri="{BB962C8B-B14F-4D97-AF65-F5344CB8AC3E}">
        <p14:creationId xmlns:p14="http://schemas.microsoft.com/office/powerpoint/2010/main" val="3767943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社会人基礎力①</a:t>
            </a:r>
            <a:endParaRPr kumimoji="1" lang="ja-JP" alt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756" y="1738536"/>
            <a:ext cx="843324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3859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社会人基礎力②</a:t>
            </a:r>
            <a:endParaRPr kumimoji="1" lang="ja-JP"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76400"/>
            <a:ext cx="8427358" cy="420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6463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社会人基礎力③</a:t>
            </a:r>
            <a:endParaRPr kumimoji="1" lang="ja-JP"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00" y="2060848"/>
            <a:ext cx="857180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4208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3130</TotalTime>
  <Words>1403</Words>
  <Application>Microsoft Office PowerPoint</Application>
  <PresentationFormat>画面に合わせる (4:3)</PresentationFormat>
  <Paragraphs>289</Paragraphs>
  <Slides>46</Slides>
  <Notes>0</Notes>
  <HiddenSlides>0</HiddenSlides>
  <MMClips>0</MMClips>
  <ScaleCrop>false</ScaleCrop>
  <HeadingPairs>
    <vt:vector size="4" baseType="variant">
      <vt:variant>
        <vt:lpstr>テーマ</vt:lpstr>
      </vt:variant>
      <vt:variant>
        <vt:i4>1</vt:i4>
      </vt:variant>
      <vt:variant>
        <vt:lpstr>スライド タイトル</vt:lpstr>
      </vt:variant>
      <vt:variant>
        <vt:i4>46</vt:i4>
      </vt:variant>
    </vt:vector>
  </HeadingPairs>
  <TitlesOfParts>
    <vt:vector size="47" baseType="lpstr">
      <vt:lpstr>Office ​​テーマ</vt:lpstr>
      <vt:lpstr>アクティブラーニング（AL）の 「目的」と「方法」を考える</vt:lpstr>
      <vt:lpstr>このWSの目的</vt:lpstr>
      <vt:lpstr>思考の材料①目的を考える</vt:lpstr>
      <vt:lpstr>思考の材料②方法を考える</vt:lpstr>
      <vt:lpstr>PowerPoint プレゼンテーション</vt:lpstr>
      <vt:lpstr>PowerPoint プレゼンテーション</vt:lpstr>
      <vt:lpstr>社会人基礎力①</vt:lpstr>
      <vt:lpstr>社会人基礎力②</vt:lpstr>
      <vt:lpstr>社会人基礎力③</vt:lpstr>
      <vt:lpstr>AL型授業が必要な理由</vt:lpstr>
      <vt:lpstr>内発的動機付け</vt:lpstr>
      <vt:lpstr>内発的動機付け</vt:lpstr>
      <vt:lpstr>アクティブラーニングの有用性</vt:lpstr>
      <vt:lpstr>理解の４段階</vt:lpstr>
      <vt:lpstr>ラーニングピラミッド</vt:lpstr>
      <vt:lpstr>PowerPoint プレゼンテーション</vt:lpstr>
      <vt:lpstr>AL型授業の全体像</vt:lpstr>
      <vt:lpstr>目指すもの</vt:lpstr>
      <vt:lpstr>AL型授業の全体像</vt:lpstr>
      <vt:lpstr>「目的」と「目標」</vt:lpstr>
      <vt:lpstr>授業の基本構造</vt:lpstr>
      <vt:lpstr>「目的」の定型文</vt:lpstr>
      <vt:lpstr>目的・目標の具体例</vt:lpstr>
      <vt:lpstr>創造性とは</vt:lpstr>
      <vt:lpstr>発展課題の例</vt:lpstr>
      <vt:lpstr>思考の材料③「不安」を考える</vt:lpstr>
      <vt:lpstr>ＡＬ型授業の基盤は「安心感」</vt:lpstr>
      <vt:lpstr>授業の基本デザイン</vt:lpstr>
      <vt:lpstr>授業の基本デザイン</vt:lpstr>
      <vt:lpstr>様々な授業の「型」</vt:lpstr>
      <vt:lpstr>AL型授業の効果</vt:lpstr>
      <vt:lpstr>AL型授業の全体像</vt:lpstr>
      <vt:lpstr>AL型授業の改善</vt:lpstr>
      <vt:lpstr>思考の材料④「改善」を考える</vt:lpstr>
      <vt:lpstr>第2回考査後授業アンケート（α）</vt:lpstr>
      <vt:lpstr>第2回考査後授業アンケート（β）</vt:lpstr>
      <vt:lpstr>第3回考査後授業アンケート（β）</vt:lpstr>
      <vt:lpstr>AL型授業の改善</vt:lpstr>
      <vt:lpstr>第1回～第3回考査結果（α）</vt:lpstr>
      <vt:lpstr>教員の「職能」の変化</vt:lpstr>
      <vt:lpstr>思考の材料⑤「学校」を考える</vt:lpstr>
      <vt:lpstr>「学校」「授業」の価値</vt:lpstr>
      <vt:lpstr>授業デザインのヒント</vt:lpstr>
      <vt:lpstr>このWSの目的</vt:lpstr>
      <vt:lpstr>情報発信について</vt:lpstr>
      <vt:lpstr>参考書籍</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Ohno</cp:lastModifiedBy>
  <cp:revision>98</cp:revision>
  <cp:lastPrinted>2015-07-31T11:03:16Z</cp:lastPrinted>
  <dcterms:created xsi:type="dcterms:W3CDTF">2015-01-23T22:08:07Z</dcterms:created>
  <dcterms:modified xsi:type="dcterms:W3CDTF">2016-05-05T19:26:44Z</dcterms:modified>
</cp:coreProperties>
</file>