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10" r:id="rId2"/>
    <p:sldId id="311" r:id="rId3"/>
    <p:sldId id="312" r:id="rId4"/>
    <p:sldId id="314" r:id="rId5"/>
    <p:sldId id="315" r:id="rId6"/>
    <p:sldId id="316" r:id="rId7"/>
    <p:sldId id="317" r:id="rId8"/>
    <p:sldId id="318" r:id="rId9"/>
    <p:sldId id="366" r:id="rId10"/>
    <p:sldId id="368" r:id="rId11"/>
    <p:sldId id="369" r:id="rId12"/>
    <p:sldId id="370" r:id="rId13"/>
    <p:sldId id="371" r:id="rId14"/>
    <p:sldId id="321" r:id="rId15"/>
    <p:sldId id="358" r:id="rId16"/>
    <p:sldId id="273" r:id="rId17"/>
    <p:sldId id="272" r:id="rId18"/>
    <p:sldId id="359" r:id="rId19"/>
    <p:sldId id="276" r:id="rId20"/>
    <p:sldId id="277" r:id="rId21"/>
    <p:sldId id="278" r:id="rId22"/>
    <p:sldId id="279" r:id="rId23"/>
    <p:sldId id="351" r:id="rId24"/>
    <p:sldId id="357" r:id="rId25"/>
    <p:sldId id="354" r:id="rId26"/>
    <p:sldId id="355" r:id="rId27"/>
    <p:sldId id="375" r:id="rId28"/>
    <p:sldId id="376" r:id="rId29"/>
    <p:sldId id="377" r:id="rId30"/>
    <p:sldId id="364" r:id="rId31"/>
    <p:sldId id="336" r:id="rId32"/>
    <p:sldId id="374" r:id="rId33"/>
    <p:sldId id="360" r:id="rId34"/>
    <p:sldId id="378" r:id="rId35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8" autoAdjust="0"/>
    <p:restoredTop sz="94718" autoAdjust="0"/>
  </p:normalViewPr>
  <p:slideViewPr>
    <p:cSldViewPr showGuides="1">
      <p:cViewPr>
        <p:scale>
          <a:sx n="57" d="100"/>
          <a:sy n="57" d="100"/>
        </p:scale>
        <p:origin x="-165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「学びの協働化」「学びのプロジェクト化」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高校</a:t>
            </a:r>
            <a:r>
              <a:rPr lang="ja-JP" altLang="en-US" sz="4000" b="1" dirty="0" smtClean="0"/>
              <a:t>生物で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アクティブ・ラーニングを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どう取り入れるか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</a:rPr>
              <a:t>都立国立高等学校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大野　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42330" y="26064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150802</a:t>
            </a:r>
            <a:r>
              <a:rPr kumimoji="1" lang="ja-JP" altLang="en-US" dirty="0" smtClean="0"/>
              <a:t>日本生物教育会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第７０回全国大会（福島大会）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学び合い</a:t>
            </a:r>
            <a:r>
              <a:rPr kumimoji="1" lang="en-US" altLang="ja-JP" dirty="0" smtClean="0"/>
              <a:t>』</a:t>
            </a:r>
            <a:r>
              <a:rPr lang="ja-JP" altLang="en-US" dirty="0" smtClean="0"/>
              <a:t>の基本的な考え方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学校観</a:t>
            </a:r>
            <a:endParaRPr lang="en-US" altLang="ja-JP" sz="6700" b="1" dirty="0" smtClean="0"/>
          </a:p>
          <a:p>
            <a:pPr marL="0" indent="0">
              <a:buNone/>
            </a:pPr>
            <a:r>
              <a:rPr lang="ja-JP" altLang="en-US" sz="5100" dirty="0" smtClean="0"/>
              <a:t>学校</a:t>
            </a:r>
            <a:r>
              <a:rPr lang="ja-JP" altLang="en-US" sz="5100" dirty="0"/>
              <a:t>は、多様な人と折り合いをつけて自らの課題を達成する経験を通して、その有効性を実感し、より多くの人が自分の同僚であることを学ぶ</a:t>
            </a:r>
            <a:r>
              <a:rPr lang="ja-JP" altLang="en-US" sz="5100" dirty="0" smtClean="0"/>
              <a:t>場である。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子ども</a:t>
            </a:r>
            <a:r>
              <a:rPr lang="ja-JP" altLang="en-US" sz="6700" b="1" dirty="0"/>
              <a:t>観</a:t>
            </a:r>
          </a:p>
          <a:p>
            <a:pPr marL="0" indent="0">
              <a:buNone/>
            </a:pPr>
            <a:r>
              <a:rPr lang="ja-JP" altLang="en-US" sz="5100" dirty="0" smtClean="0"/>
              <a:t>子ども</a:t>
            </a:r>
            <a:r>
              <a:rPr lang="ja-JP" altLang="en-US" sz="5100" dirty="0"/>
              <a:t>たちは有能で</a:t>
            </a:r>
            <a:r>
              <a:rPr lang="ja-JP" altLang="en-US" sz="5100" dirty="0" smtClean="0"/>
              <a:t>ある。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授業観</a:t>
            </a:r>
            <a:endParaRPr lang="en-US" altLang="ja-JP" sz="6700" b="1" dirty="0" smtClean="0"/>
          </a:p>
          <a:p>
            <a:pPr marL="0" indent="0">
              <a:buNone/>
            </a:pPr>
            <a:r>
              <a:rPr lang="ja-JP" altLang="en-US" sz="5100" dirty="0" smtClean="0"/>
              <a:t>「</a:t>
            </a:r>
            <a:r>
              <a:rPr lang="ja-JP" altLang="en-US" sz="5100" dirty="0"/>
              <a:t>教師の仕事は、目標の設定、評価、環境の整備で、教授（子どもから見れば学習）は子どもに任せる</a:t>
            </a:r>
            <a:r>
              <a:rPr lang="ja-JP" altLang="en-US" sz="5100" dirty="0" smtClean="0"/>
              <a:t>べき。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7600" b="1" dirty="0">
                <a:solidFill>
                  <a:srgbClr val="FF0000"/>
                </a:solidFill>
              </a:rPr>
              <a:t>軸は</a:t>
            </a:r>
            <a:r>
              <a:rPr lang="ja-JP" altLang="en-US" sz="76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7600" b="1" dirty="0">
                <a:solidFill>
                  <a:srgbClr val="FF0000"/>
                </a:solidFill>
              </a:rPr>
              <a:t>一人も見捨てない」という</a:t>
            </a:r>
            <a:r>
              <a:rPr lang="ja-JP" altLang="en-US" sz="7600" b="1" dirty="0" smtClean="0">
                <a:solidFill>
                  <a:srgbClr val="FF0000"/>
                </a:solidFill>
              </a:rPr>
              <a:t>願い</a:t>
            </a:r>
            <a:endParaRPr lang="ja-JP" altLang="en-US" sz="76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3528" y="6327022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『</a:t>
            </a:r>
            <a:r>
              <a:rPr lang="ja-JP" altLang="en-US" dirty="0"/>
              <a:t>学び合い</a:t>
            </a:r>
            <a:r>
              <a:rPr lang="en-US" altLang="ja-JP" dirty="0"/>
              <a:t>』</a:t>
            </a:r>
            <a:r>
              <a:rPr lang="ja-JP" altLang="en-US" dirty="0"/>
              <a:t>の手引き</a:t>
            </a:r>
            <a:r>
              <a:rPr lang="ja-JP" altLang="en-US" dirty="0" smtClean="0"/>
              <a:t>書（</a:t>
            </a:r>
            <a:r>
              <a:rPr lang="ja-JP" altLang="en-US" dirty="0"/>
              <a:t>上越教育大学　西川純先生</a:t>
            </a:r>
            <a:r>
              <a:rPr lang="ja-JP" altLang="en-US" dirty="0" smtClean="0"/>
              <a:t>）より一部抜粋・引用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70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授業における教員の仕事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b="1" dirty="0" smtClean="0"/>
              <a:t>「</a:t>
            </a:r>
            <a:r>
              <a:rPr lang="ja-JP" altLang="ja-JP" b="1" dirty="0"/>
              <a:t>目標の設定</a:t>
            </a:r>
            <a:r>
              <a:rPr lang="ja-JP" altLang="ja-JP" b="1" dirty="0" smtClean="0"/>
              <a:t>」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ja-JP" b="1" strike="sngStrike" dirty="0" smtClean="0"/>
              <a:t>「</a:t>
            </a:r>
            <a:r>
              <a:rPr lang="ja-JP" altLang="ja-JP" b="1" strike="sngStrike" dirty="0"/>
              <a:t>教授</a:t>
            </a:r>
            <a:r>
              <a:rPr lang="ja-JP" altLang="ja-JP" b="1" strike="sngStrike" dirty="0" smtClean="0"/>
              <a:t>（</a:t>
            </a:r>
            <a:r>
              <a:rPr lang="ja-JP" altLang="en-US" b="1" strike="sngStrike" dirty="0"/>
              <a:t>生徒</a:t>
            </a:r>
            <a:r>
              <a:rPr lang="ja-JP" altLang="ja-JP" b="1" strike="sngStrike" dirty="0" smtClean="0"/>
              <a:t>から</a:t>
            </a:r>
            <a:r>
              <a:rPr lang="ja-JP" altLang="ja-JP" b="1" strike="sngStrike" dirty="0"/>
              <a:t>見れば学習）</a:t>
            </a:r>
            <a:r>
              <a:rPr lang="ja-JP" altLang="ja-JP" b="1" strike="sngStrike" dirty="0" smtClean="0"/>
              <a:t>」</a:t>
            </a:r>
            <a:endParaRPr lang="en-US" altLang="ja-JP" b="1" strike="sngStrike" dirty="0" smtClean="0"/>
          </a:p>
          <a:p>
            <a:pPr marL="0" indent="0">
              <a:buNone/>
            </a:pPr>
            <a:r>
              <a:rPr lang="ja-JP" altLang="ja-JP" b="1" dirty="0" smtClean="0"/>
              <a:t>「</a:t>
            </a:r>
            <a:r>
              <a:rPr lang="ja-JP" altLang="ja-JP" b="1" dirty="0"/>
              <a:t>評価</a:t>
            </a:r>
            <a:r>
              <a:rPr lang="ja-JP" altLang="ja-JP" b="1" dirty="0" smtClean="0"/>
              <a:t>」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ja-JP" b="1" dirty="0" smtClean="0"/>
              <a:t>「</a:t>
            </a:r>
            <a:r>
              <a:rPr lang="ja-JP" altLang="ja-JP" b="1" dirty="0"/>
              <a:t>環境の整備</a:t>
            </a:r>
            <a:r>
              <a:rPr lang="ja-JP" altLang="ja-JP" b="1" dirty="0" smtClean="0"/>
              <a:t>」</a:t>
            </a:r>
            <a:r>
              <a:rPr lang="ja-JP" altLang="en-US" sz="2800" b="1" dirty="0" smtClean="0"/>
              <a:t>＝生徒が学び合える時間の確保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dirty="0" smtClean="0"/>
              <a:t>→「</a:t>
            </a:r>
            <a:r>
              <a:rPr lang="ja-JP" altLang="ja-JP" dirty="0" smtClean="0"/>
              <a:t>教授</a:t>
            </a:r>
            <a:r>
              <a:rPr lang="ja-JP" altLang="en-US" dirty="0" smtClean="0"/>
              <a:t>」</a:t>
            </a:r>
            <a:r>
              <a:rPr lang="ja-JP" altLang="ja-JP" dirty="0" smtClean="0"/>
              <a:t>は</a:t>
            </a:r>
            <a:r>
              <a:rPr lang="ja-JP" altLang="en-US" dirty="0" smtClean="0"/>
              <a:t>生徒</a:t>
            </a:r>
            <a:r>
              <a:rPr lang="ja-JP" altLang="ja-JP" dirty="0" smtClean="0"/>
              <a:t>に任せる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「生徒は有能」という生徒観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3600" b="1" dirty="0" smtClean="0">
                <a:solidFill>
                  <a:srgbClr val="FF0000"/>
                </a:solidFill>
              </a:rPr>
              <a:t>＝アクティブ・ラーニングが有効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基本的な</a:t>
            </a:r>
            <a:r>
              <a:rPr lang="ja-JP" altLang="en-US" dirty="0" smtClean="0"/>
              <a:t>「型」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 smtClean="0"/>
              <a:t>●「一人</a:t>
            </a:r>
            <a:r>
              <a:rPr lang="ja-JP" altLang="en-US" b="1" dirty="0"/>
              <a:t>も</a:t>
            </a:r>
            <a:r>
              <a:rPr lang="ja-JP" altLang="en-US" b="1" dirty="0" smtClean="0"/>
              <a:t>見捨てない」ことを求める。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徳ではなく得であることを語る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en-US" sz="2400" dirty="0" smtClean="0"/>
          </a:p>
          <a:p>
            <a:pPr marL="0" indent="0">
              <a:buNone/>
            </a:pPr>
            <a:r>
              <a:rPr lang="ja-JP" altLang="en-US" b="1" dirty="0" smtClean="0"/>
              <a:t>●全員が時間内に達成を目指す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800" dirty="0" smtClean="0"/>
              <a:t>★「目的」の明示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★</a:t>
            </a:r>
            <a:r>
              <a:rPr lang="ja-JP" altLang="en-US" sz="2800" dirty="0" smtClean="0"/>
              <a:t>「目的」「活動」「評価」の一致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★</a:t>
            </a:r>
            <a:r>
              <a:rPr lang="ja-JP" altLang="en-US" sz="2800" dirty="0" smtClean="0"/>
              <a:t>過程ではなく結果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418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『</a:t>
            </a:r>
            <a:r>
              <a:rPr lang="ja-JP" altLang="en-US" dirty="0" smtClean="0"/>
              <a:t>学び合い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で目指すもの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幸せの感受性を高める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多様性と共生（皆が皆を面白がる）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関係性の構築（軸、折り合い、謙虚さ）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自分の目で見て、自分の頭で考える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クリティカルシンキング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6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話題③</a:t>
            </a:r>
            <a:endParaRPr lang="ja-JP" altLang="en-US" sz="5400" b="1" dirty="0" smtClean="0"/>
          </a:p>
          <a:p>
            <a:pPr algn="ctr"/>
            <a:r>
              <a:rPr lang="ja-JP" altLang="en-US" sz="5400" dirty="0" smtClean="0"/>
              <a:t>アクティブ・ラーニングと</a:t>
            </a:r>
            <a:endParaRPr lang="en-US" altLang="ja-JP" sz="5400" dirty="0" smtClean="0"/>
          </a:p>
          <a:p>
            <a:pPr algn="ctr"/>
            <a:r>
              <a:rPr kumimoji="1" lang="ja-JP" altLang="en-US" sz="5400" dirty="0" smtClean="0"/>
              <a:t>内発的動機付け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2868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～</a:t>
            </a:r>
            <a:r>
              <a:rPr lang="ja-JP" altLang="en-US" b="1" dirty="0" err="1">
                <a:solidFill>
                  <a:srgbClr val="FF0000"/>
                </a:solidFill>
              </a:rPr>
              <a:t>ねば</a:t>
            </a:r>
            <a:r>
              <a:rPr lang="ja-JP" altLang="en-US" b="1" dirty="0">
                <a:solidFill>
                  <a:srgbClr val="FF0000"/>
                </a:solidFill>
              </a:rPr>
              <a:t>ならない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r>
              <a:rPr lang="ja-JP" altLang="en-US" b="1" dirty="0">
                <a:solidFill>
                  <a:srgbClr val="FF0000"/>
                </a:solidFill>
              </a:rPr>
              <a:t>　ＶＳ　</a:t>
            </a:r>
            <a:r>
              <a:rPr lang="ja-JP" altLang="en-US" b="1" dirty="0" smtClean="0">
                <a:solidFill>
                  <a:srgbClr val="FF0000"/>
                </a:solidFill>
              </a:rPr>
              <a:t>「～したい」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外発的動機付け・・・報酬、罰で行動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>
                <a:solidFill>
                  <a:srgbClr val="FF0000"/>
                </a:solidFill>
              </a:rPr>
              <a:t>m</a:t>
            </a:r>
            <a:r>
              <a:rPr lang="en-US" altLang="ja-JP" b="1" dirty="0" smtClean="0">
                <a:solidFill>
                  <a:srgbClr val="FF0000"/>
                </a:solidFill>
              </a:rPr>
              <a:t>ake them think critically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内発的動機付け・・・内的な欲求で行動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let </a:t>
            </a:r>
            <a:r>
              <a:rPr lang="en-US" altLang="ja-JP" b="1" dirty="0">
                <a:solidFill>
                  <a:srgbClr val="FF0000"/>
                </a:solidFill>
              </a:rPr>
              <a:t>them </a:t>
            </a:r>
            <a:r>
              <a:rPr lang="en-US" altLang="ja-JP" b="1" dirty="0" smtClean="0">
                <a:solidFill>
                  <a:srgbClr val="FF0000"/>
                </a:solidFill>
              </a:rPr>
              <a:t>think</a:t>
            </a:r>
            <a:r>
              <a:rPr lang="en-US" altLang="ja-JP" b="1" dirty="0">
                <a:solidFill>
                  <a:srgbClr val="FF0000"/>
                </a:solidFill>
              </a:rPr>
              <a:t> critically</a:t>
            </a: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38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エドワード・デシの「自己決定理論」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自律性の欲求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「えらべる」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有能感の欲求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「できる」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関係性の欲求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「つながれる」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報酬も罰も外発的動機付けであることに注意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36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アクティブラーニングの</a:t>
            </a:r>
            <a:r>
              <a:rPr lang="ja-JP" altLang="en-US" dirty="0"/>
              <a:t>利点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3268960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多様な選択肢と選択の自由＝</a:t>
            </a:r>
            <a:r>
              <a:rPr lang="ja-JP" altLang="en-US" b="1" dirty="0" smtClean="0">
                <a:solidFill>
                  <a:srgbClr val="FF0000"/>
                </a:solidFill>
              </a:rPr>
              <a:t>「えらべる」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対話</a:t>
            </a:r>
            <a:r>
              <a:rPr lang="ja-JP" altLang="en-US" dirty="0" smtClean="0"/>
              <a:t>の中での学び＝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つながれる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到達段階に応じた学び＝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「できる」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374957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内発的動機付けにより「やる気」が向上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27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理解</a:t>
            </a:r>
            <a:r>
              <a:rPr lang="ja-JP" altLang="en-US" dirty="0" smtClean="0"/>
              <a:t>の</a:t>
            </a:r>
            <a:r>
              <a:rPr lang="ja-JP" altLang="en-US" dirty="0"/>
              <a:t>４</a:t>
            </a:r>
            <a:r>
              <a:rPr lang="ja-JP" altLang="en-US" dirty="0" smtClean="0"/>
              <a:t>段階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①わからないことがわからない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②わからないことがわかる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③わかった気になる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④本当にわかる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en-US" altLang="ja-JP" b="1" dirty="0" smtClean="0"/>
              <a:t>※</a:t>
            </a:r>
            <a:r>
              <a:rPr lang="ja-JP" altLang="en-US" b="1" dirty="0" smtClean="0"/>
              <a:t>論語の「学」と「習」</a:t>
            </a:r>
            <a:endParaRPr lang="en-US" altLang="ja-JP" b="1" dirty="0"/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U ターン矢印 3"/>
          <p:cNvSpPr/>
          <p:nvPr/>
        </p:nvSpPr>
        <p:spPr>
          <a:xfrm rot="5400000">
            <a:off x="6055028" y="1801956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41479" y="180591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  <p:sp>
        <p:nvSpPr>
          <p:cNvPr id="7" name="U ターン矢印 6"/>
          <p:cNvSpPr/>
          <p:nvPr/>
        </p:nvSpPr>
        <p:spPr>
          <a:xfrm rot="5400000">
            <a:off x="6055028" y="4106212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15988" y="412434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854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社会人基礎力①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6" y="1738536"/>
            <a:ext cx="843324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8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144" y="148478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/>
              <a:t>話題①</a:t>
            </a:r>
            <a:r>
              <a:rPr lang="ja-JP" altLang="en-US" sz="3600" dirty="0" smtClean="0"/>
              <a:t>　</a:t>
            </a:r>
            <a:r>
              <a:rPr lang="ja-JP" altLang="en-US" sz="3600" dirty="0"/>
              <a:t>実践</a:t>
            </a:r>
            <a:r>
              <a:rPr lang="ja-JP" altLang="en-US" sz="3600" dirty="0" smtClean="0"/>
              <a:t>の背景</a:t>
            </a:r>
            <a:endParaRPr lang="en-US" altLang="ja-JP" sz="3600" dirty="0"/>
          </a:p>
          <a:p>
            <a:endParaRPr lang="en-US" altLang="ja-JP" sz="3600" dirty="0" smtClean="0"/>
          </a:p>
          <a:p>
            <a:r>
              <a:rPr kumimoji="1" lang="ja-JP" altLang="en-US" sz="3600" b="1" dirty="0" smtClean="0"/>
              <a:t>話題②</a:t>
            </a:r>
            <a:r>
              <a:rPr kumimoji="1" lang="ja-JP" altLang="en-US" sz="3600" dirty="0" smtClean="0"/>
              <a:t>　</a:t>
            </a:r>
            <a:r>
              <a:rPr lang="en-US" altLang="ja-JP" sz="3600" dirty="0" smtClean="0"/>
              <a:t>『</a:t>
            </a:r>
            <a:r>
              <a:rPr lang="ja-JP" altLang="en-US" sz="3600" dirty="0" smtClean="0"/>
              <a:t>学び合い</a:t>
            </a:r>
            <a:r>
              <a:rPr lang="en-US" altLang="ja-JP" sz="3600" dirty="0" smtClean="0"/>
              <a:t>』</a:t>
            </a:r>
            <a:r>
              <a:rPr lang="ja-JP" altLang="en-US" sz="3600" dirty="0" smtClean="0"/>
              <a:t>の考え方</a:t>
            </a:r>
            <a:endParaRPr lang="en-US" altLang="ja-JP" sz="3600" dirty="0"/>
          </a:p>
          <a:p>
            <a:endParaRPr kumimoji="1" lang="en-US" altLang="ja-JP" sz="3600" dirty="0" smtClean="0"/>
          </a:p>
          <a:p>
            <a:r>
              <a:rPr lang="ja-JP" altLang="en-US" sz="3600" b="1" dirty="0" smtClean="0"/>
              <a:t>話題③</a:t>
            </a:r>
            <a:r>
              <a:rPr lang="ja-JP" altLang="en-US" sz="3600" dirty="0" smtClean="0"/>
              <a:t>　アクティブ・ラーニングと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　内発的動機付け</a:t>
            </a:r>
            <a:endParaRPr lang="en-US" altLang="ja-JP" sz="3600" dirty="0" smtClean="0"/>
          </a:p>
          <a:p>
            <a:endParaRPr lang="en-US" altLang="ja-JP" sz="3600" dirty="0"/>
          </a:p>
          <a:p>
            <a:r>
              <a:rPr lang="ja-JP" altLang="en-US" sz="3600" b="1" dirty="0" smtClean="0"/>
              <a:t>話題④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授業の組み立て　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4621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社会人基礎力②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6400"/>
            <a:ext cx="8427358" cy="420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社会人基礎力③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0" y="2060848"/>
            <a:ext cx="85718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アクティブラーニングの効用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コンテンツの理解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方法選択の自由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「教える方」も「教えてもらう方」も得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ja-JP" altLang="en-US" b="1" dirty="0" smtClean="0"/>
              <a:t>コンピテンシーの獲得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社会人基礎力</a:t>
            </a:r>
            <a:r>
              <a:rPr lang="en-US" altLang="ja-JP" dirty="0" smtClean="0"/>
              <a:t>etc…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一</a:t>
            </a:r>
            <a:r>
              <a:rPr lang="ja-JP" altLang="en-US" dirty="0" smtClean="0"/>
              <a:t>方向の</a:t>
            </a:r>
            <a:r>
              <a:rPr kumimoji="1" lang="ja-JP" altLang="en-US" dirty="0" smtClean="0"/>
              <a:t>授業で得られない「体験」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5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話題④</a:t>
            </a:r>
          </a:p>
          <a:p>
            <a:pPr algn="ctr"/>
            <a:r>
              <a:rPr lang="ja-JP" altLang="en-US" sz="5400" dirty="0"/>
              <a:t>授業</a:t>
            </a:r>
            <a:r>
              <a:rPr lang="ja-JP" altLang="en-US" sz="5400" dirty="0" smtClean="0"/>
              <a:t>の</a:t>
            </a:r>
            <a:r>
              <a:rPr lang="ja-JP" altLang="en-US" sz="5400" dirty="0"/>
              <a:t>組み立て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2767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「目的」と「目標」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783894" y="2480702"/>
            <a:ext cx="7576211" cy="3600400"/>
          </a:xfrm>
          <a:custGeom>
            <a:avLst/>
            <a:gdLst>
              <a:gd name="connsiteX0" fmla="*/ 0 w 5725551"/>
              <a:gd name="connsiteY0" fmla="*/ 2869834 h 2912037"/>
              <a:gd name="connsiteX1" fmla="*/ 2841674 w 5725551"/>
              <a:gd name="connsiteY1" fmla="*/ 25 h 2912037"/>
              <a:gd name="connsiteX2" fmla="*/ 5725551 w 5725551"/>
              <a:gd name="connsiteY2" fmla="*/ 2912037 h 291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5551" h="2912037">
                <a:moveTo>
                  <a:pt x="0" y="2869834"/>
                </a:moveTo>
                <a:cubicBezTo>
                  <a:pt x="943708" y="1431412"/>
                  <a:pt x="1887416" y="-7009"/>
                  <a:pt x="2841674" y="25"/>
                </a:cubicBezTo>
                <a:cubicBezTo>
                  <a:pt x="3795932" y="7059"/>
                  <a:pt x="4760741" y="1459548"/>
                  <a:pt x="5725551" y="2912037"/>
                </a:cubicBezTo>
              </a:path>
            </a:pathLst>
          </a:cu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87824" y="1772816"/>
            <a:ext cx="32403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豊か</a:t>
            </a:r>
            <a:r>
              <a:rPr lang="ja-JP" altLang="en-US" sz="3600" dirty="0" smtClean="0"/>
              <a:t>な</a:t>
            </a:r>
            <a:r>
              <a:rPr lang="ja-JP" altLang="en-US" sz="3600" dirty="0"/>
              <a:t>人生</a:t>
            </a:r>
            <a:endParaRPr kumimoji="1" lang="ja-JP" altLang="en-US" sz="3600" dirty="0"/>
          </a:p>
        </p:txBody>
      </p:sp>
      <p:sp>
        <p:nvSpPr>
          <p:cNvPr id="6" name="右矢印 5"/>
          <p:cNvSpPr/>
          <p:nvPr/>
        </p:nvSpPr>
        <p:spPr>
          <a:xfrm rot="18526561">
            <a:off x="721218" y="4152217"/>
            <a:ext cx="38923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13752826">
            <a:off x="4440658" y="4160871"/>
            <a:ext cx="38923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16200000">
            <a:off x="2903456" y="4124151"/>
            <a:ext cx="3337093" cy="484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75656" y="4564601"/>
            <a:ext cx="1512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健康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2160" y="4505107"/>
            <a:ext cx="1512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環境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13267" y="4449049"/>
            <a:ext cx="2066845" cy="954107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ＤＮＡ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/>
              <a:t>タンパク質</a:t>
            </a:r>
          </a:p>
        </p:txBody>
      </p:sp>
    </p:spTree>
    <p:extLst>
      <p:ext uri="{BB962C8B-B14F-4D97-AF65-F5344CB8AC3E}">
        <p14:creationId xmlns:p14="http://schemas.microsoft.com/office/powerpoint/2010/main" val="29619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授業の基本構造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1" dirty="0" smtClean="0"/>
              <a:t>●テーマ・目的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dirty="0" smtClean="0"/>
              <a:t>目指すべきゴール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3600" b="1" dirty="0" smtClean="0"/>
              <a:t>●課題</a:t>
            </a:r>
            <a:endParaRPr kumimoji="1" lang="en-US" altLang="ja-JP" sz="3600" b="1" dirty="0" smtClean="0"/>
          </a:p>
          <a:p>
            <a:pPr marL="0" indent="0">
              <a:buNone/>
            </a:pPr>
            <a:r>
              <a:rPr kumimoji="1" lang="ja-JP" altLang="en-US" dirty="0" smtClean="0"/>
              <a:t>ゴールに向かうための道しる</a:t>
            </a:r>
            <a:r>
              <a:rPr kumimoji="1" lang="ja-JP" altLang="en-US" dirty="0" err="1" smtClean="0"/>
              <a:t>べ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b="1" dirty="0" smtClean="0"/>
              <a:t>●発展課題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dirty="0" smtClean="0"/>
              <a:t>創造性、思考の深化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63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「目的」の定型文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知る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know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わかる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understand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説明できる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explain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考察する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think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06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課題作成時の留意点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「覚える」ではなく「わかる」を中心に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内容</a:t>
            </a:r>
            <a:r>
              <a:rPr lang="ja-JP" altLang="en-US" dirty="0" smtClean="0"/>
              <a:t>をできる限りそぎ落とす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/>
              <a:t>「枝」ではなく「幹」を意識する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「課題」＜「目的」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「木を見て森を見ず」にならないように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6347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生徒の反応①講義の時間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645882"/>
              </p:ext>
            </p:extLst>
          </p:nvPr>
        </p:nvGraphicFramePr>
        <p:xfrm>
          <a:off x="1043608" y="1844824"/>
          <a:ext cx="7128792" cy="32918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96544"/>
                <a:gridCol w="2232248"/>
              </a:tblGrid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 dirty="0">
                          <a:effectLst/>
                        </a:rPr>
                        <a:t>①なし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3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>
                          <a:effectLst/>
                        </a:rPr>
                        <a:t>②〜１０分未満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20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>
                          <a:effectLst/>
                        </a:rPr>
                        <a:t>③１０分〜３０分未満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31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 dirty="0">
                          <a:effectLst/>
                        </a:rPr>
                        <a:t>④３０分〜５０分未満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12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 dirty="0">
                          <a:effectLst/>
                        </a:rPr>
                        <a:t>⑤５０分〜１００分未満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0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 dirty="0">
                          <a:effectLst/>
                        </a:rPr>
                        <a:t>⑥１００分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</a:rPr>
                        <a:t>1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生徒の反応②肯定評価の高い項目例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生徒</a:t>
            </a:r>
            <a:r>
              <a:rPr lang="ja-JP" altLang="en-US" dirty="0"/>
              <a:t>主体の活動時間で、他の生徒と情報交換する時間があってよかった。</a:t>
            </a:r>
          </a:p>
          <a:p>
            <a:r>
              <a:rPr lang="ja-JP" altLang="en-US" dirty="0" smtClean="0"/>
              <a:t>クラス</a:t>
            </a:r>
            <a:r>
              <a:rPr lang="ja-JP" altLang="en-US" dirty="0"/>
              <a:t>の生徒の中に「多様性」を感じることがあった。</a:t>
            </a:r>
          </a:p>
          <a:p>
            <a:r>
              <a:rPr lang="ja-JP" altLang="en-US" dirty="0" smtClean="0"/>
              <a:t>クラス</a:t>
            </a:r>
            <a:r>
              <a:rPr lang="ja-JP" altLang="en-US" dirty="0"/>
              <a:t>の生徒の中の「多様性」には価値があると感じる。</a:t>
            </a:r>
          </a:p>
          <a:p>
            <a:r>
              <a:rPr lang="ja-JP" altLang="en-US" dirty="0" smtClean="0"/>
              <a:t>他</a:t>
            </a:r>
            <a:r>
              <a:rPr lang="ja-JP" altLang="en-US" dirty="0"/>
              <a:t>の生徒との話し合いの中で、教えてもらって理解が深まることがあった</a:t>
            </a:r>
          </a:p>
          <a:p>
            <a:r>
              <a:rPr lang="ja-JP" altLang="en-US" dirty="0" smtClean="0"/>
              <a:t>周囲</a:t>
            </a:r>
            <a:r>
              <a:rPr lang="ja-JP" altLang="en-US" dirty="0"/>
              <a:t>の人に説明してもらうことは理解を深めるために有効である</a:t>
            </a:r>
          </a:p>
          <a:p>
            <a:r>
              <a:rPr lang="ja-JP" altLang="en-US" dirty="0" smtClean="0"/>
              <a:t>周囲</a:t>
            </a:r>
            <a:r>
              <a:rPr lang="ja-JP" altLang="en-US" dirty="0"/>
              <a:t>の人に説明することは理解を深めるために有効である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5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話題①</a:t>
            </a:r>
            <a:endParaRPr kumimoji="1" lang="en-US" altLang="ja-JP" sz="5400" b="1" dirty="0" smtClean="0"/>
          </a:p>
          <a:p>
            <a:pPr algn="ctr"/>
            <a:r>
              <a:rPr lang="ja-JP" altLang="en-US" sz="5400" b="1" dirty="0"/>
              <a:t>実践</a:t>
            </a:r>
            <a:r>
              <a:rPr lang="ja-JP" altLang="en-US" sz="5400" b="1" dirty="0" smtClean="0"/>
              <a:t>の背景</a:t>
            </a:r>
          </a:p>
        </p:txBody>
      </p:sp>
    </p:spTree>
    <p:extLst>
      <p:ext uri="{BB962C8B-B14F-4D97-AF65-F5344CB8AC3E}">
        <p14:creationId xmlns:p14="http://schemas.microsoft.com/office/powerpoint/2010/main" val="37679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「発展課題」と創造性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2585" y="5589241"/>
            <a:ext cx="822960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b="1" dirty="0"/>
              <a:t>クリエイティビティとは、何かと何かをつなぐことに</a:t>
            </a:r>
            <a:r>
              <a:rPr lang="ja-JP" altLang="en-US" sz="2800" b="1" dirty="0" smtClean="0"/>
              <a:t>すぎない</a:t>
            </a:r>
            <a:r>
              <a:rPr lang="ja-JP" altLang="en-US" sz="2800" dirty="0" smtClean="0"/>
              <a:t>（スティーブ・ジョブズ）</a:t>
            </a:r>
            <a:endParaRPr lang="en-US" altLang="ja-JP" sz="2800" dirty="0" smtClean="0"/>
          </a:p>
        </p:txBody>
      </p:sp>
      <p:pic>
        <p:nvPicPr>
          <p:cNvPr id="1026" name="Picture 2" descr="埋め込み画像への固定リン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292826" cy="383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348321" y="4797152"/>
            <a:ext cx="68321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b="1" dirty="0">
                <a:latin typeface="+mj-ea"/>
                <a:ea typeface="+mj-ea"/>
              </a:rPr>
              <a:t>知識と経験と創造性の違いについて</a:t>
            </a:r>
            <a:r>
              <a:rPr lang="en-US" altLang="ja-JP" sz="1400" b="1" dirty="0">
                <a:latin typeface="+mj-ea"/>
                <a:ea typeface="+mj-ea"/>
              </a:rPr>
              <a:t> </a:t>
            </a:r>
            <a:endParaRPr lang="ja-JP" altLang="ja-JP" sz="1400" dirty="0">
              <a:latin typeface="+mj-ea"/>
              <a:ea typeface="+mj-ea"/>
            </a:endParaRPr>
          </a:p>
          <a:p>
            <a:r>
              <a:rPr lang="en-US" altLang="ja-JP" sz="1400" b="1" dirty="0">
                <a:latin typeface="+mj-ea"/>
                <a:ea typeface="+mj-ea"/>
              </a:rPr>
              <a:t>https://twitter.com/Stakesh/status/432505262021160961/photo/1</a:t>
            </a:r>
            <a:endParaRPr lang="ja-JP" altLang="ja-JP" sz="1400" dirty="0">
              <a:latin typeface="+mj-ea"/>
              <a:ea typeface="+mj-ea"/>
            </a:endParaRPr>
          </a:p>
          <a:p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462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様々な</a:t>
            </a:r>
            <a:r>
              <a:rPr lang="ja-JP" altLang="en-US" dirty="0" smtClean="0"/>
              <a:t>授業の「型」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dirty="0" smtClean="0"/>
              <a:t>①ディスカッション課題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②「授業作成」課題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③個人</a:t>
            </a:r>
            <a:r>
              <a:rPr lang="ja-JP" altLang="en-US" sz="3600" dirty="0"/>
              <a:t>で</a:t>
            </a:r>
            <a:r>
              <a:rPr lang="ja-JP" altLang="en-US" sz="3600" dirty="0" smtClean="0"/>
              <a:t>のプレゼンテーション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④プロジェクト学習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63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最後に：「学校」「授業」の価値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ネットで知識を獲得できる時代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「知」は開かれ、一部の人間が独占する時代は終わった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では、学校の意味は？？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大野の考えていること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「集団で、同じ時間と空間を共有する」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＝学校、授業で得られる最大の価値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「大学の価値」は何か？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40980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情報発信について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900" b="1" dirty="0" smtClean="0"/>
              <a:t>①</a:t>
            </a:r>
            <a:r>
              <a:rPr lang="ja-JP" altLang="en-US" sz="3900" b="1" dirty="0"/>
              <a:t>個人のＨＰ</a:t>
            </a:r>
          </a:p>
          <a:p>
            <a:r>
              <a:rPr lang="ja-JP" altLang="en-US" sz="2600" dirty="0" smtClean="0"/>
              <a:t>授業プリントや各種資料の公開</a:t>
            </a:r>
            <a:endParaRPr lang="en-US" altLang="ja-JP" sz="2600" dirty="0" smtClean="0"/>
          </a:p>
          <a:p>
            <a:endParaRPr lang="ja-JP" altLang="en-US" sz="2600" dirty="0"/>
          </a:p>
          <a:p>
            <a:pPr marL="0" indent="0">
              <a:buNone/>
            </a:pPr>
            <a:r>
              <a:rPr lang="ja-JP" altLang="en-US" sz="3000" b="1" dirty="0" smtClean="0"/>
              <a:t>生物</a:t>
            </a:r>
            <a:r>
              <a:rPr lang="ja-JP" altLang="en-US" sz="3000" b="1" dirty="0"/>
              <a:t>「を」教える視点　生物「で」教える視点</a:t>
            </a:r>
          </a:p>
          <a:p>
            <a:pPr marL="0" indent="0">
              <a:buNone/>
            </a:pPr>
            <a:r>
              <a:rPr lang="en-US" altLang="ja-JP" sz="3000" dirty="0">
                <a:hlinkClick r:id="rId2"/>
              </a:rPr>
              <a:t>http://biologymanabiai.jimdo.com</a:t>
            </a:r>
            <a:r>
              <a:rPr lang="en-US" altLang="ja-JP" sz="3000" dirty="0" smtClean="0">
                <a:hlinkClick r:id="rId2"/>
              </a:rPr>
              <a:t>/</a:t>
            </a:r>
            <a:endParaRPr lang="en-US" altLang="ja-JP" sz="3000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3900" b="1" dirty="0" smtClean="0"/>
              <a:t>②Facebook</a:t>
            </a:r>
          </a:p>
          <a:p>
            <a:pPr marL="0" indent="0">
              <a:buNone/>
            </a:pPr>
            <a:r>
              <a:rPr lang="en-US" altLang="ja-JP" dirty="0" smtClean="0">
                <a:hlinkClick r:id="rId3"/>
              </a:rPr>
              <a:t>https://www.facebook.com/tomohisa.ohno.79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600" dirty="0" smtClean="0"/>
              <a:t>「</a:t>
            </a:r>
            <a:r>
              <a:rPr lang="ja-JP" altLang="en-US" sz="2600" dirty="0"/>
              <a:t>ペンギンのイラスト」の大野智久です。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2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参考書籍</a:t>
            </a:r>
            <a:endParaRPr kumimoji="1" lang="ja-JP" altLang="en-US" dirty="0"/>
          </a:p>
        </p:txBody>
      </p:sp>
      <p:pic>
        <p:nvPicPr>
          <p:cNvPr id="5" name="Picture 2" descr="C:\Users\T0898328\AppData\Local\Microsoft\Windows\Temporary Internet Files\Content.Outlook\GKK3EB6B\51Xq4wjF8BL__SX350_BO1204203200_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6" y="1340768"/>
            <a:ext cx="2590714" cy="367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0898328\AppData\Local\Microsoft\Windows\Temporary Internet Files\Content.Outlook\GKK3EB6B\51m7NkUpxML__SX339_BO1204203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80322"/>
            <a:ext cx="2611699" cy="382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0898328\AppData\Local\Microsoft\Windows\Temporary Internet Files\Content.Outlook\GKK3EB6B\51RiBX3G0EL__SX350_BO1204203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97648"/>
            <a:ext cx="2695947" cy="382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6484" y="5446784"/>
            <a:ext cx="880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『</a:t>
            </a:r>
            <a:r>
              <a:rPr lang="ja-JP" altLang="en-US" sz="2400" dirty="0" smtClean="0"/>
              <a:t>学び合い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やアクティブラーニングに関しての書籍は・・・</a:t>
            </a:r>
            <a:endParaRPr lang="en-US" altLang="ja-JP" sz="2400" dirty="0" smtClean="0"/>
          </a:p>
          <a:p>
            <a:pPr algn="ctr"/>
            <a:r>
              <a:rPr kumimoji="1" lang="ja-JP" altLang="en-US" sz="3200" b="1" dirty="0" smtClean="0"/>
              <a:t>「西川純」</a:t>
            </a:r>
            <a:r>
              <a:rPr kumimoji="1" lang="ja-JP" altLang="en-US" sz="3200" dirty="0" smtClean="0"/>
              <a:t>で検索してみて下さい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591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28104"/>
            <a:ext cx="3648465" cy="3957116"/>
            <a:chOff x="2723735" y="1395774"/>
            <a:chExt cx="3648465" cy="3957116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95774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95774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３要素の関係性</a:t>
            </a:r>
            <a:endParaRPr kumimoji="1" lang="ja-JP" altLang="en-US" dirty="0"/>
          </a:p>
        </p:txBody>
      </p:sp>
      <p:sp>
        <p:nvSpPr>
          <p:cNvPr id="16" name="四角形吹き出し 15"/>
          <p:cNvSpPr/>
          <p:nvPr/>
        </p:nvSpPr>
        <p:spPr>
          <a:xfrm>
            <a:off x="251520" y="2060848"/>
            <a:ext cx="2736304" cy="1368152"/>
          </a:xfrm>
          <a:prstGeom prst="wedgeRectCallout">
            <a:avLst>
              <a:gd name="adj1" fmla="val 54390"/>
              <a:gd name="adj2" fmla="val 663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何を知っているか</a:t>
            </a:r>
            <a:endParaRPr lang="en-US" altLang="ja-JP" sz="2000" b="1" dirty="0" smtClean="0">
              <a:latin typeface="+mn-ea"/>
            </a:endParaRPr>
          </a:p>
          <a:p>
            <a:pPr algn="ctr"/>
            <a:endParaRPr lang="en-US" altLang="ja-JP" sz="2000" b="1" dirty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何がわかっているか</a:t>
            </a:r>
            <a:endParaRPr lang="ja-JP" altLang="en-US" sz="2000" b="1" dirty="0">
              <a:latin typeface="+mn-ea"/>
            </a:endParaRPr>
          </a:p>
        </p:txBody>
      </p:sp>
      <p:sp>
        <p:nvSpPr>
          <p:cNvPr id="17" name="四角形吹き出し 16"/>
          <p:cNvSpPr/>
          <p:nvPr/>
        </p:nvSpPr>
        <p:spPr>
          <a:xfrm>
            <a:off x="6228184" y="2190444"/>
            <a:ext cx="2736304" cy="1368152"/>
          </a:xfrm>
          <a:prstGeom prst="wedgeRectCallout">
            <a:avLst>
              <a:gd name="adj1" fmla="val -57507"/>
              <a:gd name="adj2" fmla="val 703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何ができるか</a:t>
            </a:r>
            <a:endParaRPr lang="ja-JP" altLang="en-US" sz="2000" b="1" dirty="0">
              <a:latin typeface="+mn-ea"/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266924" y="4869160"/>
            <a:ext cx="1928812" cy="1313041"/>
          </a:xfrm>
          <a:prstGeom prst="wedgeRectCallout">
            <a:avLst>
              <a:gd name="adj1" fmla="val 77947"/>
              <a:gd name="adj2" fmla="val -1561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どう捉え、</a:t>
            </a:r>
            <a:endParaRPr lang="en-US" altLang="ja-JP" sz="2000" b="1" dirty="0" smtClean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どう感じ、</a:t>
            </a:r>
            <a:endParaRPr lang="en-US" altLang="ja-JP" sz="2000" b="1" dirty="0" smtClean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どう考えるか</a:t>
            </a:r>
            <a:endParaRPr lang="ja-JP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84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コンテンツベースの場合</a:t>
            </a:r>
            <a:endParaRPr kumimoji="1" lang="ja-JP" altLang="en-US" dirty="0"/>
          </a:p>
        </p:txBody>
      </p:sp>
      <p:sp>
        <p:nvSpPr>
          <p:cNvPr id="3" name="L 字 2"/>
          <p:cNvSpPr/>
          <p:nvPr/>
        </p:nvSpPr>
        <p:spPr>
          <a:xfrm rot="5400000">
            <a:off x="3020520" y="1673240"/>
            <a:ext cx="3112768" cy="3034143"/>
          </a:xfrm>
          <a:prstGeom prst="corner">
            <a:avLst>
              <a:gd name="adj1" fmla="val 50000"/>
              <a:gd name="adj2" fmla="val 40411"/>
            </a:avLst>
          </a:prstGeom>
          <a:solidFill>
            <a:srgbClr val="FFFF00">
              <a:alpha val="49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6001994"/>
            <a:ext cx="83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※</a:t>
            </a:r>
            <a:r>
              <a:rPr kumimoji="1" lang="ja-JP" altLang="en-US" sz="3200" dirty="0" smtClean="0"/>
              <a:t>現行の</a:t>
            </a:r>
            <a:r>
              <a:rPr lang="ja-JP" altLang="en-US" sz="3200" dirty="0" smtClean="0"/>
              <a:t>大学入試で</a:t>
            </a:r>
            <a:r>
              <a:rPr kumimoji="1" lang="ja-JP" altLang="en-US" sz="3200" dirty="0" smtClean="0"/>
              <a:t>要求される力</a:t>
            </a:r>
            <a:r>
              <a:rPr lang="ja-JP" altLang="en-US" sz="3200" dirty="0" smtClean="0"/>
              <a:t>に対応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523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コンピテンスベース</a:t>
            </a:r>
            <a:r>
              <a:rPr kumimoji="1"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6001994"/>
            <a:ext cx="83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※</a:t>
            </a:r>
            <a:r>
              <a:rPr lang="ja-JP" altLang="en-US" sz="3200" dirty="0"/>
              <a:t>今後</a:t>
            </a:r>
            <a:r>
              <a:rPr kumimoji="1" lang="ja-JP" altLang="en-US" sz="3200" dirty="0" smtClean="0"/>
              <a:t>の</a:t>
            </a:r>
            <a:r>
              <a:rPr lang="ja-JP" altLang="en-US" sz="3200" dirty="0" smtClean="0"/>
              <a:t>大学入試で</a:t>
            </a:r>
            <a:r>
              <a:rPr kumimoji="1" lang="ja-JP" altLang="en-US" sz="3200" dirty="0" smtClean="0"/>
              <a:t>要求される力</a:t>
            </a:r>
            <a:r>
              <a:rPr lang="ja-JP" altLang="en-US" sz="3200" dirty="0" smtClean="0"/>
              <a:t>に対応</a:t>
            </a:r>
            <a:endParaRPr kumimoji="1" lang="ja-JP" altLang="en-US" sz="3200" dirty="0"/>
          </a:p>
        </p:txBody>
      </p:sp>
      <p:sp>
        <p:nvSpPr>
          <p:cNvPr id="4" name="L 字 3"/>
          <p:cNvSpPr/>
          <p:nvPr/>
        </p:nvSpPr>
        <p:spPr>
          <a:xfrm rot="10800000">
            <a:off x="3065125" y="1628800"/>
            <a:ext cx="3019043" cy="3106020"/>
          </a:xfrm>
          <a:prstGeom prst="corner">
            <a:avLst>
              <a:gd name="adj1" fmla="val 40363"/>
              <a:gd name="adj2" fmla="val 50000"/>
            </a:avLst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社会で求められる力とは？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603750" y="1512080"/>
            <a:ext cx="3888432" cy="4319937"/>
          </a:xfrm>
          <a:prstGeom prst="rect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600199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※</a:t>
            </a:r>
            <a:r>
              <a:rPr lang="ja-JP" altLang="en-US" sz="3200" dirty="0" smtClean="0"/>
              <a:t>「将来的」「長期的」な活躍に何が必要か？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996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推薦入試、入社試験では？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603750" y="3894026"/>
            <a:ext cx="3888432" cy="1872207"/>
          </a:xfrm>
          <a:prstGeom prst="rect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600199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※</a:t>
            </a:r>
            <a:r>
              <a:rPr lang="ja-JP" altLang="en-US" sz="3200" dirty="0" smtClean="0"/>
              <a:t>「能力」と「資質」、どちらかが重要？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382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話題②</a:t>
            </a:r>
            <a:endParaRPr lang="ja-JP" altLang="en-US" sz="5400" b="1" dirty="0" smtClean="0"/>
          </a:p>
          <a:p>
            <a:pPr algn="ctr"/>
            <a:r>
              <a:rPr lang="en-US" altLang="ja-JP" sz="5400" dirty="0" smtClean="0"/>
              <a:t>『</a:t>
            </a:r>
            <a:r>
              <a:rPr lang="ja-JP" altLang="en-US" sz="5400" dirty="0" smtClean="0"/>
              <a:t>学び合い</a:t>
            </a:r>
            <a:r>
              <a:rPr lang="en-US" altLang="ja-JP" sz="5400" dirty="0" smtClean="0"/>
              <a:t>』</a:t>
            </a:r>
            <a:r>
              <a:rPr lang="ja-JP" altLang="en-US" sz="5400" dirty="0" smtClean="0"/>
              <a:t>の考え方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34017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861</Words>
  <Application>Microsoft Office PowerPoint</Application>
  <PresentationFormat>画面に合わせる (4:3)</PresentationFormat>
  <Paragraphs>235</Paragraphs>
  <Slides>34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Office ​​テーマ</vt:lpstr>
      <vt:lpstr>高校生物で アクティブ・ラーニングを どう取り入れるか</vt:lpstr>
      <vt:lpstr>PowerPoint プレゼンテーション</vt:lpstr>
      <vt:lpstr>PowerPoint プレゼンテーション</vt:lpstr>
      <vt:lpstr>３要素の関係性</vt:lpstr>
      <vt:lpstr>コンテンツベースの場合</vt:lpstr>
      <vt:lpstr>コンピテンスベースの場合</vt:lpstr>
      <vt:lpstr>社会で求められる力とは？</vt:lpstr>
      <vt:lpstr>推薦入試、入社試験では？</vt:lpstr>
      <vt:lpstr>PowerPoint プレゼンテーション</vt:lpstr>
      <vt:lpstr>『学び合い』の基本的な考え方</vt:lpstr>
      <vt:lpstr>授業における教員の仕事</vt:lpstr>
      <vt:lpstr>基本的な「型」</vt:lpstr>
      <vt:lpstr>『学び合い』で目指すもの</vt:lpstr>
      <vt:lpstr>PowerPoint プレゼンテーション</vt:lpstr>
      <vt:lpstr>内発的動機付け</vt:lpstr>
      <vt:lpstr>内発的動機付け</vt:lpstr>
      <vt:lpstr>アクティブラーニングの利点</vt:lpstr>
      <vt:lpstr>理解の４段階</vt:lpstr>
      <vt:lpstr>社会人基礎力①</vt:lpstr>
      <vt:lpstr>社会人基礎力②</vt:lpstr>
      <vt:lpstr>社会人基礎力③</vt:lpstr>
      <vt:lpstr>アクティブラーニングの効用</vt:lpstr>
      <vt:lpstr>PowerPoint プレゼンテーション</vt:lpstr>
      <vt:lpstr>「目的」と「目標」</vt:lpstr>
      <vt:lpstr>授業の基本構造</vt:lpstr>
      <vt:lpstr>「目的」の定型文</vt:lpstr>
      <vt:lpstr>課題作成時の留意点</vt:lpstr>
      <vt:lpstr>生徒の反応①講義の時間</vt:lpstr>
      <vt:lpstr>生徒の反応②肯定評価の高い項目例</vt:lpstr>
      <vt:lpstr>「発展課題」と創造性</vt:lpstr>
      <vt:lpstr>様々な授業の「型」</vt:lpstr>
      <vt:lpstr>最後に：「学校」「授業」の価値</vt:lpstr>
      <vt:lpstr>情報発信について</vt:lpstr>
      <vt:lpstr>参考書籍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Ohno</cp:lastModifiedBy>
  <cp:revision>54</cp:revision>
  <cp:lastPrinted>2015-07-31T11:03:16Z</cp:lastPrinted>
  <dcterms:created xsi:type="dcterms:W3CDTF">2015-01-23T22:08:07Z</dcterms:created>
  <dcterms:modified xsi:type="dcterms:W3CDTF">2015-08-01T00:15:22Z</dcterms:modified>
</cp:coreProperties>
</file>