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8" r:id="rId3"/>
    <p:sldId id="257" r:id="rId4"/>
    <p:sldId id="281" r:id="rId5"/>
    <p:sldId id="283" r:id="rId6"/>
    <p:sldId id="282" r:id="rId7"/>
    <p:sldId id="284" r:id="rId8"/>
    <p:sldId id="285" r:id="rId9"/>
    <p:sldId id="260" r:id="rId10"/>
    <p:sldId id="286" r:id="rId11"/>
    <p:sldId id="287" r:id="rId12"/>
    <p:sldId id="288" r:id="rId13"/>
    <p:sldId id="289" r:id="rId14"/>
    <p:sldId id="290" r:id="rId15"/>
    <p:sldId id="305" r:id="rId16"/>
    <p:sldId id="291" r:id="rId17"/>
    <p:sldId id="302" r:id="rId18"/>
    <p:sldId id="304" r:id="rId19"/>
    <p:sldId id="306" r:id="rId20"/>
    <p:sldId id="303" r:id="rId21"/>
    <p:sldId id="312" r:id="rId22"/>
    <p:sldId id="309" r:id="rId23"/>
    <p:sldId id="307" r:id="rId24"/>
    <p:sldId id="308" r:id="rId25"/>
    <p:sldId id="311" r:id="rId26"/>
    <p:sldId id="296" r:id="rId27"/>
    <p:sldId id="297" r:id="rId28"/>
    <p:sldId id="298" r:id="rId29"/>
    <p:sldId id="299" r:id="rId30"/>
    <p:sldId id="292" r:id="rId31"/>
    <p:sldId id="295" r:id="rId32"/>
    <p:sldId id="301" r:id="rId33"/>
    <p:sldId id="313" r:id="rId3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83451" autoAdjust="0"/>
  </p:normalViewPr>
  <p:slideViewPr>
    <p:cSldViewPr showGuides="1">
      <p:cViewPr>
        <p:scale>
          <a:sx n="67" d="100"/>
          <a:sy n="67" d="100"/>
        </p:scale>
        <p:origin x="-14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F4063-9611-41F3-92B8-EAAD48A3D9E5}" type="datetimeFigureOut">
              <a:rPr kumimoji="1" lang="ja-JP" altLang="en-US" smtClean="0"/>
              <a:t>2015/3/21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815A2-1DF3-4A35-ABA8-7995722CC0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344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5C57B-2036-4414-96D6-8D01A8963FD5}" type="datetimeFigureOut">
              <a:rPr kumimoji="1" lang="ja-JP" altLang="en-US" smtClean="0"/>
              <a:t>2015/3/21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2BAFA-627E-416A-87E0-E20C5AA488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612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2BAFA-627E-416A-87E0-E20C5AA4887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5475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2BAFA-627E-416A-87E0-E20C5AA4887F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7422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2BAFA-627E-416A-87E0-E20C5AA4887F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215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2BAFA-627E-416A-87E0-E20C5AA4887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349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2BAFA-627E-416A-87E0-E20C5AA4887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443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2BAFA-627E-416A-87E0-E20C5AA4887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93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2BAFA-627E-416A-87E0-E20C5AA4887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8758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2BAFA-627E-416A-87E0-E20C5AA4887F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15452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2BAFA-627E-416A-87E0-E20C5AA4887F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7422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2BAFA-627E-416A-87E0-E20C5AA4887F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7422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2BAFA-627E-416A-87E0-E20C5AA4887F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742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10B-C191-441E-9397-0A0789623A32}" type="datetime1">
              <a:rPr kumimoji="1" lang="ja-JP" altLang="en-US" smtClean="0"/>
              <a:t>2015/3/21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63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F9164-5B66-47C4-8968-BDD99E57499C}" type="datetime1">
              <a:rPr kumimoji="1" lang="ja-JP" altLang="en-US" smtClean="0"/>
              <a:t>2015/3/21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369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5861-6710-4A2B-8EB8-B9962E07A773}" type="datetime1">
              <a:rPr kumimoji="1" lang="ja-JP" altLang="en-US" smtClean="0"/>
              <a:t>2015/3/21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57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32BE1-A11C-4009-8A59-0570C1D9D869}" type="datetime1">
              <a:rPr kumimoji="1" lang="ja-JP" altLang="en-US" smtClean="0"/>
              <a:t>2015/3/21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502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1F2B-919F-4CC3-9373-9CD5F78543F1}" type="datetime1">
              <a:rPr kumimoji="1" lang="ja-JP" altLang="en-US" smtClean="0"/>
              <a:t>2015/3/21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364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B7E6-B212-436E-95B4-61D8E675F933}" type="datetime1">
              <a:rPr kumimoji="1" lang="ja-JP" altLang="en-US" smtClean="0"/>
              <a:t>2015/3/21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20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C9C6-4643-4F9B-9F49-6E936258F032}" type="datetime1">
              <a:rPr kumimoji="1" lang="ja-JP" altLang="en-US" smtClean="0"/>
              <a:t>2015/3/21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59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B76BD-50A0-4BF7-B271-AD943FEEBEF1}" type="datetime1">
              <a:rPr kumimoji="1" lang="ja-JP" altLang="en-US" smtClean="0"/>
              <a:t>2015/3/21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74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9896-283B-44B6-BFF2-D6C42E4D730C}" type="datetime1">
              <a:rPr kumimoji="1" lang="ja-JP" altLang="en-US" smtClean="0"/>
              <a:t>2015/3/21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758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1686-F766-4947-AE41-51AADE39D799}" type="datetime1">
              <a:rPr kumimoji="1" lang="ja-JP" altLang="en-US" smtClean="0"/>
              <a:t>2015/3/21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11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1EAD-3EED-4FD6-87A4-2F7B0A615CD7}" type="datetime1">
              <a:rPr kumimoji="1" lang="ja-JP" altLang="en-US" smtClean="0"/>
              <a:t>2015/3/21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657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0C8FF-D611-4823-AE72-B93F05A6080F}" type="datetime1">
              <a:rPr kumimoji="1" lang="ja-JP" altLang="en-US" smtClean="0"/>
              <a:t>2015/3/21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9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tomohisa.ohno.79" TargetMode="External"/><Relationship Id="rId2" Type="http://schemas.openxmlformats.org/officeDocument/2006/relationships/hyperlink" Target="http://biologymanabiai.jimdo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1628801"/>
            <a:ext cx="8640960" cy="1971650"/>
          </a:xfrm>
        </p:spPr>
        <p:txBody>
          <a:bodyPr>
            <a:normAutofit/>
          </a:bodyPr>
          <a:lstStyle/>
          <a:p>
            <a:r>
              <a:rPr lang="ja-JP" altLang="en-US" sz="4000" b="1" dirty="0"/>
              <a:t>高等</a:t>
            </a:r>
            <a:r>
              <a:rPr lang="ja-JP" altLang="en-US" sz="4000" b="1" dirty="0" smtClean="0"/>
              <a:t>学校理科教育における</a:t>
            </a:r>
            <a:r>
              <a:rPr lang="en-US" altLang="ja-JP" sz="4000" b="1" dirty="0" smtClean="0"/>
              <a:t/>
            </a:r>
            <a:br>
              <a:rPr lang="en-US" altLang="ja-JP" sz="4000" b="1" dirty="0" smtClean="0"/>
            </a:br>
            <a:r>
              <a:rPr lang="ja-JP" altLang="en-US" sz="4000" b="1" dirty="0" smtClean="0"/>
              <a:t>クリティカルシンキングの導入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dirty="0" smtClean="0">
                <a:solidFill>
                  <a:schemeClr val="tx1"/>
                </a:solidFill>
              </a:rPr>
              <a:t>都立新宿山吹高等学校</a:t>
            </a:r>
            <a:endParaRPr kumimoji="1" lang="en-US" altLang="ja-JP" sz="3600" dirty="0" smtClean="0">
              <a:solidFill>
                <a:schemeClr val="tx1"/>
              </a:solidFill>
            </a:endParaRPr>
          </a:p>
          <a:p>
            <a:r>
              <a:rPr lang="ja-JP" altLang="en-US" sz="3600" dirty="0" smtClean="0">
                <a:solidFill>
                  <a:schemeClr val="tx1"/>
                </a:solidFill>
              </a:rPr>
              <a:t>大野　智久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75856" y="476672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dirty="0" smtClean="0"/>
              <a:t>２０１５年</a:t>
            </a:r>
            <a:r>
              <a:rPr lang="ja-JP" altLang="en-US" dirty="0" smtClean="0"/>
              <a:t>３</a:t>
            </a:r>
            <a:r>
              <a:rPr kumimoji="1" lang="ja-JP" altLang="en-US" dirty="0" smtClean="0"/>
              <a:t>月１７日（火）</a:t>
            </a:r>
            <a:endParaRPr kumimoji="1" lang="en-US" altLang="ja-JP" dirty="0" smtClean="0"/>
          </a:p>
          <a:p>
            <a:pPr algn="r"/>
            <a:r>
              <a:rPr lang="ja-JP" altLang="en-US" dirty="0"/>
              <a:t>特別</a:t>
            </a:r>
            <a:r>
              <a:rPr lang="ja-JP" altLang="en-US" dirty="0" smtClean="0"/>
              <a:t>企画シンポジウム「批判的思考と教育」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918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大切</a:t>
            </a:r>
            <a:r>
              <a:rPr lang="ja-JP" altLang="en-US" dirty="0" smtClean="0"/>
              <a:t>にしたいこと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000" b="1" dirty="0" smtClean="0">
                <a:solidFill>
                  <a:srgbClr val="FF0000"/>
                </a:solidFill>
              </a:rPr>
              <a:t>自分の目で見て、自分の頭で考える</a:t>
            </a:r>
            <a:endParaRPr kumimoji="1" lang="en-US" altLang="ja-JP" sz="4000" b="1" dirty="0" smtClean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r>
              <a:rPr kumimoji="1" lang="ja-JP" altLang="en-US" dirty="0" smtClean="0"/>
              <a:t>自分の目で見る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 smtClean="0"/>
              <a:t>＝鵜呑みにしない</a:t>
            </a:r>
            <a:r>
              <a:rPr kumimoji="1" lang="ja-JP" altLang="en-US" b="1" dirty="0" smtClean="0"/>
              <a:t>「つっこみ力」</a:t>
            </a:r>
            <a:endParaRPr kumimoji="1" lang="en-US" altLang="ja-JP" b="1" dirty="0" smtClean="0"/>
          </a:p>
          <a:p>
            <a:endParaRPr lang="en-US" altLang="ja-JP" dirty="0"/>
          </a:p>
          <a:p>
            <a:r>
              <a:rPr lang="ja-JP" altLang="en-US" dirty="0" smtClean="0"/>
              <a:t>自分の頭で考える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＝</a:t>
            </a:r>
            <a:r>
              <a:rPr lang="ja-JP" altLang="en-US" b="1" dirty="0" smtClean="0"/>
              <a:t>納得解</a:t>
            </a:r>
            <a:r>
              <a:rPr lang="ja-JP" altLang="en-US" dirty="0" smtClean="0"/>
              <a:t>へのプロセス</a:t>
            </a:r>
            <a:endParaRPr lang="en-US" altLang="ja-JP" dirty="0" smtClean="0"/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9456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行動</a:t>
            </a:r>
            <a:r>
              <a:rPr lang="ja-JP" altLang="en-US" dirty="0" smtClean="0"/>
              <a:t>の</a:t>
            </a:r>
            <a:r>
              <a:rPr lang="ja-JP" altLang="en-US" dirty="0"/>
              <a:t>４</a:t>
            </a:r>
            <a:r>
              <a:rPr lang="ja-JP" altLang="en-US" dirty="0" smtClean="0"/>
              <a:t>段階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b="1" dirty="0" smtClean="0"/>
              <a:t>①できないことがわからない</a:t>
            </a:r>
            <a:endParaRPr kumimoji="1" lang="en-US" altLang="ja-JP" b="1" dirty="0" smtClean="0"/>
          </a:p>
          <a:p>
            <a:pPr marL="0" indent="0">
              <a:buNone/>
            </a:pP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②できないことがわかる</a:t>
            </a:r>
            <a:endParaRPr kumimoji="1" lang="en-US" altLang="ja-JP" b="1" dirty="0" smtClean="0"/>
          </a:p>
          <a:p>
            <a:pPr marL="0" indent="0">
              <a:buNone/>
            </a:pP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③意識すればできる</a:t>
            </a:r>
            <a:endParaRPr kumimoji="1" lang="en-US" altLang="ja-JP" b="1" dirty="0" smtClean="0"/>
          </a:p>
          <a:p>
            <a:pPr marL="0" indent="0">
              <a:buNone/>
            </a:pP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④意識しなくてもできる</a:t>
            </a:r>
            <a:endParaRPr kumimoji="1" lang="ja-JP" altLang="en-US" b="1" dirty="0"/>
          </a:p>
        </p:txBody>
      </p:sp>
      <p:sp>
        <p:nvSpPr>
          <p:cNvPr id="4" name="U ターン矢印 3"/>
          <p:cNvSpPr/>
          <p:nvPr/>
        </p:nvSpPr>
        <p:spPr>
          <a:xfrm rot="5400000">
            <a:off x="5983020" y="2104286"/>
            <a:ext cx="1512168" cy="877824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349601" y="1970828"/>
            <a:ext cx="1415772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b="1" dirty="0" smtClean="0"/>
              <a:t>大きな</a:t>
            </a:r>
            <a:endParaRPr kumimoji="1" lang="en-US" altLang="ja-JP" sz="3200" b="1" dirty="0" smtClean="0"/>
          </a:p>
          <a:p>
            <a:pPr algn="ctr"/>
            <a:r>
              <a:rPr lang="ja-JP" altLang="en-US" sz="3200" b="1" dirty="0"/>
              <a:t>転換</a:t>
            </a:r>
            <a:endParaRPr kumimoji="1" lang="en-US" altLang="ja-JP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7449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理解</a:t>
            </a:r>
            <a:r>
              <a:rPr lang="ja-JP" altLang="en-US" dirty="0" smtClean="0"/>
              <a:t>の</a:t>
            </a:r>
            <a:r>
              <a:rPr lang="ja-JP" altLang="en-US" dirty="0"/>
              <a:t>４</a:t>
            </a:r>
            <a:r>
              <a:rPr lang="ja-JP" altLang="en-US" dirty="0" smtClean="0"/>
              <a:t>段階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b="1" dirty="0" smtClean="0"/>
              <a:t>①わからないことがわからない</a:t>
            </a:r>
            <a:endParaRPr kumimoji="1" lang="en-US" altLang="ja-JP" b="1" dirty="0" smtClean="0"/>
          </a:p>
          <a:p>
            <a:pPr marL="0" indent="0">
              <a:buNone/>
            </a:pP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②わからないことがわかる</a:t>
            </a:r>
            <a:endParaRPr kumimoji="1" lang="en-US" altLang="ja-JP" b="1" dirty="0" smtClean="0"/>
          </a:p>
          <a:p>
            <a:pPr marL="0" indent="0">
              <a:buNone/>
            </a:pP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③わかった気になる</a:t>
            </a:r>
            <a:endParaRPr kumimoji="1" lang="en-US" altLang="ja-JP" b="1" dirty="0" smtClean="0"/>
          </a:p>
          <a:p>
            <a:pPr marL="0" indent="0">
              <a:buNone/>
            </a:pP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④本当にわかる</a:t>
            </a:r>
            <a:endParaRPr kumimoji="1" lang="ja-JP" altLang="en-US" b="1" dirty="0"/>
          </a:p>
        </p:txBody>
      </p:sp>
      <p:sp>
        <p:nvSpPr>
          <p:cNvPr id="4" name="U ターン矢印 3"/>
          <p:cNvSpPr/>
          <p:nvPr/>
        </p:nvSpPr>
        <p:spPr>
          <a:xfrm rot="5400000">
            <a:off x="6055028" y="2089988"/>
            <a:ext cx="1512168" cy="877824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441479" y="2093947"/>
            <a:ext cx="1415772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 b="1" dirty="0" smtClean="0"/>
              <a:t>大きな</a:t>
            </a:r>
            <a:endParaRPr lang="en-US" altLang="ja-JP" sz="3200" b="1" dirty="0" smtClean="0"/>
          </a:p>
          <a:p>
            <a:pPr algn="ctr"/>
            <a:r>
              <a:rPr lang="ja-JP" altLang="en-US" sz="3200" b="1" dirty="0" smtClean="0"/>
              <a:t>転換</a:t>
            </a:r>
            <a:endParaRPr kumimoji="1" lang="en-US" altLang="ja-JP" sz="3200" b="1" dirty="0" smtClean="0"/>
          </a:p>
        </p:txBody>
      </p:sp>
      <p:sp>
        <p:nvSpPr>
          <p:cNvPr id="7" name="U ターン矢印 6"/>
          <p:cNvSpPr/>
          <p:nvPr/>
        </p:nvSpPr>
        <p:spPr>
          <a:xfrm rot="5400000">
            <a:off x="6055028" y="4394244"/>
            <a:ext cx="1512168" cy="877824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15988" y="4412377"/>
            <a:ext cx="1415772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 b="1" dirty="0" smtClean="0"/>
              <a:t>大きな</a:t>
            </a:r>
            <a:endParaRPr lang="en-US" altLang="ja-JP" sz="3200" b="1" dirty="0" smtClean="0"/>
          </a:p>
          <a:p>
            <a:pPr algn="ctr"/>
            <a:r>
              <a:rPr lang="ja-JP" altLang="en-US" sz="3200" b="1" dirty="0" smtClean="0"/>
              <a:t>転換</a:t>
            </a:r>
            <a:endParaRPr kumimoji="1" lang="en-US" altLang="ja-JP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59403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考える材料①主体性について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4000" b="1" dirty="0" smtClean="0">
                <a:solidFill>
                  <a:srgbClr val="FF0000"/>
                </a:solidFill>
              </a:rPr>
              <a:t>「自主性」　ＶＳ　「主体性」</a:t>
            </a:r>
            <a:endParaRPr lang="en-US" altLang="ja-JP" sz="4000" b="1" dirty="0" smtClean="0">
              <a:solidFill>
                <a:srgbClr val="FF0000"/>
              </a:solidFill>
            </a:endParaRPr>
          </a:p>
          <a:p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どちらも能動的ではあるが・・・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r>
              <a:rPr kumimoji="1" lang="ja-JP" altLang="en-US" dirty="0" smtClean="0"/>
              <a:t>自主性・・・</a:t>
            </a:r>
            <a:r>
              <a:rPr kumimoji="1" lang="ja-JP" altLang="en-US" b="1" dirty="0" smtClean="0"/>
              <a:t>「期待されるもの」</a:t>
            </a:r>
            <a:r>
              <a:rPr kumimoji="1" lang="ja-JP" altLang="en-US" dirty="0" smtClean="0"/>
              <a:t>で行動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ja-JP" altLang="en-US" dirty="0" smtClean="0"/>
              <a:t>主体性・・・</a:t>
            </a:r>
            <a:r>
              <a:rPr kumimoji="1" lang="ja-JP" altLang="en-US" b="1" dirty="0" smtClean="0"/>
              <a:t>「自らの基準」</a:t>
            </a:r>
            <a:r>
              <a:rPr kumimoji="1" lang="ja-JP" altLang="en-US" dirty="0" smtClean="0"/>
              <a:t>で行動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＝クリティカルな思考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7013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考える</a:t>
            </a:r>
            <a:r>
              <a:rPr lang="ja-JP" altLang="en-US" dirty="0"/>
              <a:t>材料</a:t>
            </a:r>
            <a:r>
              <a:rPr lang="ja-JP" altLang="en-US" dirty="0" smtClean="0"/>
              <a:t>②「考える」こと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何のために考えるのか？</a:t>
            </a:r>
            <a:endParaRPr kumimoji="1" lang="en-US" altLang="ja-JP" dirty="0" smtClean="0"/>
          </a:p>
          <a:p>
            <a:r>
              <a:rPr lang="ja-JP" altLang="en-US" dirty="0" smtClean="0"/>
              <a:t>何のために考えさせるのか？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考えさせればそれでいいのか？</a:t>
            </a:r>
            <a:endParaRPr lang="en-US" altLang="ja-JP" dirty="0" smtClean="0"/>
          </a:p>
          <a:p>
            <a:r>
              <a:rPr lang="ja-JP" altLang="en-US" dirty="0" smtClean="0"/>
              <a:t>考えるためには何が必要か？</a:t>
            </a:r>
            <a:endParaRPr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「知識偏重」から「思考偏重」へ？？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b="1" dirty="0" smtClean="0">
                <a:solidFill>
                  <a:srgbClr val="FF0000"/>
                </a:solidFill>
              </a:rPr>
              <a:t>「考える」ことで何を達成したいのか？</a:t>
            </a:r>
            <a:endParaRPr lang="en-US" altLang="ja-JP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08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考える</a:t>
            </a:r>
            <a:r>
              <a:rPr lang="ja-JP" altLang="en-US" dirty="0" smtClean="0"/>
              <a:t>材料③内発的動機付け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ja-JP" altLang="en-US" b="1" dirty="0" smtClean="0">
                <a:solidFill>
                  <a:srgbClr val="FF0000"/>
                </a:solidFill>
              </a:rPr>
              <a:t>「</a:t>
            </a:r>
            <a:r>
              <a:rPr lang="ja-JP" altLang="en-US" b="1" dirty="0">
                <a:solidFill>
                  <a:srgbClr val="FF0000"/>
                </a:solidFill>
              </a:rPr>
              <a:t>～</a:t>
            </a:r>
            <a:r>
              <a:rPr lang="ja-JP" altLang="en-US" b="1" dirty="0" err="1">
                <a:solidFill>
                  <a:srgbClr val="FF0000"/>
                </a:solidFill>
              </a:rPr>
              <a:t>ねば</a:t>
            </a:r>
            <a:r>
              <a:rPr lang="ja-JP" altLang="en-US" b="1" dirty="0">
                <a:solidFill>
                  <a:srgbClr val="FF0000"/>
                </a:solidFill>
              </a:rPr>
              <a:t>ならない</a:t>
            </a:r>
            <a:r>
              <a:rPr lang="ja-JP" altLang="en-US" b="1" dirty="0" smtClean="0">
                <a:solidFill>
                  <a:srgbClr val="FF0000"/>
                </a:solidFill>
              </a:rPr>
              <a:t>」</a:t>
            </a:r>
            <a:r>
              <a:rPr lang="ja-JP" altLang="en-US" b="1" dirty="0">
                <a:solidFill>
                  <a:srgbClr val="FF0000"/>
                </a:solidFill>
              </a:rPr>
              <a:t>　ＶＳ　</a:t>
            </a:r>
            <a:r>
              <a:rPr lang="ja-JP" altLang="en-US" b="1" dirty="0" smtClean="0">
                <a:solidFill>
                  <a:srgbClr val="FF0000"/>
                </a:solidFill>
              </a:rPr>
              <a:t>「～したい」</a:t>
            </a:r>
            <a:endParaRPr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外発的動機付け・・・報酬、罰で行動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b="1" dirty="0">
                <a:solidFill>
                  <a:srgbClr val="FF0000"/>
                </a:solidFill>
              </a:rPr>
              <a:t>m</a:t>
            </a:r>
            <a:r>
              <a:rPr lang="en-US" altLang="ja-JP" b="1" dirty="0" smtClean="0">
                <a:solidFill>
                  <a:srgbClr val="FF0000"/>
                </a:solidFill>
              </a:rPr>
              <a:t>ake them think critically</a:t>
            </a:r>
            <a:endParaRPr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内発的動機付け・・・内的な欲求で行動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b="1" dirty="0" smtClean="0">
                <a:solidFill>
                  <a:srgbClr val="FF0000"/>
                </a:solidFill>
              </a:rPr>
              <a:t>let </a:t>
            </a:r>
            <a:r>
              <a:rPr lang="en-US" altLang="ja-JP" b="1" dirty="0">
                <a:solidFill>
                  <a:srgbClr val="FF0000"/>
                </a:solidFill>
              </a:rPr>
              <a:t>them </a:t>
            </a:r>
            <a:r>
              <a:rPr lang="en-US" altLang="ja-JP" b="1" dirty="0" smtClean="0">
                <a:solidFill>
                  <a:srgbClr val="FF0000"/>
                </a:solidFill>
              </a:rPr>
              <a:t>think</a:t>
            </a:r>
            <a:r>
              <a:rPr lang="en-US" altLang="ja-JP" b="1" dirty="0">
                <a:solidFill>
                  <a:srgbClr val="FF0000"/>
                </a:solidFill>
              </a:rPr>
              <a:t> critically</a:t>
            </a:r>
          </a:p>
          <a:p>
            <a:pPr marL="0" indent="0">
              <a:buNone/>
            </a:pPr>
            <a:endParaRPr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9956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15467" y="2067812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 smtClean="0"/>
              <a:t>話題</a:t>
            </a:r>
            <a:r>
              <a:rPr lang="ja-JP" altLang="en-US" sz="5400" b="1" dirty="0"/>
              <a:t>②</a:t>
            </a:r>
            <a:endParaRPr kumimoji="1" lang="en-US" altLang="ja-JP" sz="5400" b="1" dirty="0" smtClean="0"/>
          </a:p>
          <a:p>
            <a:pPr algn="ctr"/>
            <a:r>
              <a:rPr lang="ja-JP" altLang="en-US" sz="5400" dirty="0"/>
              <a:t>授業実践での導入例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79314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授業の基本構造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3600" b="1" dirty="0" smtClean="0"/>
              <a:t>●テーマ・目的</a:t>
            </a:r>
            <a:endParaRPr lang="en-US" altLang="ja-JP" sz="3600" b="1" dirty="0" smtClean="0"/>
          </a:p>
          <a:p>
            <a:pPr marL="0" indent="0">
              <a:buNone/>
            </a:pPr>
            <a:r>
              <a:rPr lang="ja-JP" altLang="en-US" dirty="0" smtClean="0"/>
              <a:t>目指すべきゴール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sz="3600" b="1" dirty="0" smtClean="0"/>
              <a:t>●課題</a:t>
            </a:r>
            <a:endParaRPr kumimoji="1" lang="en-US" altLang="ja-JP" sz="3600" b="1" dirty="0" smtClean="0"/>
          </a:p>
          <a:p>
            <a:pPr marL="0" indent="0">
              <a:buNone/>
            </a:pPr>
            <a:r>
              <a:rPr kumimoji="1" lang="ja-JP" altLang="en-US" dirty="0" smtClean="0"/>
              <a:t>ゴールに向かうための道しる</a:t>
            </a:r>
            <a:r>
              <a:rPr kumimoji="1" lang="ja-JP" altLang="en-US" dirty="0" err="1" smtClean="0"/>
              <a:t>べ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sz="3600" b="1" dirty="0" smtClean="0"/>
              <a:t>●発展課題</a:t>
            </a:r>
            <a:endParaRPr lang="en-US" altLang="ja-JP" sz="3600" b="1" dirty="0" smtClean="0"/>
          </a:p>
          <a:p>
            <a:pPr marL="0" indent="0">
              <a:buNone/>
            </a:pPr>
            <a:r>
              <a:rPr lang="ja-JP" altLang="en-US" dirty="0" smtClean="0"/>
              <a:t>創造性、思考の深化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331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「目的」の定型文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sz="3600" b="1" dirty="0" smtClean="0">
                <a:solidFill>
                  <a:srgbClr val="FF0000"/>
                </a:solidFill>
              </a:rPr>
              <a:t>知る</a:t>
            </a:r>
            <a:r>
              <a:rPr lang="ja-JP" altLang="en-US" sz="3600" dirty="0" smtClean="0"/>
              <a:t>　＝　</a:t>
            </a:r>
            <a:r>
              <a:rPr lang="en-US" altLang="ja-JP" sz="3600" b="1" dirty="0" smtClean="0"/>
              <a:t>know</a:t>
            </a:r>
          </a:p>
          <a:p>
            <a:endParaRPr kumimoji="1" lang="en-US" altLang="ja-JP" sz="3600" dirty="0"/>
          </a:p>
          <a:p>
            <a:r>
              <a:rPr lang="ja-JP" altLang="en-US" sz="3600" b="1" dirty="0" smtClean="0">
                <a:solidFill>
                  <a:srgbClr val="FF0000"/>
                </a:solidFill>
              </a:rPr>
              <a:t>わかる</a:t>
            </a:r>
            <a:r>
              <a:rPr lang="ja-JP" altLang="en-US" sz="3600" dirty="0" smtClean="0"/>
              <a:t>　＝　</a:t>
            </a:r>
            <a:r>
              <a:rPr lang="en-US" altLang="ja-JP" sz="3600" b="1" dirty="0" smtClean="0"/>
              <a:t>understand</a:t>
            </a:r>
          </a:p>
          <a:p>
            <a:endParaRPr kumimoji="1" lang="en-US" altLang="ja-JP" sz="3600" dirty="0"/>
          </a:p>
          <a:p>
            <a:r>
              <a:rPr lang="ja-JP" altLang="en-US" sz="3600" b="1" dirty="0" smtClean="0">
                <a:solidFill>
                  <a:srgbClr val="FF0000"/>
                </a:solidFill>
              </a:rPr>
              <a:t>説明できる</a:t>
            </a:r>
            <a:r>
              <a:rPr lang="ja-JP" altLang="en-US" sz="3600" dirty="0" smtClean="0"/>
              <a:t>　＝　</a:t>
            </a:r>
            <a:r>
              <a:rPr lang="en-US" altLang="ja-JP" sz="3600" b="1" dirty="0" smtClean="0"/>
              <a:t>explain</a:t>
            </a:r>
          </a:p>
          <a:p>
            <a:endParaRPr kumimoji="1" lang="en-US" altLang="ja-JP" sz="3600" dirty="0"/>
          </a:p>
          <a:p>
            <a:r>
              <a:rPr lang="ja-JP" altLang="en-US" sz="3600" b="1" dirty="0" smtClean="0">
                <a:solidFill>
                  <a:srgbClr val="FF0000"/>
                </a:solidFill>
              </a:rPr>
              <a:t>考察する</a:t>
            </a:r>
            <a:r>
              <a:rPr lang="ja-JP" altLang="en-US" sz="3600" dirty="0" smtClean="0"/>
              <a:t>　＝　</a:t>
            </a:r>
            <a:r>
              <a:rPr lang="en-US" altLang="ja-JP" sz="3600" b="1" dirty="0" smtClean="0"/>
              <a:t>think</a:t>
            </a:r>
            <a:endParaRPr kumimoji="1" lang="ja-JP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4070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クリティカル思考を促すために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教科書の活用</a:t>
            </a:r>
            <a:endParaRPr lang="en-US" altLang="ja-JP" dirty="0"/>
          </a:p>
          <a:p>
            <a:r>
              <a:rPr lang="ja-JP" altLang="en-US" dirty="0" smtClean="0"/>
              <a:t>個別の学び・協働的な学び</a:t>
            </a:r>
            <a:endParaRPr lang="en-US" altLang="ja-JP" dirty="0" smtClean="0"/>
          </a:p>
          <a:p>
            <a:r>
              <a:rPr lang="ja-JP" altLang="en-US" dirty="0" smtClean="0"/>
              <a:t>振り返りシートの記入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sz="3600" b="1" dirty="0" smtClean="0">
                <a:solidFill>
                  <a:srgbClr val="FF0000"/>
                </a:solidFill>
              </a:rPr>
              <a:t>→「つっこみ力」と「納得解」</a:t>
            </a:r>
            <a:endParaRPr kumimoji="1" lang="en-US" altLang="ja-JP" sz="3600" b="1" dirty="0" smtClean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r>
              <a:rPr kumimoji="1" lang="ja-JP" altLang="en-US" dirty="0" smtClean="0"/>
              <a:t>「目的」</a:t>
            </a:r>
            <a:r>
              <a:rPr lang="ja-JP" altLang="en-US" dirty="0" smtClean="0"/>
              <a:t>と「評価」の一致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sz="3600" b="1" dirty="0" smtClean="0">
                <a:solidFill>
                  <a:srgbClr val="FF0000"/>
                </a:solidFill>
              </a:rPr>
              <a:t>→生徒への強いメッセージ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80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67544" y="1032988"/>
            <a:ext cx="820891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/>
              <a:t>はじめに</a:t>
            </a:r>
            <a:r>
              <a:rPr kumimoji="1" lang="ja-JP" altLang="en-US" sz="2800" dirty="0" smtClean="0"/>
              <a:t>　</a:t>
            </a:r>
            <a:r>
              <a:rPr lang="ja-JP" altLang="en-US" sz="2800" dirty="0"/>
              <a:t>なぜクリティカルシンキングなのか？</a:t>
            </a:r>
            <a:endParaRPr lang="en-US" altLang="ja-JP" sz="3200" dirty="0"/>
          </a:p>
          <a:p>
            <a:endParaRPr kumimoji="1" lang="en-US" altLang="ja-JP" sz="3200" dirty="0" smtClean="0"/>
          </a:p>
          <a:p>
            <a:r>
              <a:rPr lang="ja-JP" altLang="en-US" sz="2800" b="1" dirty="0" smtClean="0"/>
              <a:t>話題①</a:t>
            </a:r>
            <a:r>
              <a:rPr lang="ja-JP" altLang="en-US" sz="2800" dirty="0" smtClean="0"/>
              <a:t>　　</a:t>
            </a:r>
            <a:r>
              <a:rPr lang="ja-JP" altLang="en-US" sz="2800" dirty="0"/>
              <a:t>実践にあたって大切にしたいこと</a:t>
            </a:r>
            <a:endParaRPr lang="en-US" altLang="ja-JP" sz="2800" dirty="0"/>
          </a:p>
          <a:p>
            <a:endParaRPr lang="en-US" altLang="ja-JP" sz="2800" dirty="0" smtClean="0"/>
          </a:p>
          <a:p>
            <a:r>
              <a:rPr kumimoji="1" lang="ja-JP" altLang="en-US" sz="2800" b="1" dirty="0" smtClean="0"/>
              <a:t>話題②</a:t>
            </a:r>
            <a:r>
              <a:rPr kumimoji="1" lang="ja-JP" altLang="en-US" sz="2800" dirty="0" smtClean="0"/>
              <a:t>　　</a:t>
            </a:r>
            <a:r>
              <a:rPr lang="ja-JP" altLang="en-US" sz="2800" dirty="0"/>
              <a:t>授業実践での導入例</a:t>
            </a:r>
            <a:endParaRPr lang="en-US" altLang="ja-JP" sz="2800" dirty="0"/>
          </a:p>
          <a:p>
            <a:endParaRPr kumimoji="1" lang="en-US" altLang="ja-JP" sz="2800" dirty="0" smtClean="0"/>
          </a:p>
          <a:p>
            <a:r>
              <a:rPr lang="ja-JP" altLang="en-US" sz="2800" b="1" dirty="0" smtClean="0"/>
              <a:t>話題③</a:t>
            </a:r>
            <a:r>
              <a:rPr lang="ja-JP" altLang="en-US" sz="2800" dirty="0" smtClean="0"/>
              <a:t>　　授業の全体像における位置付け</a:t>
            </a:r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kumimoji="1" lang="ja-JP" altLang="en-US" sz="2800" b="1" dirty="0" smtClean="0"/>
              <a:t>最後に</a:t>
            </a:r>
            <a:r>
              <a:rPr kumimoji="1" lang="ja-JP" altLang="en-US" sz="2800" dirty="0" smtClean="0"/>
              <a:t>　　理科</a:t>
            </a:r>
            <a:r>
              <a:rPr lang="ja-JP" altLang="en-US" sz="2800" dirty="0" smtClean="0"/>
              <a:t>を学ぶ意義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210442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「自由」な学びの時間・空間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学びの</a:t>
            </a:r>
            <a:r>
              <a:rPr lang="ja-JP" altLang="en-US" dirty="0" smtClean="0"/>
              <a:t>セーフティーネット</a:t>
            </a:r>
            <a:endParaRPr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集団で広げる、個人で深める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「問の創造」とその探究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sz="4000" b="1" dirty="0" smtClean="0">
                <a:solidFill>
                  <a:srgbClr val="FF0000"/>
                </a:solidFill>
              </a:rPr>
              <a:t>あらゆる可能性を保証する「場」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86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発展</a:t>
            </a:r>
            <a:r>
              <a:rPr kumimoji="1" lang="ja-JP" altLang="en-US" dirty="0" smtClean="0"/>
              <a:t>①ディスカッション課題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ja-JP" altLang="en-US" dirty="0"/>
              <a:t>年</a:t>
            </a:r>
            <a:r>
              <a:rPr lang="ja-JP" altLang="en-US" dirty="0" smtClean="0"/>
              <a:t>に数回設定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/>
              <a:t>ex</a:t>
            </a:r>
            <a:r>
              <a:rPr lang="ja-JP" altLang="en-US" dirty="0" smtClean="0"/>
              <a:t>）生態</a:t>
            </a:r>
            <a:r>
              <a:rPr lang="ja-JP" altLang="en-US" dirty="0"/>
              <a:t>系の</a:t>
            </a:r>
            <a:r>
              <a:rPr lang="ja-JP" altLang="en-US" dirty="0" smtClean="0"/>
              <a:t>保全、遺伝子検査</a:t>
            </a:r>
            <a:endParaRPr lang="en-US" altLang="ja-JP" dirty="0"/>
          </a:p>
          <a:p>
            <a:endParaRPr kumimoji="1" lang="en-US" altLang="ja-JP" dirty="0" smtClean="0"/>
          </a:p>
          <a:p>
            <a:r>
              <a:rPr lang="ja-JP" altLang="en-US" sz="3600" dirty="0" smtClean="0"/>
              <a:t>多様性から</a:t>
            </a:r>
            <a:r>
              <a:rPr lang="ja-JP" altLang="en-US" sz="3600" b="1" dirty="0" smtClean="0">
                <a:solidFill>
                  <a:srgbClr val="FF0000"/>
                </a:solidFill>
              </a:rPr>
              <a:t>価値観の相対化</a:t>
            </a:r>
            <a:r>
              <a:rPr lang="ja-JP" altLang="en-US" sz="3600" dirty="0" smtClean="0"/>
              <a:t>へ</a:t>
            </a:r>
            <a:endParaRPr lang="en-US" altLang="ja-JP" sz="3600" dirty="0" smtClean="0"/>
          </a:p>
          <a:p>
            <a:r>
              <a:rPr lang="ja-JP" altLang="en-US" sz="3600" dirty="0" smtClean="0"/>
              <a:t>単眼的思考から</a:t>
            </a:r>
            <a:r>
              <a:rPr lang="ja-JP" altLang="en-US" sz="3600" b="1" dirty="0" smtClean="0">
                <a:solidFill>
                  <a:srgbClr val="FF0000"/>
                </a:solidFill>
              </a:rPr>
              <a:t>複眼的思考</a:t>
            </a:r>
            <a:r>
              <a:rPr lang="ja-JP" altLang="en-US" sz="3600" dirty="0" smtClean="0"/>
              <a:t>へ</a:t>
            </a:r>
            <a:endParaRPr lang="en-US" altLang="ja-JP" sz="3600" dirty="0" smtClean="0"/>
          </a:p>
          <a:p>
            <a:r>
              <a:rPr lang="ja-JP" altLang="en-US" dirty="0" smtClean="0"/>
              <a:t>「わかる」ではなく「知る」「考察する」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157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発展②「授業作成」の課題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r>
              <a:rPr lang="ja-JP" altLang="en-US" dirty="0" smtClean="0"/>
              <a:t>「テーマ」と「目的」の設定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「課題」と「補足資料」の作成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「確認テスト」の作成</a:t>
            </a:r>
            <a:endParaRPr lang="en-US" altLang="ja-JP" dirty="0" smtClean="0"/>
          </a:p>
          <a:p>
            <a:endParaRPr lang="en-US" altLang="ja-JP" dirty="0" smtClean="0"/>
          </a:p>
          <a:p>
            <a:pPr marL="0" indent="0" algn="ctr">
              <a:buNone/>
            </a:pPr>
            <a:r>
              <a:rPr kumimoji="1" lang="ja-JP" altLang="en-US" sz="4000" b="1" dirty="0" smtClean="0">
                <a:solidFill>
                  <a:srgbClr val="FF0000"/>
                </a:solidFill>
              </a:rPr>
              <a:t>「幹」と「枝」の区別</a:t>
            </a:r>
            <a:endParaRPr kumimoji="1" lang="en-US" altLang="ja-JP" sz="40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ja-JP" altLang="en-US" sz="4000" b="1" dirty="0">
                <a:solidFill>
                  <a:srgbClr val="FF0000"/>
                </a:solidFill>
              </a:rPr>
              <a:t>多様</a:t>
            </a:r>
            <a:r>
              <a:rPr lang="ja-JP" altLang="en-US" sz="4000" b="1" dirty="0" smtClean="0">
                <a:solidFill>
                  <a:srgbClr val="FF0000"/>
                </a:solidFill>
              </a:rPr>
              <a:t>な視点の獲得</a:t>
            </a:r>
            <a:endParaRPr kumimoji="1" lang="en-US" altLang="ja-JP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1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発展③個人でのプレゼン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r>
              <a:rPr lang="ja-JP" altLang="en-US" dirty="0"/>
              <a:t>情報</a:t>
            </a:r>
            <a:r>
              <a:rPr lang="ja-JP" altLang="en-US" dirty="0" smtClean="0"/>
              <a:t>収集・情報整理・プレゼン技術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「聞く」から「聴く」へ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b="1" dirty="0" smtClean="0">
                <a:solidFill>
                  <a:srgbClr val="FF0000"/>
                </a:solidFill>
              </a:rPr>
              <a:t>「つっこみ力」と建設的批判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r>
              <a:rPr lang="ja-JP" altLang="en-US" b="1" dirty="0" smtClean="0">
                <a:solidFill>
                  <a:srgbClr val="FF0000"/>
                </a:solidFill>
              </a:rPr>
              <a:t>脱「あさって</a:t>
            </a:r>
            <a:r>
              <a:rPr lang="ja-JP" altLang="en-US" b="1" dirty="0" err="1" smtClean="0">
                <a:solidFill>
                  <a:srgbClr val="FF0000"/>
                </a:solidFill>
              </a:rPr>
              <a:t>俺俺</a:t>
            </a:r>
            <a:r>
              <a:rPr lang="ja-JP" altLang="en-US" b="1" dirty="0" smtClean="0">
                <a:solidFill>
                  <a:srgbClr val="FF0000"/>
                </a:solidFill>
              </a:rPr>
              <a:t>ソクラテス」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en-US" altLang="ja-JP" dirty="0" smtClean="0"/>
              <a:t>※</a:t>
            </a:r>
            <a:r>
              <a:rPr lang="ja-JP" altLang="en-US" dirty="0" smtClean="0"/>
              <a:t>生産的な対話とは何か？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33431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発展④プロジェクト型の学び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b="1" dirty="0" smtClean="0">
                <a:solidFill>
                  <a:srgbClr val="FF0000"/>
                </a:solidFill>
              </a:rPr>
              <a:t>「ビジョン」と「ゴール」に基づく</a:t>
            </a:r>
            <a:endParaRPr kumimoji="1" lang="en-US" altLang="ja-JP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b="1" dirty="0" smtClean="0"/>
              <a:t>※</a:t>
            </a:r>
            <a:r>
              <a:rPr lang="ja-JP" altLang="en-US" b="1" dirty="0" smtClean="0"/>
              <a:t>ゴールは「提案型の成果物」</a:t>
            </a:r>
            <a:endParaRPr lang="en-US" altLang="ja-JP" b="1" dirty="0" smtClean="0"/>
          </a:p>
          <a:p>
            <a:endParaRPr lang="en-US" altLang="ja-JP" dirty="0"/>
          </a:p>
          <a:p>
            <a:r>
              <a:rPr lang="ja-JP" altLang="en-US" b="1" dirty="0" smtClean="0">
                <a:solidFill>
                  <a:srgbClr val="FF0000"/>
                </a:solidFill>
              </a:rPr>
              <a:t>集団としての納得解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対話の重要性、「折り合い」の経験</a:t>
            </a:r>
            <a:endParaRPr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様々なキーコンピテンシーの獲得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695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観察・実験の工夫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4400" b="1" dirty="0" smtClean="0"/>
              <a:t>①確認実験</a:t>
            </a:r>
            <a:r>
              <a:rPr kumimoji="1" lang="ja-JP" altLang="en-US" b="1" dirty="0" smtClean="0"/>
              <a:t>（一般則→結果）</a:t>
            </a:r>
            <a:endParaRPr kumimoji="1" lang="en-US" altLang="ja-JP" b="1" dirty="0" smtClean="0"/>
          </a:p>
          <a:p>
            <a:pPr marL="0" indent="0">
              <a:buNone/>
            </a:pPr>
            <a:endParaRPr kumimoji="1" lang="en-US" altLang="ja-JP" b="1" dirty="0" smtClean="0"/>
          </a:p>
          <a:p>
            <a:pPr marL="0" indent="0">
              <a:buNone/>
            </a:pPr>
            <a:r>
              <a:rPr lang="ja-JP" altLang="en-US" sz="4400" b="1" dirty="0" smtClean="0">
                <a:solidFill>
                  <a:srgbClr val="FF0000"/>
                </a:solidFill>
              </a:rPr>
              <a:t>②発見実験</a:t>
            </a:r>
            <a:r>
              <a:rPr lang="ja-JP" altLang="en-US" b="1" dirty="0" smtClean="0"/>
              <a:t>（結果→考察→一般則）</a:t>
            </a:r>
            <a:endParaRPr lang="en-US" altLang="ja-JP" sz="4000" b="1" dirty="0" smtClean="0"/>
          </a:p>
          <a:p>
            <a:pPr marL="0" indent="0">
              <a:buNone/>
            </a:pPr>
            <a:endParaRPr lang="en-US" altLang="ja-JP" b="1" dirty="0"/>
          </a:p>
          <a:p>
            <a:pPr marL="0" indent="0">
              <a:buNone/>
            </a:pPr>
            <a:r>
              <a:rPr kumimoji="1" lang="ja-JP" altLang="en-US" sz="4400" b="1" dirty="0" smtClean="0"/>
              <a:t>③仮説検証実験</a:t>
            </a:r>
            <a:r>
              <a:rPr kumimoji="1" lang="ja-JP" altLang="en-US" sz="3600" b="1" dirty="0" smtClean="0"/>
              <a:t>（仮説の設定）</a:t>
            </a:r>
            <a:endParaRPr kumimoji="1" lang="en-US" altLang="ja-JP" sz="2800" b="1" dirty="0" smtClean="0"/>
          </a:p>
          <a:p>
            <a:pPr marL="0" indent="0">
              <a:buNone/>
            </a:pPr>
            <a:endParaRPr kumimoji="1" lang="en-US" altLang="ja-JP" b="1" dirty="0" smtClean="0"/>
          </a:p>
          <a:p>
            <a:pPr marL="0" indent="0">
              <a:buNone/>
            </a:pPr>
            <a:r>
              <a:rPr lang="ja-JP" altLang="en-US" sz="4400" b="1" dirty="0" smtClean="0">
                <a:solidFill>
                  <a:srgbClr val="FF0000"/>
                </a:solidFill>
              </a:rPr>
              <a:t>④探究活動</a:t>
            </a:r>
            <a:r>
              <a:rPr lang="ja-JP" altLang="en-US" sz="3600" b="1" dirty="0" smtClean="0"/>
              <a:t>（問の創造）</a:t>
            </a:r>
            <a:endParaRPr kumimoji="1"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7721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探究活動の流れ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52000" y="1323158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観察</a:t>
            </a:r>
            <a:endParaRPr kumimoji="1" lang="ja-JP" altLang="en-US" sz="4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72200" y="5589320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/>
              <a:t>実験</a:t>
            </a:r>
            <a:endParaRPr kumimoji="1" lang="ja-JP" altLang="en-US" sz="4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31640" y="5589320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 smtClean="0"/>
              <a:t>結論</a:t>
            </a:r>
            <a:endParaRPr kumimoji="1" lang="ja-JP" altLang="en-US" sz="4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851920" y="2564984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/>
              <a:t>疑問</a:t>
            </a:r>
            <a:endParaRPr kumimoji="1" lang="ja-JP" altLang="en-US" sz="4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52080" y="3789120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/>
              <a:t>仮説</a:t>
            </a:r>
            <a:endParaRPr kumimoji="1" lang="ja-JP" altLang="en-US" sz="4000" dirty="0"/>
          </a:p>
        </p:txBody>
      </p:sp>
      <p:sp>
        <p:nvSpPr>
          <p:cNvPr id="14" name="下矢印 13"/>
          <p:cNvSpPr/>
          <p:nvPr/>
        </p:nvSpPr>
        <p:spPr>
          <a:xfrm>
            <a:off x="4329604" y="2132856"/>
            <a:ext cx="4846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下矢印 14"/>
          <p:cNvSpPr/>
          <p:nvPr/>
        </p:nvSpPr>
        <p:spPr>
          <a:xfrm>
            <a:off x="4345596" y="3371060"/>
            <a:ext cx="4846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下矢印 15"/>
          <p:cNvSpPr/>
          <p:nvPr/>
        </p:nvSpPr>
        <p:spPr>
          <a:xfrm rot="19038092">
            <a:off x="5631719" y="4516264"/>
            <a:ext cx="484632" cy="11859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下矢印 16"/>
          <p:cNvSpPr/>
          <p:nvPr/>
        </p:nvSpPr>
        <p:spPr>
          <a:xfrm rot="13406887">
            <a:off x="3025413" y="4471539"/>
            <a:ext cx="484632" cy="11859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下矢印 17"/>
          <p:cNvSpPr/>
          <p:nvPr/>
        </p:nvSpPr>
        <p:spPr>
          <a:xfrm rot="5400000">
            <a:off x="4329604" y="4785241"/>
            <a:ext cx="484632" cy="230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29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科学的思考スキル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52000" y="1323158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観察</a:t>
            </a:r>
            <a:endParaRPr kumimoji="1" lang="ja-JP" altLang="en-US" sz="4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72200" y="5589320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/>
              <a:t>実験</a:t>
            </a:r>
            <a:endParaRPr kumimoji="1" lang="ja-JP" altLang="en-US" sz="4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31640" y="5589320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 smtClean="0"/>
              <a:t>結論</a:t>
            </a:r>
            <a:endParaRPr kumimoji="1" lang="ja-JP" altLang="en-US" sz="4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851920" y="2564984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/>
              <a:t>疑問</a:t>
            </a:r>
            <a:endParaRPr kumimoji="1" lang="ja-JP" altLang="en-US" sz="4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52080" y="3789120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/>
              <a:t>仮説</a:t>
            </a:r>
            <a:endParaRPr kumimoji="1" lang="ja-JP" altLang="en-US" sz="4000" dirty="0"/>
          </a:p>
        </p:txBody>
      </p:sp>
      <p:sp>
        <p:nvSpPr>
          <p:cNvPr id="14" name="下矢印 13"/>
          <p:cNvSpPr/>
          <p:nvPr/>
        </p:nvSpPr>
        <p:spPr>
          <a:xfrm>
            <a:off x="4329604" y="2132856"/>
            <a:ext cx="4846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下矢印 14"/>
          <p:cNvSpPr/>
          <p:nvPr/>
        </p:nvSpPr>
        <p:spPr>
          <a:xfrm>
            <a:off x="4345596" y="3371060"/>
            <a:ext cx="4846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下矢印 15"/>
          <p:cNvSpPr/>
          <p:nvPr/>
        </p:nvSpPr>
        <p:spPr>
          <a:xfrm rot="19038092">
            <a:off x="5631719" y="4516264"/>
            <a:ext cx="484632" cy="11859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下矢印 16"/>
          <p:cNvSpPr/>
          <p:nvPr/>
        </p:nvSpPr>
        <p:spPr>
          <a:xfrm rot="13406887">
            <a:off x="3025413" y="4471539"/>
            <a:ext cx="484632" cy="11859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下矢印 17"/>
          <p:cNvSpPr/>
          <p:nvPr/>
        </p:nvSpPr>
        <p:spPr>
          <a:xfrm rot="5400000">
            <a:off x="4329604" y="4785241"/>
            <a:ext cx="484632" cy="230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683568" y="3659092"/>
            <a:ext cx="7632848" cy="2794244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3568" y="2904747"/>
            <a:ext cx="2428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 smtClean="0">
                <a:solidFill>
                  <a:srgbClr val="FF0000"/>
                </a:solidFill>
              </a:rPr>
              <a:t>主観→客観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93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科学的思考スキル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52000" y="1323158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観察</a:t>
            </a:r>
            <a:endParaRPr kumimoji="1" lang="ja-JP" altLang="en-US" sz="4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72200" y="5589320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/>
              <a:t>実験</a:t>
            </a:r>
            <a:endParaRPr kumimoji="1" lang="ja-JP" altLang="en-US" sz="4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31640" y="5589320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 smtClean="0"/>
              <a:t>結論</a:t>
            </a:r>
            <a:endParaRPr kumimoji="1" lang="ja-JP" altLang="en-US" sz="4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851920" y="2564984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/>
              <a:t>疑問</a:t>
            </a:r>
            <a:endParaRPr kumimoji="1" lang="ja-JP" altLang="en-US" sz="4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52080" y="3789120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/>
              <a:t>仮説</a:t>
            </a:r>
            <a:endParaRPr kumimoji="1" lang="ja-JP" altLang="en-US" sz="4000" dirty="0"/>
          </a:p>
        </p:txBody>
      </p:sp>
      <p:sp>
        <p:nvSpPr>
          <p:cNvPr id="14" name="下矢印 13"/>
          <p:cNvSpPr/>
          <p:nvPr/>
        </p:nvSpPr>
        <p:spPr>
          <a:xfrm>
            <a:off x="4329604" y="2132856"/>
            <a:ext cx="4846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下矢印 14"/>
          <p:cNvSpPr/>
          <p:nvPr/>
        </p:nvSpPr>
        <p:spPr>
          <a:xfrm>
            <a:off x="4345596" y="3371060"/>
            <a:ext cx="4846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下矢印 15"/>
          <p:cNvSpPr/>
          <p:nvPr/>
        </p:nvSpPr>
        <p:spPr>
          <a:xfrm rot="19038092">
            <a:off x="5631719" y="4516264"/>
            <a:ext cx="484632" cy="11859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下矢印 16"/>
          <p:cNvSpPr/>
          <p:nvPr/>
        </p:nvSpPr>
        <p:spPr>
          <a:xfrm rot="13406887">
            <a:off x="3025413" y="4471539"/>
            <a:ext cx="484632" cy="11859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下矢印 17"/>
          <p:cNvSpPr/>
          <p:nvPr/>
        </p:nvSpPr>
        <p:spPr>
          <a:xfrm rot="5400000">
            <a:off x="4329604" y="4785241"/>
            <a:ext cx="484632" cy="230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755576" y="5373216"/>
            <a:ext cx="7632848" cy="108012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7544" y="4185954"/>
            <a:ext cx="2428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 smtClean="0">
                <a:solidFill>
                  <a:srgbClr val="FF0000"/>
                </a:solidFill>
              </a:rPr>
              <a:t>定性→定量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87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科学的思考スキル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52000" y="1323158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観察</a:t>
            </a:r>
            <a:endParaRPr kumimoji="1" lang="ja-JP" altLang="en-US" sz="4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72200" y="5589320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/>
              <a:t>実験</a:t>
            </a:r>
            <a:endParaRPr kumimoji="1" lang="ja-JP" altLang="en-US" sz="4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31640" y="5589320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 smtClean="0"/>
              <a:t>結論</a:t>
            </a:r>
            <a:endParaRPr kumimoji="1" lang="ja-JP" altLang="en-US" sz="4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851920" y="2564984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/>
              <a:t>疑問</a:t>
            </a:r>
            <a:endParaRPr kumimoji="1" lang="ja-JP" altLang="en-US" sz="4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52080" y="3789120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/>
              <a:t>仮説</a:t>
            </a:r>
            <a:endParaRPr kumimoji="1" lang="ja-JP" altLang="en-US" sz="4000" dirty="0"/>
          </a:p>
        </p:txBody>
      </p:sp>
      <p:sp>
        <p:nvSpPr>
          <p:cNvPr id="14" name="下矢印 13"/>
          <p:cNvSpPr/>
          <p:nvPr/>
        </p:nvSpPr>
        <p:spPr>
          <a:xfrm>
            <a:off x="4329604" y="2132856"/>
            <a:ext cx="4846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下矢印 14"/>
          <p:cNvSpPr/>
          <p:nvPr/>
        </p:nvSpPr>
        <p:spPr>
          <a:xfrm>
            <a:off x="4345596" y="3371060"/>
            <a:ext cx="4846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下矢印 15"/>
          <p:cNvSpPr/>
          <p:nvPr/>
        </p:nvSpPr>
        <p:spPr>
          <a:xfrm rot="19038092">
            <a:off x="5631719" y="4516264"/>
            <a:ext cx="484632" cy="11859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下矢印 16"/>
          <p:cNvSpPr/>
          <p:nvPr/>
        </p:nvSpPr>
        <p:spPr>
          <a:xfrm rot="13406887">
            <a:off x="3025413" y="4471539"/>
            <a:ext cx="484632" cy="11859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下矢印 17"/>
          <p:cNvSpPr/>
          <p:nvPr/>
        </p:nvSpPr>
        <p:spPr>
          <a:xfrm rot="5400000">
            <a:off x="4329604" y="4785241"/>
            <a:ext cx="484632" cy="230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3112438" y="5517232"/>
            <a:ext cx="2899722" cy="864016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5536" y="1243452"/>
            <a:ext cx="2492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rgbClr val="FF0000"/>
                </a:solidFill>
              </a:rPr>
              <a:t>「関係性」</a:t>
            </a:r>
            <a:endParaRPr lang="en-US" altLang="ja-JP" sz="3600" b="1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3600" b="1" dirty="0" smtClean="0">
                <a:solidFill>
                  <a:srgbClr val="FF0000"/>
                </a:solidFill>
              </a:rPr>
              <a:t>の発見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419871" y="1243452"/>
            <a:ext cx="2454163" cy="3409684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37875" y="2564904"/>
            <a:ext cx="28083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/>
              <a:t>異同</a:t>
            </a:r>
            <a:r>
              <a:rPr kumimoji="1" lang="ja-JP" altLang="en-US" sz="2800" dirty="0" smtClean="0"/>
              <a:t>関係</a:t>
            </a:r>
            <a:endParaRPr kumimoji="1" lang="en-US" altLang="ja-JP" sz="2800" dirty="0" smtClean="0"/>
          </a:p>
          <a:p>
            <a:pPr algn="ctr"/>
            <a:r>
              <a:rPr lang="ja-JP" altLang="en-US" sz="2800" dirty="0" smtClean="0"/>
              <a:t>グルーピング</a:t>
            </a:r>
            <a:endParaRPr lang="en-US" altLang="ja-JP" sz="2800" dirty="0" smtClean="0"/>
          </a:p>
          <a:p>
            <a:pPr algn="ctr"/>
            <a:r>
              <a:rPr kumimoji="1" lang="ja-JP" altLang="en-US" sz="2800" b="1" dirty="0" smtClean="0"/>
              <a:t>相関</a:t>
            </a:r>
            <a:r>
              <a:rPr kumimoji="1" lang="ja-JP" altLang="en-US" sz="2800" dirty="0" smtClean="0"/>
              <a:t>関係</a:t>
            </a:r>
            <a:endParaRPr kumimoji="1" lang="en-US" altLang="ja-JP" sz="2800" dirty="0" smtClean="0"/>
          </a:p>
          <a:p>
            <a:pPr algn="ctr"/>
            <a:r>
              <a:rPr lang="ja-JP" altLang="en-US" sz="2800" b="1" dirty="0" smtClean="0"/>
              <a:t>因果</a:t>
            </a:r>
            <a:r>
              <a:rPr lang="ja-JP" altLang="en-US" sz="2800" dirty="0" smtClean="0"/>
              <a:t>関係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602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kumimoji="1" lang="ja-JP" altLang="en-US" dirty="0" smtClean="0"/>
              <a:t>はじめに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210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b="1" dirty="0" smtClean="0">
                <a:solidFill>
                  <a:srgbClr val="FF0000"/>
                </a:solidFill>
              </a:rPr>
              <a:t>現状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800" dirty="0" smtClean="0"/>
              <a:t>クリティカルシンキングは</a:t>
            </a:r>
            <a:r>
              <a:rPr lang="ja-JP" altLang="en-US" sz="2800" dirty="0"/>
              <a:t>重視</a:t>
            </a:r>
            <a:r>
              <a:rPr lang="ja-JP" altLang="en-US" sz="2800" dirty="0" smtClean="0"/>
              <a:t>されている？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r>
              <a:rPr lang="ja-JP" altLang="en-US" b="1" dirty="0" smtClean="0">
                <a:solidFill>
                  <a:srgbClr val="FF0000"/>
                </a:solidFill>
              </a:rPr>
              <a:t>原因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　</a:t>
            </a:r>
            <a:r>
              <a:rPr lang="ja-JP" altLang="en-US" sz="2800" b="1" dirty="0" smtClean="0"/>
              <a:t>「なぜ？」思考</a:t>
            </a:r>
            <a:endParaRPr lang="en-US" altLang="ja-JP" sz="2800" b="1" dirty="0" smtClean="0"/>
          </a:p>
          <a:p>
            <a:pPr marL="0" indent="0">
              <a:buNone/>
            </a:pPr>
            <a:r>
              <a:rPr lang="ja-JP" altLang="en-US" sz="2800" dirty="0" smtClean="0"/>
              <a:t>導入しない？導入できない？なぜ？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r>
              <a:rPr lang="ja-JP" altLang="en-US" b="1" dirty="0" smtClean="0">
                <a:solidFill>
                  <a:srgbClr val="FF0000"/>
                </a:solidFill>
              </a:rPr>
              <a:t>想定される結果</a:t>
            </a:r>
            <a:r>
              <a:rPr lang="ja-JP" altLang="en-US" sz="2800" b="1" dirty="0">
                <a:solidFill>
                  <a:srgbClr val="FF0000"/>
                </a:solidFill>
              </a:rPr>
              <a:t>　</a:t>
            </a:r>
            <a:r>
              <a:rPr lang="ja-JP" altLang="en-US" sz="2800" b="1" dirty="0" smtClean="0"/>
              <a:t>「だから何なの？」思考</a:t>
            </a:r>
            <a:endParaRPr lang="en-US" altLang="ja-JP" sz="2800" b="1" dirty="0" smtClean="0"/>
          </a:p>
          <a:p>
            <a:pPr marL="0" indent="0">
              <a:buNone/>
            </a:pPr>
            <a:r>
              <a:rPr lang="ja-JP" altLang="en-US" sz="2800" dirty="0" smtClean="0"/>
              <a:t>重要性と緊急性は？今解決すべき課題なのか？</a:t>
            </a:r>
            <a:endParaRPr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65371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15467" y="2067812"/>
            <a:ext cx="80648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 smtClean="0"/>
              <a:t>話題</a:t>
            </a:r>
            <a:r>
              <a:rPr lang="ja-JP" altLang="en-US" sz="5400" b="1" dirty="0" smtClean="0"/>
              <a:t>③</a:t>
            </a:r>
            <a:endParaRPr kumimoji="1" lang="en-US" altLang="ja-JP" sz="5400" b="1" dirty="0" smtClean="0"/>
          </a:p>
          <a:p>
            <a:pPr algn="ctr"/>
            <a:r>
              <a:rPr lang="ja-JP" altLang="en-US" sz="5400" dirty="0"/>
              <a:t>授業の全体像に</a:t>
            </a:r>
            <a:r>
              <a:rPr lang="ja-JP" altLang="en-US" sz="5400" dirty="0" smtClean="0"/>
              <a:t>おける</a:t>
            </a:r>
            <a:endParaRPr lang="en-US" altLang="ja-JP" sz="5400" dirty="0" smtClean="0"/>
          </a:p>
          <a:p>
            <a:pPr algn="ctr"/>
            <a:r>
              <a:rPr lang="ja-JP" altLang="en-US" sz="5400" dirty="0" smtClean="0"/>
              <a:t>位置付け</a:t>
            </a:r>
            <a:endParaRPr lang="en-US" altLang="ja-JP" sz="5400" dirty="0"/>
          </a:p>
        </p:txBody>
      </p:sp>
    </p:spTree>
    <p:extLst>
      <p:ext uri="{BB962C8B-B14F-4D97-AF65-F5344CB8AC3E}">
        <p14:creationId xmlns:p14="http://schemas.microsoft.com/office/powerpoint/2010/main" val="164468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15467" y="2067812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dirty="0" smtClean="0"/>
              <a:t>全体像は</a:t>
            </a:r>
            <a:endParaRPr lang="en-US" altLang="ja-JP" sz="5400" dirty="0" smtClean="0"/>
          </a:p>
          <a:p>
            <a:pPr algn="ctr"/>
            <a:r>
              <a:rPr lang="ja-JP" altLang="en-US" sz="5400" dirty="0" smtClean="0"/>
              <a:t>マインドマップを参照</a:t>
            </a:r>
            <a:endParaRPr lang="en-US" altLang="ja-JP" sz="5400" dirty="0" smtClean="0"/>
          </a:p>
        </p:txBody>
      </p:sp>
    </p:spTree>
    <p:extLst>
      <p:ext uri="{BB962C8B-B14F-4D97-AF65-F5344CB8AC3E}">
        <p14:creationId xmlns:p14="http://schemas.microsoft.com/office/powerpoint/2010/main" val="373953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最後</a:t>
            </a:r>
            <a:r>
              <a:rPr lang="ja-JP" altLang="en-US" dirty="0" smtClean="0"/>
              <a:t>に：理科を学ぶ意義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06957" y="5397023"/>
            <a:ext cx="3393002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/>
              <a:t>意思決定</a:t>
            </a:r>
            <a:endParaRPr lang="en-US" altLang="ja-JP" sz="3600" b="1" dirty="0" smtClean="0"/>
          </a:p>
          <a:p>
            <a:pPr algn="ctr"/>
            <a:r>
              <a:rPr kumimoji="1" lang="ja-JP" altLang="en-US" sz="3600" b="1" dirty="0"/>
              <a:t>行動選択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875500" y="1284303"/>
            <a:ext cx="3393000" cy="9541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 smtClean="0"/>
              <a:t>知識・概念の獲得</a:t>
            </a:r>
            <a:endParaRPr lang="en-US" altLang="ja-JP" sz="2800" b="1" dirty="0" smtClean="0"/>
          </a:p>
          <a:p>
            <a:pPr algn="ctr"/>
            <a:r>
              <a:rPr kumimoji="1" lang="ja-JP" altLang="en-US" sz="2800" b="1" dirty="0" smtClean="0"/>
              <a:t>（受動的・能動的）</a:t>
            </a:r>
            <a:endParaRPr kumimoji="1" lang="ja-JP" altLang="en-US" sz="2800" b="1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527532" y="3113965"/>
            <a:ext cx="4088936" cy="150810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/>
              <a:t>クリティカル思考</a:t>
            </a:r>
            <a:endParaRPr lang="en-US" altLang="ja-JP" sz="3600" b="1" dirty="0" smtClean="0"/>
          </a:p>
          <a:p>
            <a:pPr algn="ctr"/>
            <a:r>
              <a:rPr lang="ja-JP" altLang="en-US" sz="2800" b="1" dirty="0" smtClean="0"/>
              <a:t>自分の目で見て</a:t>
            </a:r>
            <a:endParaRPr lang="en-US" altLang="ja-JP" sz="2800" b="1" dirty="0" smtClean="0"/>
          </a:p>
          <a:p>
            <a:pPr algn="ctr"/>
            <a:r>
              <a:rPr lang="ja-JP" altLang="en-US" sz="2800" b="1" dirty="0"/>
              <a:t>自分</a:t>
            </a:r>
            <a:r>
              <a:rPr lang="ja-JP" altLang="en-US" sz="2800" b="1" dirty="0" smtClean="0"/>
              <a:t>の</a:t>
            </a:r>
            <a:r>
              <a:rPr lang="ja-JP" altLang="en-US" sz="2800" b="1" dirty="0"/>
              <a:t>頭</a:t>
            </a:r>
            <a:r>
              <a:rPr lang="ja-JP" altLang="en-US" sz="2800" b="1" dirty="0" smtClean="0"/>
              <a:t>で考える</a:t>
            </a:r>
            <a:endParaRPr lang="en-US" altLang="ja-JP" sz="2800" b="1" dirty="0" smtClean="0"/>
          </a:p>
        </p:txBody>
      </p:sp>
      <p:sp>
        <p:nvSpPr>
          <p:cNvPr id="17" name="下矢印 16"/>
          <p:cNvSpPr/>
          <p:nvPr/>
        </p:nvSpPr>
        <p:spPr>
          <a:xfrm>
            <a:off x="4396836" y="4725144"/>
            <a:ext cx="350328" cy="5197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下矢印 19"/>
          <p:cNvSpPr/>
          <p:nvPr/>
        </p:nvSpPr>
        <p:spPr>
          <a:xfrm>
            <a:off x="3991174" y="2383674"/>
            <a:ext cx="350328" cy="5197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 flipV="1">
            <a:off x="4833700" y="2370414"/>
            <a:ext cx="350328" cy="5329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四角形吹き出し 2"/>
          <p:cNvSpPr/>
          <p:nvPr/>
        </p:nvSpPr>
        <p:spPr>
          <a:xfrm>
            <a:off x="172950" y="1574327"/>
            <a:ext cx="2354582" cy="1328166"/>
          </a:xfrm>
          <a:prstGeom prst="wedgeRectCallout">
            <a:avLst>
              <a:gd name="adj1" fmla="val 47958"/>
              <a:gd name="adj2" fmla="val 9637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latin typeface="+mn-ea"/>
              </a:rPr>
              <a:t>選択可能性</a:t>
            </a:r>
            <a:endParaRPr lang="en-US" altLang="ja-JP" sz="2800" b="1" dirty="0">
              <a:latin typeface="+mn-ea"/>
            </a:endParaRPr>
          </a:p>
          <a:p>
            <a:pPr algn="ctr"/>
            <a:r>
              <a:rPr lang="ja-JP" altLang="en-US" sz="2800" b="1" dirty="0">
                <a:latin typeface="+mn-ea"/>
              </a:rPr>
              <a:t>（能力・法）</a:t>
            </a:r>
          </a:p>
        </p:txBody>
      </p:sp>
      <p:sp>
        <p:nvSpPr>
          <p:cNvPr id="22" name="四角形吹き出し 21"/>
          <p:cNvSpPr/>
          <p:nvPr/>
        </p:nvSpPr>
        <p:spPr>
          <a:xfrm>
            <a:off x="6660232" y="1596778"/>
            <a:ext cx="2354582" cy="1328166"/>
          </a:xfrm>
          <a:prstGeom prst="wedgeRectCallout">
            <a:avLst>
              <a:gd name="adj1" fmla="val -49438"/>
              <a:gd name="adj2" fmla="val 10184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latin typeface="+mn-ea"/>
              </a:rPr>
              <a:t>科学的思考</a:t>
            </a:r>
            <a:endParaRPr lang="en-US" altLang="ja-JP" sz="2800" b="1" dirty="0" smtClean="0">
              <a:latin typeface="+mn-ea"/>
            </a:endParaRPr>
          </a:p>
          <a:p>
            <a:pPr algn="ctr"/>
            <a:r>
              <a:rPr lang="ja-JP" altLang="en-US" sz="2800" b="1" dirty="0" smtClean="0">
                <a:latin typeface="+mn-ea"/>
              </a:rPr>
              <a:t>科学的スキル</a:t>
            </a:r>
            <a:endParaRPr lang="en-US" altLang="ja-JP" sz="2800" b="1" dirty="0">
              <a:latin typeface="+mn-ea"/>
            </a:endParaRPr>
          </a:p>
        </p:txBody>
      </p:sp>
      <p:sp>
        <p:nvSpPr>
          <p:cNvPr id="23" name="四角形吹き出し 22"/>
          <p:cNvSpPr/>
          <p:nvPr/>
        </p:nvSpPr>
        <p:spPr>
          <a:xfrm>
            <a:off x="248155" y="4839116"/>
            <a:ext cx="2354582" cy="1328166"/>
          </a:xfrm>
          <a:prstGeom prst="wedgeRectCallout">
            <a:avLst>
              <a:gd name="adj1" fmla="val 44875"/>
              <a:gd name="adj2" fmla="val -9267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latin typeface="+mn-ea"/>
              </a:rPr>
              <a:t>価値観</a:t>
            </a:r>
            <a:endParaRPr lang="en-US" altLang="ja-JP" sz="2800" b="1" dirty="0" smtClean="0">
              <a:latin typeface="+mn-ea"/>
            </a:endParaRPr>
          </a:p>
          <a:p>
            <a:pPr algn="ctr"/>
            <a:r>
              <a:rPr lang="ja-JP" altLang="en-US" sz="2400" b="1" dirty="0" smtClean="0">
                <a:latin typeface="+mn-ea"/>
              </a:rPr>
              <a:t>多様性・相対化</a:t>
            </a:r>
            <a:endParaRPr lang="en-US" altLang="ja-JP" sz="2400" b="1" dirty="0">
              <a:latin typeface="+mn-ea"/>
            </a:endParaRPr>
          </a:p>
        </p:txBody>
      </p:sp>
      <p:sp>
        <p:nvSpPr>
          <p:cNvPr id="24" name="四角形吹き出し 23"/>
          <p:cNvSpPr/>
          <p:nvPr/>
        </p:nvSpPr>
        <p:spPr>
          <a:xfrm>
            <a:off x="6588224" y="4839116"/>
            <a:ext cx="2354582" cy="1328166"/>
          </a:xfrm>
          <a:prstGeom prst="wedgeRectCallout">
            <a:avLst>
              <a:gd name="adj1" fmla="val -46973"/>
              <a:gd name="adj2" fmla="val -9923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latin typeface="+mn-ea"/>
              </a:rPr>
              <a:t>多眼的</a:t>
            </a:r>
            <a:r>
              <a:rPr lang="ja-JP" altLang="en-US" sz="2800" b="1" dirty="0" smtClean="0">
                <a:latin typeface="+mn-ea"/>
              </a:rPr>
              <a:t>思考</a:t>
            </a:r>
            <a:endParaRPr lang="en-US" altLang="ja-JP" sz="2800" b="1" dirty="0" smtClean="0">
              <a:latin typeface="+mn-ea"/>
            </a:endParaRPr>
          </a:p>
          <a:p>
            <a:pPr algn="ctr"/>
            <a:r>
              <a:rPr lang="ja-JP" altLang="en-US" sz="2800" b="1" dirty="0" smtClean="0">
                <a:latin typeface="+mn-ea"/>
              </a:rPr>
              <a:t>メタ</a:t>
            </a:r>
            <a:r>
              <a:rPr lang="ja-JP" altLang="en-US" sz="2800" b="1" dirty="0">
                <a:latin typeface="+mn-ea"/>
              </a:rPr>
              <a:t>思考</a:t>
            </a:r>
            <a:endParaRPr lang="en-US" altLang="ja-JP" sz="28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2049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情報発信について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3900" b="1" dirty="0" smtClean="0"/>
              <a:t>①</a:t>
            </a:r>
            <a:r>
              <a:rPr lang="ja-JP" altLang="en-US" sz="3900" b="1" dirty="0"/>
              <a:t>個人のＨＰ</a:t>
            </a:r>
          </a:p>
          <a:p>
            <a:r>
              <a:rPr lang="ja-JP" altLang="en-US" sz="2600" dirty="0" smtClean="0"/>
              <a:t>授業プリントや各種資料の公開</a:t>
            </a:r>
            <a:endParaRPr lang="en-US" altLang="ja-JP" sz="2600" dirty="0" smtClean="0"/>
          </a:p>
          <a:p>
            <a:endParaRPr lang="ja-JP" altLang="en-US" sz="2600" dirty="0"/>
          </a:p>
          <a:p>
            <a:pPr marL="0" indent="0">
              <a:buNone/>
            </a:pPr>
            <a:r>
              <a:rPr lang="ja-JP" altLang="en-US" sz="3000" b="1" dirty="0" smtClean="0"/>
              <a:t>生物</a:t>
            </a:r>
            <a:r>
              <a:rPr lang="ja-JP" altLang="en-US" sz="3000" b="1" dirty="0"/>
              <a:t>「を」教える視点　生物「で」教える視点</a:t>
            </a:r>
          </a:p>
          <a:p>
            <a:pPr marL="0" indent="0">
              <a:buNone/>
            </a:pPr>
            <a:r>
              <a:rPr lang="en-US" altLang="ja-JP" sz="3000" dirty="0">
                <a:hlinkClick r:id="rId2"/>
              </a:rPr>
              <a:t>http://biologymanabiai.jimdo.com</a:t>
            </a:r>
            <a:r>
              <a:rPr lang="en-US" altLang="ja-JP" sz="3000" dirty="0" smtClean="0">
                <a:hlinkClick r:id="rId2"/>
              </a:rPr>
              <a:t>/</a:t>
            </a:r>
            <a:endParaRPr lang="en-US" altLang="ja-JP" sz="3000" dirty="0" smtClean="0"/>
          </a:p>
          <a:p>
            <a:endParaRPr lang="en-US" altLang="ja-JP" dirty="0"/>
          </a:p>
          <a:p>
            <a:pPr marL="0" indent="0">
              <a:buNone/>
            </a:pPr>
            <a:r>
              <a:rPr lang="en-US" altLang="ja-JP" sz="3900" b="1" dirty="0" smtClean="0"/>
              <a:t>②Facebook</a:t>
            </a:r>
          </a:p>
          <a:p>
            <a:pPr marL="0" indent="0">
              <a:buNone/>
            </a:pPr>
            <a:r>
              <a:rPr lang="en-US" altLang="ja-JP" dirty="0" smtClean="0">
                <a:hlinkClick r:id="rId3"/>
              </a:rPr>
              <a:t>https://www.facebook.com/tomohisa.ohno.79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sz="2600" dirty="0" smtClean="0"/>
              <a:t>「</a:t>
            </a:r>
            <a:r>
              <a:rPr lang="ja-JP" altLang="en-US" sz="2600" dirty="0"/>
              <a:t>ペンギンのイラスト」の大野智久です。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8743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高校教育現場の現状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ja-JP" altLang="en-US" dirty="0"/>
              <a:t>単位だけ取れればよい</a:t>
            </a:r>
            <a:r>
              <a:rPr lang="ja-JP" altLang="en-US" dirty="0" smtClean="0"/>
              <a:t>生徒</a:t>
            </a:r>
            <a:endParaRPr lang="en-US" altLang="ja-JP" dirty="0" smtClean="0"/>
          </a:p>
          <a:p>
            <a:r>
              <a:rPr lang="ja-JP" altLang="en-US" dirty="0" smtClean="0"/>
              <a:t>受験</a:t>
            </a:r>
            <a:r>
              <a:rPr lang="ja-JP" altLang="en-US" dirty="0"/>
              <a:t>対策を望む</a:t>
            </a:r>
            <a:r>
              <a:rPr lang="ja-JP" altLang="en-US" dirty="0" smtClean="0"/>
              <a:t>生徒</a:t>
            </a:r>
            <a:endParaRPr lang="en-US" altLang="ja-JP" dirty="0" smtClean="0"/>
          </a:p>
          <a:p>
            <a:r>
              <a:rPr lang="ja-JP" altLang="en-US" dirty="0" smtClean="0"/>
              <a:t>学び</a:t>
            </a:r>
            <a:r>
              <a:rPr lang="ja-JP" altLang="en-US" dirty="0"/>
              <a:t>の意欲の高い</a:t>
            </a:r>
            <a:r>
              <a:rPr lang="ja-JP" altLang="en-US" dirty="0" smtClean="0"/>
              <a:t>生徒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多く</a:t>
            </a:r>
            <a:r>
              <a:rPr lang="ja-JP" altLang="en-US" dirty="0" smtClean="0"/>
              <a:t>の生徒に共通するキーワード</a:t>
            </a:r>
            <a:r>
              <a:rPr lang="ja-JP" altLang="en-US" dirty="0"/>
              <a:t>は</a:t>
            </a:r>
            <a:r>
              <a:rPr kumimoji="1" lang="ja-JP" altLang="en-US" dirty="0" smtClean="0"/>
              <a:t>・・・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sz="3900" b="1" dirty="0" smtClean="0">
                <a:solidFill>
                  <a:srgbClr val="FF0000"/>
                </a:solidFill>
              </a:rPr>
              <a:t>「わかりやすく」</a:t>
            </a:r>
            <a:r>
              <a:rPr kumimoji="1" lang="ja-JP" altLang="en-US" sz="3900" b="1" dirty="0" smtClean="0">
                <a:solidFill>
                  <a:srgbClr val="FF0000"/>
                </a:solidFill>
              </a:rPr>
              <a:t>「興味を持てるように」</a:t>
            </a:r>
            <a:endParaRPr kumimoji="1" lang="en-US" altLang="ja-JP" sz="39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≒教育のエンタメ化？（エデュテイメント）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sz="2600" dirty="0" smtClean="0"/>
              <a:t>※</a:t>
            </a:r>
            <a:r>
              <a:rPr lang="ja-JP" altLang="en-US" sz="2600" dirty="0" smtClean="0"/>
              <a:t>「考える」ことを楽しめる生徒もいる</a:t>
            </a:r>
            <a:endParaRPr kumimoji="1" lang="en-US" altLang="ja-JP" sz="2600" dirty="0"/>
          </a:p>
        </p:txBody>
      </p:sp>
    </p:spTree>
    <p:extLst>
      <p:ext uri="{BB962C8B-B14F-4D97-AF65-F5344CB8AC3E}">
        <p14:creationId xmlns:p14="http://schemas.microsoft.com/office/powerpoint/2010/main" val="305554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観察・実験の現状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時間の不足</a:t>
            </a:r>
            <a:endParaRPr lang="en-US" altLang="ja-JP" dirty="0"/>
          </a:p>
          <a:p>
            <a:r>
              <a:rPr kumimoji="1" lang="ja-JP" altLang="en-US" dirty="0" smtClean="0"/>
              <a:t>「レシピ実験」の定番化</a:t>
            </a:r>
            <a:endParaRPr kumimoji="1" lang="en-US" altLang="ja-JP" dirty="0" smtClean="0"/>
          </a:p>
          <a:p>
            <a:r>
              <a:rPr lang="ja-JP" altLang="en-US" dirty="0" smtClean="0"/>
              <a:t>「探究活動」への抵抗</a:t>
            </a:r>
            <a:endParaRPr lang="en-US" altLang="ja-JP" dirty="0" smtClean="0"/>
          </a:p>
          <a:p>
            <a:r>
              <a:rPr kumimoji="1" lang="ja-JP" altLang="en-US" dirty="0" smtClean="0"/>
              <a:t>財政的余裕の欠如</a:t>
            </a:r>
            <a:endParaRPr kumimoji="1" lang="en-US" altLang="ja-JP" dirty="0" smtClean="0"/>
          </a:p>
          <a:p>
            <a:r>
              <a:rPr lang="ja-JP" altLang="en-US" dirty="0" smtClean="0"/>
              <a:t>能力・ノウハウの不足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pPr marL="0" indent="0">
              <a:buNone/>
            </a:pPr>
            <a:r>
              <a:rPr lang="ja-JP" altLang="en-US" sz="3600" b="1" dirty="0" smtClean="0"/>
              <a:t>→クリティカルな思考を養う</a:t>
            </a:r>
            <a:r>
              <a:rPr lang="ja-JP" altLang="en-US" sz="3600" b="1" dirty="0"/>
              <a:t>ため</a:t>
            </a:r>
            <a:r>
              <a:rPr lang="ja-JP" altLang="en-US" sz="3600" b="1" dirty="0" smtClean="0"/>
              <a:t>の</a:t>
            </a:r>
            <a:endParaRPr lang="en-US" altLang="ja-JP" sz="3600" b="1" dirty="0" smtClean="0"/>
          </a:p>
          <a:p>
            <a:pPr marL="0" indent="0">
              <a:buNone/>
            </a:pPr>
            <a:r>
              <a:rPr lang="ja-JP" altLang="en-US" sz="3600" b="1" dirty="0"/>
              <a:t>　</a:t>
            </a:r>
            <a:r>
              <a:rPr lang="ja-JP" altLang="en-US" sz="3600" b="1" dirty="0" smtClean="0"/>
              <a:t>観察・実験が実施されない</a:t>
            </a:r>
            <a:endParaRPr lang="en-US" altLang="ja-JP" sz="3600" b="1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330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ja-JP" altLang="en-US" dirty="0" smtClean="0"/>
              <a:t>考えられる原因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ja-JP" altLang="en-US" dirty="0" smtClean="0"/>
              <a:t>大学受験対策の要請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「○○教育」の弊害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暗記中心の</a:t>
            </a:r>
            <a:r>
              <a:rPr lang="ja-JP" altLang="en-US" dirty="0" smtClean="0"/>
              <a:t>授業・テスト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>
              <a:buNone/>
            </a:pPr>
            <a:r>
              <a:rPr lang="ja-JP" altLang="en-US" b="1" dirty="0" smtClean="0"/>
              <a:t>→</a:t>
            </a:r>
            <a:r>
              <a:rPr lang="ja-JP" altLang="en-US" b="1" dirty="0" smtClean="0">
                <a:solidFill>
                  <a:srgbClr val="FF0000"/>
                </a:solidFill>
              </a:rPr>
              <a:t>「わかりやすく、コンパクトに」</a:t>
            </a:r>
            <a:r>
              <a:rPr lang="ja-JP" altLang="en-US" b="1" dirty="0" smtClean="0"/>
              <a:t>という流れ</a:t>
            </a: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/>
              <a:t>　</a:t>
            </a:r>
            <a:r>
              <a:rPr kumimoji="1" lang="ja-JP" altLang="en-US" b="1" dirty="0" smtClean="0"/>
              <a:t>できないのは学校・教員の責任という空気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409372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想定される結果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「大学受験」重視の弊害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適切な学びが保障されない可能性</a:t>
            </a:r>
            <a:endParaRPr lang="en-US" altLang="ja-JP" dirty="0"/>
          </a:p>
          <a:p>
            <a:endParaRPr kumimoji="1" lang="en-US" altLang="ja-JP" dirty="0" smtClean="0"/>
          </a:p>
          <a:p>
            <a:r>
              <a:rPr lang="ja-JP" altLang="en-US" dirty="0"/>
              <a:t>他</a:t>
            </a:r>
            <a:r>
              <a:rPr lang="ja-JP" altLang="en-US" dirty="0" smtClean="0"/>
              <a:t>責傾向→他責社会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「絶対解」のない世界への不適応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>
              <a:buNone/>
            </a:pPr>
            <a:r>
              <a:rPr lang="ja-JP" altLang="en-US" sz="3600" b="1" dirty="0"/>
              <a:t>これら</a:t>
            </a:r>
            <a:r>
              <a:rPr lang="ja-JP" altLang="en-US" sz="3600" b="1" dirty="0" smtClean="0"/>
              <a:t>はすべて</a:t>
            </a:r>
            <a:r>
              <a:rPr lang="ja-JP" altLang="en-US" sz="3600" b="1" dirty="0" smtClean="0">
                <a:solidFill>
                  <a:srgbClr val="FF0000"/>
                </a:solidFill>
              </a:rPr>
              <a:t>喫緊の課題</a:t>
            </a:r>
            <a:r>
              <a:rPr lang="ja-JP" altLang="en-US" sz="3600" b="1" dirty="0" smtClean="0"/>
              <a:t>である</a:t>
            </a:r>
            <a:endParaRPr kumimoji="1" lang="ja-JP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5238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クリティカルシンキングの必要性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dirty="0" smtClean="0"/>
              <a:t>「受動」から「能動」へ</a:t>
            </a:r>
            <a:endParaRPr kumimoji="1" lang="en-US" altLang="ja-JP" sz="2800" dirty="0" smtClean="0"/>
          </a:p>
          <a:p>
            <a:endParaRPr lang="en-US" altLang="ja-JP" sz="2800" dirty="0"/>
          </a:p>
          <a:p>
            <a:r>
              <a:rPr kumimoji="1" lang="ja-JP" altLang="en-US" sz="2800" dirty="0" smtClean="0"/>
              <a:t>「個別の知識・理解」から「汎用的スキル」へ</a:t>
            </a:r>
            <a:endParaRPr kumimoji="1" lang="en-US" altLang="ja-JP" sz="2800" dirty="0" smtClean="0"/>
          </a:p>
          <a:p>
            <a:endParaRPr lang="en-US" altLang="ja-JP" sz="2800" dirty="0"/>
          </a:p>
          <a:p>
            <a:r>
              <a:rPr kumimoji="1" lang="ja-JP" altLang="en-US" sz="2800" dirty="0" smtClean="0"/>
              <a:t>「絶対解」から「納得解」へ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そのためには・・・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sz="3900" b="1" dirty="0" smtClean="0">
                <a:solidFill>
                  <a:srgbClr val="FF0000"/>
                </a:solidFill>
              </a:rPr>
              <a:t>自分の目で見て、自分の頭で考える</a:t>
            </a:r>
            <a:endParaRPr kumimoji="1" lang="en-US" altLang="ja-JP" sz="39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050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15467" y="2067813"/>
            <a:ext cx="80648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 smtClean="0"/>
              <a:t>話題①</a:t>
            </a:r>
            <a:endParaRPr kumimoji="1" lang="en-US" altLang="ja-JP" sz="5400" b="1" dirty="0" smtClean="0"/>
          </a:p>
          <a:p>
            <a:pPr algn="ctr"/>
            <a:r>
              <a:rPr kumimoji="1" lang="ja-JP" altLang="en-US" sz="5400" dirty="0" smtClean="0"/>
              <a:t>実践にあたって</a:t>
            </a:r>
            <a:endParaRPr kumimoji="1" lang="en-US" altLang="ja-JP" sz="5400" dirty="0" smtClean="0"/>
          </a:p>
          <a:p>
            <a:pPr algn="ctr"/>
            <a:r>
              <a:rPr kumimoji="1" lang="ja-JP" altLang="en-US" sz="5400" dirty="0" smtClean="0"/>
              <a:t>大切にしたいこと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3435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おすすめ設定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836</Words>
  <Application>Microsoft Office PowerPoint</Application>
  <PresentationFormat>画面に合わせる (4:3)</PresentationFormat>
  <Paragraphs>278</Paragraphs>
  <Slides>33</Slides>
  <Notes>11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33</vt:i4>
      </vt:variant>
    </vt:vector>
  </HeadingPairs>
  <TitlesOfParts>
    <vt:vector size="34" baseType="lpstr">
      <vt:lpstr>Office ​​テーマ</vt:lpstr>
      <vt:lpstr>高等学校理科教育における クリティカルシンキングの導入</vt:lpstr>
      <vt:lpstr>PowerPoint プレゼンテーション</vt:lpstr>
      <vt:lpstr>はじめに</vt:lpstr>
      <vt:lpstr>高校教育現場の現状</vt:lpstr>
      <vt:lpstr>観察・実験の現状</vt:lpstr>
      <vt:lpstr>考えられる原因</vt:lpstr>
      <vt:lpstr>想定される結果</vt:lpstr>
      <vt:lpstr>クリティカルシンキングの必要性</vt:lpstr>
      <vt:lpstr>PowerPoint プレゼンテーション</vt:lpstr>
      <vt:lpstr>大切にしたいこと</vt:lpstr>
      <vt:lpstr>行動の４段階</vt:lpstr>
      <vt:lpstr>理解の４段階</vt:lpstr>
      <vt:lpstr>考える材料①主体性について</vt:lpstr>
      <vt:lpstr>考える材料②「考える」こと</vt:lpstr>
      <vt:lpstr>考える材料③内発的動機付け</vt:lpstr>
      <vt:lpstr>PowerPoint プレゼンテーション</vt:lpstr>
      <vt:lpstr>授業の基本構造</vt:lpstr>
      <vt:lpstr>「目的」の定型文</vt:lpstr>
      <vt:lpstr>クリティカル思考を促すために</vt:lpstr>
      <vt:lpstr>「自由」な学びの時間・空間</vt:lpstr>
      <vt:lpstr>発展①ディスカッション課題</vt:lpstr>
      <vt:lpstr>発展②「授業作成」の課題</vt:lpstr>
      <vt:lpstr>発展③個人でのプレゼン</vt:lpstr>
      <vt:lpstr>発展④プロジェクト型の学び</vt:lpstr>
      <vt:lpstr>観察・実験の工夫</vt:lpstr>
      <vt:lpstr>探究活動の流れ</vt:lpstr>
      <vt:lpstr>科学的思考スキル</vt:lpstr>
      <vt:lpstr>科学的思考スキル</vt:lpstr>
      <vt:lpstr>科学的思考スキル</vt:lpstr>
      <vt:lpstr>PowerPoint プレゼンテーション</vt:lpstr>
      <vt:lpstr>PowerPoint プレゼンテーション</vt:lpstr>
      <vt:lpstr>最後に：理科を学ぶ意義</vt:lpstr>
      <vt:lpstr>情報発信について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コンテンツとコンピテンシーの視点</dc:title>
  <dc:creator>Ohno</dc:creator>
  <cp:lastModifiedBy>Ohno</cp:lastModifiedBy>
  <cp:revision>54</cp:revision>
  <cp:lastPrinted>2015-01-24T03:22:34Z</cp:lastPrinted>
  <dcterms:created xsi:type="dcterms:W3CDTF">2015-01-23T22:08:07Z</dcterms:created>
  <dcterms:modified xsi:type="dcterms:W3CDTF">2015-03-21T00:24:05Z</dcterms:modified>
</cp:coreProperties>
</file>