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3" r:id="rId18"/>
    <p:sldId id="272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54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2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「学びの協働化」「学びのプロジェクト化」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「学びの協働化」「学びのプロジェクト化」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2015/1/24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 smtClean="0"/>
              <a:t>コンテンツ</a:t>
            </a:r>
            <a:r>
              <a:rPr lang="ja-JP" altLang="en-US" sz="4000" b="1" dirty="0"/>
              <a:t>と</a:t>
            </a:r>
            <a:r>
              <a:rPr lang="ja-JP" altLang="en-US" sz="4000" b="1" dirty="0" smtClean="0"/>
              <a:t>コンピテンシーの視点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都立新宿山吹高等学校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　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75856" y="476672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２０１５年１月２４日（土）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「これからの生物教育をどう創っていくか」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91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探究活動の流れ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科学的思考スキル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83568" y="3659092"/>
            <a:ext cx="7632848" cy="279424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904747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主観→客観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科学的思考スキル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755576" y="5373216"/>
            <a:ext cx="7632848" cy="108012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4185954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定性→定量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科学的思考スキル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112438" y="5517232"/>
            <a:ext cx="2899722" cy="86401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243452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0000"/>
                </a:solidFill>
              </a:rPr>
              <a:t>「関係性」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600" b="1" dirty="0" smtClean="0">
                <a:solidFill>
                  <a:srgbClr val="FF0000"/>
                </a:solidFill>
              </a:rPr>
              <a:t>の発見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419871" y="1243452"/>
            <a:ext cx="2454163" cy="340968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7875" y="2564904"/>
            <a:ext cx="2808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異同</a:t>
            </a:r>
            <a:r>
              <a:rPr kumimoji="1" lang="ja-JP" altLang="en-US" sz="2800" dirty="0" smtClean="0"/>
              <a:t>関係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グルーピング</a:t>
            </a:r>
            <a:endParaRPr lang="en-US" altLang="ja-JP" sz="2800" dirty="0" smtClean="0"/>
          </a:p>
          <a:p>
            <a:pPr algn="ctr"/>
            <a:r>
              <a:rPr kumimoji="1" lang="ja-JP" altLang="en-US" sz="2800" b="1" dirty="0" smtClean="0"/>
              <a:t>相関</a:t>
            </a:r>
            <a:r>
              <a:rPr kumimoji="1" lang="ja-JP" altLang="en-US" sz="2800" dirty="0" smtClean="0"/>
              <a:t>関係</a:t>
            </a:r>
            <a:endParaRPr kumimoji="1" lang="en-US" altLang="ja-JP" sz="2800" dirty="0" smtClean="0"/>
          </a:p>
          <a:p>
            <a:pPr algn="ctr"/>
            <a:r>
              <a:rPr lang="ja-JP" altLang="en-US" sz="2800" b="1" dirty="0" smtClean="0"/>
              <a:t>因果</a:t>
            </a:r>
            <a:r>
              <a:rPr lang="ja-JP" altLang="en-US" sz="2800" dirty="0" smtClean="0"/>
              <a:t>関係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130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実験・観察の意義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2000" y="1323158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観察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7220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実験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55893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結論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51920" y="2564984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疑問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2080" y="3789120"/>
            <a:ext cx="1440000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仮説</a:t>
            </a:r>
            <a:endParaRPr kumimoji="1" lang="ja-JP" altLang="en-US" sz="4000" dirty="0"/>
          </a:p>
        </p:txBody>
      </p:sp>
      <p:sp>
        <p:nvSpPr>
          <p:cNvPr id="14" name="下矢印 13"/>
          <p:cNvSpPr/>
          <p:nvPr/>
        </p:nvSpPr>
        <p:spPr>
          <a:xfrm>
            <a:off x="4329604" y="2132856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4345596" y="33710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9038092">
            <a:off x="5631719" y="4516264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 rot="13406887">
            <a:off x="3025413" y="4471539"/>
            <a:ext cx="484632" cy="1185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5400000">
            <a:off x="4329604" y="4785241"/>
            <a:ext cx="484632" cy="230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482" y="1228397"/>
            <a:ext cx="305724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①確認実験</a:t>
            </a:r>
            <a:endParaRPr lang="en-US" altLang="ja-JP" sz="2800" b="1" dirty="0" smtClean="0"/>
          </a:p>
          <a:p>
            <a:r>
              <a:rPr kumimoji="1" lang="ja-JP" altLang="en-US" sz="2800" dirty="0" smtClean="0"/>
              <a:t>（レシピ実験）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b="1" dirty="0" smtClean="0"/>
              <a:t>②考察重視</a:t>
            </a:r>
            <a:endParaRPr lang="en-US" altLang="ja-JP" sz="2800" b="1" dirty="0" smtClean="0"/>
          </a:p>
          <a:p>
            <a:r>
              <a:rPr lang="ja-JP" altLang="en-US" sz="2800" dirty="0" smtClean="0"/>
              <a:t>（「答え」なし）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b="1" dirty="0" smtClean="0"/>
              <a:t>③探究活動</a:t>
            </a:r>
            <a:endParaRPr lang="en-US" altLang="ja-JP" sz="2800" b="1" dirty="0" smtClean="0"/>
          </a:p>
          <a:p>
            <a:r>
              <a:rPr lang="ja-JP" altLang="en-US" sz="2800" dirty="0" smtClean="0"/>
              <a:t>（問の発見から）</a:t>
            </a:r>
            <a:endParaRPr lang="en-US" altLang="ja-JP" sz="2800" dirty="0" smtClean="0"/>
          </a:p>
          <a:p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08104" y="2066072"/>
            <a:ext cx="3563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何を「目的」とするか？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/>
              <a:t>やること自体</a:t>
            </a:r>
            <a:r>
              <a:rPr lang="ja-JP" altLang="en-US" sz="2400" dirty="0" smtClean="0"/>
              <a:t>が目的化</a:t>
            </a:r>
            <a:endParaRPr lang="en-US" altLang="ja-JP" sz="2400" dirty="0" smtClean="0"/>
          </a:p>
          <a:p>
            <a:r>
              <a:rPr lang="ja-JP" altLang="en-US" sz="2400" dirty="0" smtClean="0"/>
              <a:t>していないか？</a:t>
            </a:r>
            <a:endParaRPr lang="en-US" altLang="ja-JP" sz="2400" dirty="0" smtClean="0"/>
          </a:p>
          <a:p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8777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「理科」と「科学」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「科学は役に立つか？」と</a:t>
            </a:r>
            <a:r>
              <a:rPr lang="ja-JP" altLang="en-US" dirty="0" smtClean="0"/>
              <a:t>いう調査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dirty="0" smtClean="0"/>
              <a:t>　科学＝</a:t>
            </a:r>
            <a:r>
              <a:rPr lang="en-US" altLang="ja-JP" dirty="0" smtClean="0"/>
              <a:t>Science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理科＝</a:t>
            </a:r>
            <a:r>
              <a:rPr lang="en-US" altLang="ja-JP" dirty="0" smtClean="0"/>
              <a:t>Science</a:t>
            </a:r>
            <a:r>
              <a:rPr lang="ja-JP" altLang="en-US" dirty="0" smtClean="0"/>
              <a:t>？？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 smtClean="0"/>
              <a:t>日本の理科にある“自然観”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2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211829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話題③</a:t>
            </a:r>
            <a:endParaRPr kumimoji="1" lang="en-US" altLang="ja-JP" sz="5400" dirty="0" smtClean="0"/>
          </a:p>
          <a:p>
            <a:pPr algn="ctr"/>
            <a:r>
              <a:rPr lang="ja-JP" altLang="en-US" sz="5400" dirty="0" smtClean="0"/>
              <a:t>アクティブラーニング</a:t>
            </a:r>
            <a:endParaRPr lang="en-US" altLang="ja-JP" sz="5400" dirty="0" smtClean="0"/>
          </a:p>
          <a:p>
            <a:pPr algn="ctr"/>
            <a:r>
              <a:rPr lang="ja-JP" altLang="en-US" sz="5400" dirty="0" smtClean="0"/>
              <a:t>について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903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エドワード・デシの「自己決定理論」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自律性の欲求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「えらべる」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有能感の欲求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「できる」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関係性の欲求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「つながれる」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報酬も罰も外発的動機付けであることに注意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6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アクティブラーニングのポイント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Autofit/>
          </a:bodyPr>
          <a:lstStyle/>
          <a:p>
            <a:r>
              <a:rPr lang="ja-JP" altLang="en-US" dirty="0"/>
              <a:t>学習</a:t>
            </a:r>
            <a:r>
              <a:rPr lang="ja-JP" altLang="en-US" dirty="0" smtClean="0"/>
              <a:t>の「目的」の提示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多様な選択肢と選択の自由＝</a:t>
            </a:r>
            <a:r>
              <a:rPr lang="ja-JP" altLang="en-US" b="1" dirty="0" smtClean="0">
                <a:solidFill>
                  <a:srgbClr val="FF0000"/>
                </a:solidFill>
              </a:rPr>
              <a:t>「えらべる」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対話</a:t>
            </a:r>
            <a:r>
              <a:rPr lang="ja-JP" altLang="en-US" dirty="0" smtClean="0"/>
              <a:t>の中での学び＝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つながれる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到達段階に応じた学び＝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「できる」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827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ラーニングピラミッド</a:t>
            </a:r>
            <a:endParaRPr kumimoji="1" lang="ja-JP" altLang="en-US" dirty="0"/>
          </a:p>
        </p:txBody>
      </p:sp>
      <p:pic>
        <p:nvPicPr>
          <p:cNvPr id="2050" name="図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2"/>
            <a:ext cx="6948772" cy="515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26176" y="2252867"/>
            <a:ext cx="75494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講義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7827" y="2838255"/>
            <a:ext cx="831642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読書</a:t>
            </a:r>
            <a:endParaRPr kumimoji="1" lang="ja-JP" altLang="en-US" sz="20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6261" y="3423643"/>
            <a:ext cx="111477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視聴覚</a:t>
            </a:r>
            <a:endParaRPr lang="en-US" altLang="ja-JP" sz="2000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25606" y="4009031"/>
            <a:ext cx="75608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演じ</a:t>
            </a:r>
            <a:endParaRPr kumimoji="1" lang="ja-JP" altLang="en-US" sz="20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594419"/>
            <a:ext cx="86409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対話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5606" y="5179807"/>
            <a:ext cx="75608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体験</a:t>
            </a:r>
            <a:endParaRPr kumimoji="1" lang="ja-JP" altLang="en-US" sz="20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5765194"/>
            <a:ext cx="187220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他人</a:t>
            </a:r>
            <a:r>
              <a:rPr lang="ja-JP" altLang="en-US" sz="2000" b="1" dirty="0" smtClean="0"/>
              <a:t>に教える</a:t>
            </a:r>
            <a:endParaRPr kumimoji="1" lang="ja-JP" altLang="en-US" sz="20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323528" y="4484304"/>
            <a:ext cx="8424936" cy="179688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6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103298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はじめに</a:t>
            </a:r>
            <a:r>
              <a:rPr kumimoji="1" lang="ja-JP" altLang="en-US" sz="3200" dirty="0" smtClean="0"/>
              <a:t>　コンテンツとコンピテンシー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lang="ja-JP" altLang="en-US" sz="3200" b="1" dirty="0" smtClean="0"/>
              <a:t>話題①</a:t>
            </a:r>
            <a:r>
              <a:rPr lang="ja-JP" altLang="en-US" sz="3200" dirty="0" smtClean="0"/>
              <a:t>　　コンテンツについて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kumimoji="1" lang="ja-JP" altLang="en-US" sz="3200" b="1" dirty="0" smtClean="0"/>
              <a:t>話題②</a:t>
            </a:r>
            <a:r>
              <a:rPr kumimoji="1" lang="ja-JP" altLang="en-US" sz="3200" dirty="0" smtClean="0"/>
              <a:t>　　コンピテンシーについて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lang="ja-JP" altLang="en-US" sz="3200" b="1" dirty="0" smtClean="0"/>
              <a:t>話題③</a:t>
            </a:r>
            <a:r>
              <a:rPr lang="ja-JP" altLang="en-US" sz="3200" dirty="0" smtClean="0"/>
              <a:t>　　アクティブラーニングについて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r>
              <a:rPr kumimoji="1" lang="ja-JP" altLang="en-US" sz="3200" b="1" dirty="0" smtClean="0"/>
              <a:t>最後に</a:t>
            </a:r>
            <a:r>
              <a:rPr kumimoji="1" lang="ja-JP" altLang="en-US" sz="3200" dirty="0" smtClean="0"/>
              <a:t>　　理科の陶冶価値とは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1044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社会人基礎力①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6" y="1738536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社会人基礎力②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アクティブラーニングの効用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コンテンツの理解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方法選択の自由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「教える方」も「教えてもらう方」も得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ja-JP" altLang="en-US" b="1" dirty="0" smtClean="0"/>
              <a:t>コンピテンシーの獲得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社会人基礎力</a:t>
            </a:r>
            <a:r>
              <a:rPr lang="en-US" altLang="ja-JP" dirty="0" smtClean="0"/>
              <a:t>etc…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一斉授業で得られない「体験」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5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最後</a:t>
            </a:r>
            <a:r>
              <a:rPr lang="ja-JP" altLang="en-US" dirty="0" smtClean="0"/>
              <a:t>に：理科の陶冶価値とは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75856" y="5302949"/>
            <a:ext cx="280831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意思決</a:t>
            </a:r>
            <a:r>
              <a:rPr lang="ja-JP" altLang="en-US" sz="3600" b="1" dirty="0"/>
              <a:t>定</a:t>
            </a:r>
            <a:endParaRPr kumimoji="1" lang="ja-JP" altLang="en-US" sz="3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7644" y="1431614"/>
            <a:ext cx="1584176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能力</a:t>
            </a:r>
            <a:endParaRPr kumimoji="1" lang="ja-JP" altLang="en-US" sz="2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75656" y="2779211"/>
            <a:ext cx="136815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法</a:t>
            </a:r>
            <a:endParaRPr kumimoji="1" lang="ja-JP" altLang="en-US" sz="2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5616" y="4126809"/>
            <a:ext cx="2088232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価値観</a:t>
            </a:r>
            <a:endParaRPr kumimoji="1" lang="ja-JP" altLang="en-US" sz="28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88224" y="1416919"/>
            <a:ext cx="1584176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知識</a:t>
            </a:r>
            <a:endParaRPr kumimoji="1" lang="ja-JP" altLang="en-US" sz="2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16216" y="2797354"/>
            <a:ext cx="1728192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/>
              <a:t>予想</a:t>
            </a:r>
            <a:endParaRPr kumimoji="1" lang="ja-JP" altLang="en-US" sz="2800" b="1" dirty="0"/>
          </a:p>
        </p:txBody>
      </p:sp>
      <p:sp>
        <p:nvSpPr>
          <p:cNvPr id="10" name="下矢印 9"/>
          <p:cNvSpPr/>
          <p:nvPr/>
        </p:nvSpPr>
        <p:spPr>
          <a:xfrm>
            <a:off x="1989424" y="2110585"/>
            <a:ext cx="350328" cy="516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1989424" y="3478737"/>
            <a:ext cx="350328" cy="516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7205148" y="2125775"/>
            <a:ext cx="350328" cy="516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曲折矢印 12"/>
          <p:cNvSpPr/>
          <p:nvPr/>
        </p:nvSpPr>
        <p:spPr>
          <a:xfrm flipV="1">
            <a:off x="2056890" y="4764354"/>
            <a:ext cx="894930" cy="1077190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曲折矢印 13"/>
          <p:cNvSpPr/>
          <p:nvPr/>
        </p:nvSpPr>
        <p:spPr>
          <a:xfrm flipH="1" flipV="1">
            <a:off x="6516215" y="3478737"/>
            <a:ext cx="1039260" cy="2362807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19872" y="1416919"/>
            <a:ext cx="2376264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情報</a:t>
            </a:r>
            <a:r>
              <a:rPr lang="ja-JP" altLang="en-US" sz="2800" b="1" dirty="0"/>
              <a:t>収集</a:t>
            </a:r>
            <a:endParaRPr kumimoji="1" lang="ja-JP" altLang="en-US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75856" y="2797354"/>
            <a:ext cx="2808312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/>
              <a:t>批判的思考</a:t>
            </a:r>
            <a:endParaRPr kumimoji="1" lang="ja-JP" altLang="en-US" sz="2800" b="1" dirty="0"/>
          </a:p>
        </p:txBody>
      </p:sp>
      <p:sp>
        <p:nvSpPr>
          <p:cNvPr id="17" name="下矢印 16"/>
          <p:cNvSpPr/>
          <p:nvPr/>
        </p:nvSpPr>
        <p:spPr>
          <a:xfrm>
            <a:off x="4067944" y="3417853"/>
            <a:ext cx="350328" cy="17620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flipV="1">
            <a:off x="4910470" y="3372898"/>
            <a:ext cx="350328" cy="1806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4509704" y="2110584"/>
            <a:ext cx="350328" cy="516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コンテンツ　＝　「知識・理解」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800" dirty="0"/>
              <a:t>※</a:t>
            </a:r>
            <a:r>
              <a:rPr kumimoji="1" lang="ja-JP" altLang="en-US" sz="2800" dirty="0" smtClean="0"/>
              <a:t>何を知っているか、わかっているか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コンピテンシー　＝　「能力」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/>
              <a:t>※</a:t>
            </a:r>
            <a:r>
              <a:rPr lang="ja-JP" altLang="en-US" sz="2800" dirty="0" smtClean="0"/>
              <a:t>何ができるか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6537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63691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話題①</a:t>
            </a:r>
            <a:endParaRPr kumimoji="1" lang="en-US" altLang="ja-JP" sz="5400" dirty="0" smtClean="0"/>
          </a:p>
          <a:p>
            <a:pPr algn="ctr"/>
            <a:r>
              <a:rPr lang="ja-JP" altLang="en-US" sz="5400" dirty="0"/>
              <a:t>コンテンツ</a:t>
            </a:r>
            <a:r>
              <a:rPr lang="ja-JP" altLang="en-US" sz="5400" dirty="0" smtClean="0"/>
              <a:t>について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43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「目的」と「目標」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783894" y="2480702"/>
            <a:ext cx="7576211" cy="3600400"/>
          </a:xfrm>
          <a:custGeom>
            <a:avLst/>
            <a:gdLst>
              <a:gd name="connsiteX0" fmla="*/ 0 w 5725551"/>
              <a:gd name="connsiteY0" fmla="*/ 2869834 h 2912037"/>
              <a:gd name="connsiteX1" fmla="*/ 2841674 w 5725551"/>
              <a:gd name="connsiteY1" fmla="*/ 25 h 2912037"/>
              <a:gd name="connsiteX2" fmla="*/ 5725551 w 5725551"/>
              <a:gd name="connsiteY2" fmla="*/ 2912037 h 291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5551" h="2912037">
                <a:moveTo>
                  <a:pt x="0" y="2869834"/>
                </a:moveTo>
                <a:cubicBezTo>
                  <a:pt x="943708" y="1431412"/>
                  <a:pt x="1887416" y="-7009"/>
                  <a:pt x="2841674" y="25"/>
                </a:cubicBezTo>
                <a:cubicBezTo>
                  <a:pt x="3795932" y="7059"/>
                  <a:pt x="4760741" y="1459548"/>
                  <a:pt x="5725551" y="2912037"/>
                </a:cubicBezTo>
              </a:path>
            </a:pathLst>
          </a:cu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7824" y="1772816"/>
            <a:ext cx="32403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豊か</a:t>
            </a:r>
            <a:r>
              <a:rPr lang="ja-JP" altLang="en-US" sz="3600" dirty="0" smtClean="0"/>
              <a:t>な</a:t>
            </a:r>
            <a:r>
              <a:rPr lang="ja-JP" altLang="en-US" sz="3600" dirty="0"/>
              <a:t>人生</a:t>
            </a:r>
            <a:endParaRPr kumimoji="1" lang="ja-JP" altLang="en-US" sz="3600" dirty="0"/>
          </a:p>
        </p:txBody>
      </p:sp>
      <p:sp>
        <p:nvSpPr>
          <p:cNvPr id="6" name="右矢印 5"/>
          <p:cNvSpPr/>
          <p:nvPr/>
        </p:nvSpPr>
        <p:spPr>
          <a:xfrm rot="18526561">
            <a:off x="721218" y="4152217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13752826">
            <a:off x="4440658" y="4160871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16200000">
            <a:off x="2903456" y="4124151"/>
            <a:ext cx="3337093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5656" y="4564601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健康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4505107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環境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13267" y="4449049"/>
            <a:ext cx="2066845" cy="954107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ＤＮＡ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/>
              <a:t>タンパク質</a:t>
            </a:r>
          </a:p>
        </p:txBody>
      </p:sp>
    </p:spTree>
    <p:extLst>
      <p:ext uri="{BB962C8B-B14F-4D97-AF65-F5344CB8AC3E}">
        <p14:creationId xmlns:p14="http://schemas.microsoft.com/office/powerpoint/2010/main" val="150083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「目的」の多様性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1417" y="1560564"/>
            <a:ext cx="32403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市民Ａさんの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豊かな</a:t>
            </a:r>
            <a:r>
              <a:rPr lang="ja-JP" altLang="en-US" sz="3600" dirty="0"/>
              <a:t>人生</a:t>
            </a:r>
            <a:endParaRPr kumimoji="1" lang="ja-JP" altLang="en-US" sz="36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23528" y="2845769"/>
            <a:ext cx="4076137" cy="2306711"/>
            <a:chOff x="783894" y="2130401"/>
            <a:chExt cx="7576211" cy="3900973"/>
          </a:xfrm>
        </p:grpSpPr>
        <p:sp>
          <p:nvSpPr>
            <p:cNvPr id="6" name="フリーフォーム 5"/>
            <p:cNvSpPr/>
            <p:nvPr/>
          </p:nvSpPr>
          <p:spPr>
            <a:xfrm>
              <a:off x="783894" y="2162730"/>
              <a:ext cx="7576211" cy="3600400"/>
            </a:xfrm>
            <a:custGeom>
              <a:avLst/>
              <a:gdLst>
                <a:gd name="connsiteX0" fmla="*/ 0 w 5725551"/>
                <a:gd name="connsiteY0" fmla="*/ 2869834 h 2912037"/>
                <a:gd name="connsiteX1" fmla="*/ 2841674 w 5725551"/>
                <a:gd name="connsiteY1" fmla="*/ 25 h 2912037"/>
                <a:gd name="connsiteX2" fmla="*/ 5725551 w 5725551"/>
                <a:gd name="connsiteY2" fmla="*/ 2912037 h 291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25551" h="2912037">
                  <a:moveTo>
                    <a:pt x="0" y="2869834"/>
                  </a:moveTo>
                  <a:cubicBezTo>
                    <a:pt x="943708" y="1431412"/>
                    <a:pt x="1887416" y="-7009"/>
                    <a:pt x="2841674" y="25"/>
                  </a:cubicBezTo>
                  <a:cubicBezTo>
                    <a:pt x="3795932" y="7059"/>
                    <a:pt x="4760741" y="1459548"/>
                    <a:pt x="5725551" y="2912037"/>
                  </a:cubicBezTo>
                </a:path>
              </a:pathLst>
            </a:cu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右矢印 6"/>
            <p:cNvSpPr/>
            <p:nvPr/>
          </p:nvSpPr>
          <p:spPr>
            <a:xfrm rot="18526561">
              <a:off x="721218" y="3834245"/>
              <a:ext cx="389231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右矢印 7"/>
            <p:cNvSpPr/>
            <p:nvPr/>
          </p:nvSpPr>
          <p:spPr>
            <a:xfrm rot="13752826">
              <a:off x="4440658" y="3842899"/>
              <a:ext cx="389231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 rot="16200000">
              <a:off x="2903456" y="3806179"/>
              <a:ext cx="3337093" cy="48463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759705" y="2864886"/>
            <a:ext cx="4076137" cy="2306711"/>
            <a:chOff x="783894" y="2130401"/>
            <a:chExt cx="7576211" cy="3900973"/>
          </a:xfrm>
        </p:grpSpPr>
        <p:sp>
          <p:nvSpPr>
            <p:cNvPr id="11" name="フリーフォーム 10"/>
            <p:cNvSpPr/>
            <p:nvPr/>
          </p:nvSpPr>
          <p:spPr>
            <a:xfrm>
              <a:off x="783894" y="2162730"/>
              <a:ext cx="7576211" cy="3600400"/>
            </a:xfrm>
            <a:custGeom>
              <a:avLst/>
              <a:gdLst>
                <a:gd name="connsiteX0" fmla="*/ 0 w 5725551"/>
                <a:gd name="connsiteY0" fmla="*/ 2869834 h 2912037"/>
                <a:gd name="connsiteX1" fmla="*/ 2841674 w 5725551"/>
                <a:gd name="connsiteY1" fmla="*/ 25 h 2912037"/>
                <a:gd name="connsiteX2" fmla="*/ 5725551 w 5725551"/>
                <a:gd name="connsiteY2" fmla="*/ 2912037 h 2912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25551" h="2912037">
                  <a:moveTo>
                    <a:pt x="0" y="2869834"/>
                  </a:moveTo>
                  <a:cubicBezTo>
                    <a:pt x="943708" y="1431412"/>
                    <a:pt x="1887416" y="-7009"/>
                    <a:pt x="2841674" y="25"/>
                  </a:cubicBezTo>
                  <a:cubicBezTo>
                    <a:pt x="3795932" y="7059"/>
                    <a:pt x="4760741" y="1459548"/>
                    <a:pt x="5725551" y="2912037"/>
                  </a:cubicBezTo>
                </a:path>
              </a:pathLst>
            </a:cu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右矢印 11"/>
            <p:cNvSpPr/>
            <p:nvPr/>
          </p:nvSpPr>
          <p:spPr>
            <a:xfrm rot="18526561">
              <a:off x="721218" y="3834245"/>
              <a:ext cx="389231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右矢印 12"/>
            <p:cNvSpPr/>
            <p:nvPr/>
          </p:nvSpPr>
          <p:spPr>
            <a:xfrm rot="13752826">
              <a:off x="4440658" y="3842899"/>
              <a:ext cx="3892319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右矢印 13"/>
            <p:cNvSpPr/>
            <p:nvPr/>
          </p:nvSpPr>
          <p:spPr>
            <a:xfrm rot="16200000">
              <a:off x="2903456" y="3806179"/>
              <a:ext cx="3337093" cy="48463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5120259" y="1556792"/>
            <a:ext cx="35278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専門家</a:t>
            </a:r>
            <a:r>
              <a:rPr lang="ja-JP" altLang="en-US" sz="3600" dirty="0"/>
              <a:t>Ｂ</a:t>
            </a:r>
            <a:r>
              <a:rPr lang="ja-JP" altLang="en-US" sz="3600" dirty="0" smtClean="0"/>
              <a:t>さんの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豊かな</a:t>
            </a:r>
            <a:r>
              <a:rPr lang="ja-JP" altLang="en-US" sz="3600" dirty="0"/>
              <a:t>人生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15114" y="3929374"/>
            <a:ext cx="2938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研究テーマ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2512" y="3952707"/>
            <a:ext cx="2938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実学＋</a:t>
            </a:r>
            <a:r>
              <a:rPr lang="en-US" altLang="ja-JP" sz="4000" dirty="0" smtClean="0"/>
              <a:t>α</a:t>
            </a:r>
            <a:endParaRPr kumimoji="1" lang="ja-JP" altLang="en-US" sz="4000" dirty="0"/>
          </a:p>
        </p:txBody>
      </p:sp>
      <p:sp>
        <p:nvSpPr>
          <p:cNvPr id="18" name="右矢印 17"/>
          <p:cNvSpPr/>
          <p:nvPr/>
        </p:nvSpPr>
        <p:spPr>
          <a:xfrm rot="20223422">
            <a:off x="2204727" y="3713383"/>
            <a:ext cx="4399523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03146" y="5469031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誰のため？</a:t>
            </a:r>
            <a:endParaRPr kumimoji="1" lang="en-US" altLang="ja-JP" sz="3600" dirty="0" smtClean="0"/>
          </a:p>
          <a:p>
            <a:r>
              <a:rPr lang="ja-JP" altLang="en-US" sz="3600" dirty="0"/>
              <a:t>何</a:t>
            </a:r>
            <a:r>
              <a:rPr lang="ja-JP" altLang="en-US" sz="3600" dirty="0" smtClean="0"/>
              <a:t>のため？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9559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内容整理の視点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●対象は？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市民・・・</a:t>
            </a:r>
            <a:r>
              <a:rPr lang="en-US" altLang="ja-JP" dirty="0" smtClean="0"/>
              <a:t>Science for </a:t>
            </a:r>
            <a:r>
              <a:rPr lang="en-US" altLang="ja-JP" b="1" dirty="0" smtClean="0">
                <a:solidFill>
                  <a:srgbClr val="FF0000"/>
                </a:solidFill>
              </a:rPr>
              <a:t>All</a:t>
            </a:r>
          </a:p>
          <a:p>
            <a:pPr marL="0" indent="0">
              <a:buNone/>
            </a:pPr>
            <a:r>
              <a:rPr kumimoji="1" lang="ja-JP" altLang="en-US" dirty="0" smtClean="0"/>
              <a:t>専門家・・</a:t>
            </a:r>
            <a:r>
              <a:rPr kumimoji="1" lang="en-US" altLang="ja-JP" dirty="0" smtClean="0"/>
              <a:t>Science for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Interested students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●何のため？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実学・・・役に立つ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教養・・・世界を広げ人生を豊かにする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477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今後充実したいコンテンツ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①ゲノムリテラシー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2200" dirty="0" smtClean="0"/>
              <a:t>生活への急速な浸透（遺伝子検査</a:t>
            </a:r>
            <a:r>
              <a:rPr kumimoji="1" lang="en-US" altLang="ja-JP" sz="2200" dirty="0" smtClean="0"/>
              <a:t>etc…</a:t>
            </a:r>
            <a:r>
              <a:rPr kumimoji="1" lang="ja-JP" altLang="en-US" sz="2200" dirty="0" smtClean="0"/>
              <a:t>）</a:t>
            </a:r>
            <a:endParaRPr kumimoji="1" lang="en-US" altLang="ja-JP" sz="3000" dirty="0" smtClean="0"/>
          </a:p>
          <a:p>
            <a:pPr marL="0" indent="0">
              <a:buNone/>
            </a:pPr>
            <a:r>
              <a:rPr lang="ja-JP" altLang="en-US" dirty="0" smtClean="0"/>
              <a:t>②幹細胞研究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sz="2200" dirty="0" err="1" smtClean="0"/>
              <a:t>iPS</a:t>
            </a:r>
            <a:r>
              <a:rPr lang="ja-JP" altLang="en-US" sz="2200" dirty="0" smtClean="0"/>
              <a:t>細胞の現状と課題</a:t>
            </a:r>
            <a:r>
              <a:rPr lang="en-US" altLang="ja-JP" sz="2200" dirty="0" smtClean="0"/>
              <a:t>etc…</a:t>
            </a:r>
          </a:p>
          <a:p>
            <a:pPr marL="0" indent="0">
              <a:buNone/>
            </a:pPr>
            <a:r>
              <a:rPr kumimoji="1" lang="ja-JP" altLang="en-US" dirty="0" smtClean="0"/>
              <a:t>③脳科学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2200" dirty="0" smtClean="0"/>
              <a:t>研究の急速な進展（記憶と学習、アルツハイマー病</a:t>
            </a:r>
            <a:r>
              <a:rPr kumimoji="1" lang="en-US" altLang="ja-JP" sz="2200" dirty="0" smtClean="0"/>
              <a:t>etc…</a:t>
            </a:r>
            <a:r>
              <a:rPr kumimoji="1" lang="ja-JP" altLang="en-US" sz="2200" dirty="0" smtClean="0"/>
              <a:t>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dirty="0" smtClean="0"/>
              <a:t>④生命倫理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sz="2600" dirty="0"/>
              <a:t>　</a:t>
            </a:r>
            <a:r>
              <a:rPr kumimoji="1" lang="ja-JP" altLang="en-US" sz="2200" dirty="0" smtClean="0"/>
              <a:t>「人を見る新しいツール」をどうするか</a:t>
            </a:r>
            <a:endParaRPr lang="en-US" altLang="ja-JP" sz="2200" dirty="0" smtClean="0"/>
          </a:p>
          <a:p>
            <a:pPr marL="0" indent="0">
              <a:buNone/>
            </a:pPr>
            <a:r>
              <a:rPr kumimoji="1" lang="ja-JP" altLang="en-US" sz="2600" dirty="0"/>
              <a:t>　</a:t>
            </a:r>
            <a:r>
              <a:rPr kumimoji="1" lang="ja-JP" altLang="en-US" sz="2200" dirty="0" smtClean="0"/>
              <a:t>運命が選択可能になるときどうするか</a:t>
            </a:r>
            <a:endParaRPr kumimoji="1" lang="en-US" altLang="ja-JP" sz="2200" dirty="0" smtClean="0"/>
          </a:p>
        </p:txBody>
      </p:sp>
    </p:spTree>
    <p:extLst>
      <p:ext uri="{BB962C8B-B14F-4D97-AF65-F5344CB8AC3E}">
        <p14:creationId xmlns:p14="http://schemas.microsoft.com/office/powerpoint/2010/main" val="1935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15467" y="263691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/>
              <a:t>話題②</a:t>
            </a:r>
            <a:endParaRPr kumimoji="1" lang="en-US" altLang="ja-JP" sz="5400" dirty="0" smtClean="0"/>
          </a:p>
          <a:p>
            <a:pPr algn="ctr"/>
            <a:r>
              <a:rPr lang="ja-JP" altLang="en-US" sz="5400" dirty="0"/>
              <a:t>コンピテンシー</a:t>
            </a:r>
            <a:r>
              <a:rPr lang="ja-JP" altLang="en-US" sz="5400" dirty="0" smtClean="0"/>
              <a:t>について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274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371</Words>
  <Application>Microsoft Office PowerPoint</Application>
  <PresentationFormat>画面に合わせる (4:3)</PresentationFormat>
  <Paragraphs>173</Paragraphs>
  <Slides>24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コンテンツとコンピテンシーの視点</vt:lpstr>
      <vt:lpstr>PowerPoint プレゼンテーション</vt:lpstr>
      <vt:lpstr>はじめに</vt:lpstr>
      <vt:lpstr>PowerPoint プレゼンテーション</vt:lpstr>
      <vt:lpstr>「目的」と「目標」</vt:lpstr>
      <vt:lpstr>「目的」の多様性</vt:lpstr>
      <vt:lpstr>内容整理の視点</vt:lpstr>
      <vt:lpstr>今後充実したいコンテンツ</vt:lpstr>
      <vt:lpstr>PowerPoint プレゼンテーション</vt:lpstr>
      <vt:lpstr>探究活動の流れ</vt:lpstr>
      <vt:lpstr>科学的思考スキル</vt:lpstr>
      <vt:lpstr>科学的思考スキル</vt:lpstr>
      <vt:lpstr>科学的思考スキル</vt:lpstr>
      <vt:lpstr>実験・観察の意義</vt:lpstr>
      <vt:lpstr>「理科」と「科学」</vt:lpstr>
      <vt:lpstr>PowerPoint プレゼンテーション</vt:lpstr>
      <vt:lpstr>内発的動機付け</vt:lpstr>
      <vt:lpstr>アクティブラーニングのポイント</vt:lpstr>
      <vt:lpstr>ラーニングピラミッド</vt:lpstr>
      <vt:lpstr>社会人基礎力①</vt:lpstr>
      <vt:lpstr>社会人基礎力②</vt:lpstr>
      <vt:lpstr>社会人基礎力③</vt:lpstr>
      <vt:lpstr>アクティブラーニングの効用</vt:lpstr>
      <vt:lpstr>最後に：理科の陶冶価値とは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20</cp:revision>
  <dcterms:created xsi:type="dcterms:W3CDTF">2015-01-23T22:08:07Z</dcterms:created>
  <dcterms:modified xsi:type="dcterms:W3CDTF">2015-01-24T01:30:41Z</dcterms:modified>
</cp:coreProperties>
</file>