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81" r:id="rId4"/>
    <p:sldId id="259" r:id="rId5"/>
    <p:sldId id="263" r:id="rId6"/>
    <p:sldId id="260" r:id="rId7"/>
    <p:sldId id="262" r:id="rId8"/>
    <p:sldId id="261" r:id="rId9"/>
    <p:sldId id="265" r:id="rId10"/>
    <p:sldId id="273" r:id="rId11"/>
    <p:sldId id="264" r:id="rId12"/>
    <p:sldId id="279" r:id="rId13"/>
    <p:sldId id="278" r:id="rId14"/>
    <p:sldId id="280" r:id="rId15"/>
    <p:sldId id="266" r:id="rId16"/>
    <p:sldId id="267" r:id="rId17"/>
    <p:sldId id="269" r:id="rId18"/>
    <p:sldId id="270" r:id="rId19"/>
    <p:sldId id="271" r:id="rId20"/>
    <p:sldId id="274" r:id="rId21"/>
    <p:sldId id="272" r:id="rId22"/>
    <p:sldId id="275" r:id="rId23"/>
    <p:sldId id="276" r:id="rId24"/>
    <p:sldId id="277" r:id="rId25"/>
    <p:sldId id="283" r:id="rId26"/>
    <p:sldId id="284" r:id="rId27"/>
    <p:sldId id="285" r:id="rId28"/>
    <p:sldId id="286" r:id="rId29"/>
    <p:sldId id="282" r:id="rId30"/>
    <p:sldId id="288" r:id="rId31"/>
    <p:sldId id="287" r:id="rId32"/>
    <p:sldId id="268" r:id="rId3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FE05-538A-4499-B54E-BE41ACF12DBD}" type="datetimeFigureOut">
              <a:rPr kumimoji="1" lang="ja-JP" altLang="en-US" smtClean="0"/>
              <a:t>2018/8/28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C824-8D4D-41D3-AA68-2AB7E53D4E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049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FE05-538A-4499-B54E-BE41ACF12DBD}" type="datetimeFigureOut">
              <a:rPr kumimoji="1" lang="ja-JP" altLang="en-US" smtClean="0"/>
              <a:t>2018/8/28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C824-8D4D-41D3-AA68-2AB7E53D4E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648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FE05-538A-4499-B54E-BE41ACF12DBD}" type="datetimeFigureOut">
              <a:rPr kumimoji="1" lang="ja-JP" altLang="en-US" smtClean="0"/>
              <a:t>2018/8/28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C824-8D4D-41D3-AA68-2AB7E53D4E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091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FE05-538A-4499-B54E-BE41ACF12DBD}" type="datetimeFigureOut">
              <a:rPr kumimoji="1" lang="ja-JP" altLang="en-US" smtClean="0"/>
              <a:t>2018/8/28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C824-8D4D-41D3-AA68-2AB7E53D4E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77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FE05-538A-4499-B54E-BE41ACF12DBD}" type="datetimeFigureOut">
              <a:rPr kumimoji="1" lang="ja-JP" altLang="en-US" smtClean="0"/>
              <a:t>2018/8/28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C824-8D4D-41D3-AA68-2AB7E53D4E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042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FE05-538A-4499-B54E-BE41ACF12DBD}" type="datetimeFigureOut">
              <a:rPr kumimoji="1" lang="ja-JP" altLang="en-US" smtClean="0"/>
              <a:t>2018/8/28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C824-8D4D-41D3-AA68-2AB7E53D4E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698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FE05-538A-4499-B54E-BE41ACF12DBD}" type="datetimeFigureOut">
              <a:rPr kumimoji="1" lang="ja-JP" altLang="en-US" smtClean="0"/>
              <a:t>2018/8/28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C824-8D4D-41D3-AA68-2AB7E53D4E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015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FE05-538A-4499-B54E-BE41ACF12DBD}" type="datetimeFigureOut">
              <a:rPr kumimoji="1" lang="ja-JP" altLang="en-US" smtClean="0"/>
              <a:t>2018/8/28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C824-8D4D-41D3-AA68-2AB7E53D4E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655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FE05-538A-4499-B54E-BE41ACF12DBD}" type="datetimeFigureOut">
              <a:rPr kumimoji="1" lang="ja-JP" altLang="en-US" smtClean="0"/>
              <a:t>2018/8/28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C824-8D4D-41D3-AA68-2AB7E53D4E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221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FE05-538A-4499-B54E-BE41ACF12DBD}" type="datetimeFigureOut">
              <a:rPr kumimoji="1" lang="ja-JP" altLang="en-US" smtClean="0"/>
              <a:t>2018/8/28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C824-8D4D-41D3-AA68-2AB7E53D4E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4978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FE05-538A-4499-B54E-BE41ACF12DBD}" type="datetimeFigureOut">
              <a:rPr kumimoji="1" lang="ja-JP" altLang="en-US" smtClean="0"/>
              <a:t>2018/8/28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2C824-8D4D-41D3-AA68-2AB7E53D4E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9713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8FE05-538A-4499-B54E-BE41ACF12DBD}" type="datetimeFigureOut">
              <a:rPr kumimoji="1" lang="ja-JP" altLang="en-US" smtClean="0"/>
              <a:t>2018/8/28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2C824-8D4D-41D3-AA68-2AB7E53D4E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873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108520" y="1628800"/>
            <a:ext cx="9144000" cy="2448271"/>
          </a:xfrm>
        </p:spPr>
        <p:txBody>
          <a:bodyPr>
            <a:normAutofit/>
          </a:bodyPr>
          <a:lstStyle/>
          <a:p>
            <a:r>
              <a:rPr kumimoji="1" lang="ja-JP" altLang="en-US" sz="4800" b="1" dirty="0" smtClean="0"/>
              <a:t>楽しく生きる　つながり論</a:t>
            </a:r>
            <a:r>
              <a:rPr kumimoji="1" lang="en-US" altLang="ja-JP" sz="4800" b="1" dirty="0" smtClean="0"/>
              <a:t/>
            </a:r>
            <a:br>
              <a:rPr kumimoji="1" lang="en-US" altLang="ja-JP" sz="4800" b="1" dirty="0" smtClean="0"/>
            </a:br>
            <a:r>
              <a:rPr lang="ja-JP" altLang="en-US" sz="3600" b="1" dirty="0" smtClean="0"/>
              <a:t>～つながることの価値を考える～</a:t>
            </a:r>
            <a:endParaRPr kumimoji="1" lang="ja-JP" altLang="en-US" sz="36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1640" y="4149080"/>
            <a:ext cx="6584776" cy="1752600"/>
          </a:xfrm>
        </p:spPr>
        <p:txBody>
          <a:bodyPr>
            <a:normAutofit/>
          </a:bodyPr>
          <a:lstStyle/>
          <a:p>
            <a:r>
              <a:rPr lang="ja-JP" altLang="en-US" sz="3600" dirty="0" smtClean="0">
                <a:solidFill>
                  <a:schemeClr val="tx1"/>
                </a:solidFill>
              </a:rPr>
              <a:t>都立高校教諭</a:t>
            </a:r>
            <a:endParaRPr lang="en-US" altLang="ja-JP" sz="3600" dirty="0">
              <a:solidFill>
                <a:schemeClr val="tx1"/>
              </a:solidFill>
            </a:endParaRPr>
          </a:p>
          <a:p>
            <a:r>
              <a:rPr lang="ja-JP" altLang="en-US" sz="3600" dirty="0">
                <a:solidFill>
                  <a:schemeClr val="tx1"/>
                </a:solidFill>
              </a:rPr>
              <a:t>大野智久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895190" y="260648"/>
            <a:ext cx="3116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dirty="0" smtClean="0"/>
              <a:t>180828</a:t>
            </a:r>
            <a:r>
              <a:rPr kumimoji="1" lang="ja-JP" altLang="en-US" dirty="0" smtClean="0"/>
              <a:t>楽しく生きるつながり論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830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松浦先生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首都大学東京・教授（生物学）</a:t>
            </a:r>
            <a:endParaRPr kumimoji="1" lang="en-US" altLang="ja-JP" dirty="0" smtClean="0"/>
          </a:p>
          <a:p>
            <a:r>
              <a:rPr lang="ja-JP" altLang="en-US" dirty="0" smtClean="0"/>
              <a:t>元・都立大付属中学・高校校長</a:t>
            </a:r>
            <a:endParaRPr lang="en-US" altLang="ja-JP" dirty="0" smtClean="0"/>
          </a:p>
          <a:p>
            <a:r>
              <a:rPr kumimoji="1" lang="ja-JP" altLang="en-US" dirty="0" smtClean="0"/>
              <a:t>双方向授業の実践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毎週火曜夜の大学院公開講座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「ティーチング技術」入門</a:t>
            </a:r>
            <a:endParaRPr kumimoji="1" lang="en-US" altLang="ja-JP" dirty="0" smtClean="0"/>
          </a:p>
          <a:p>
            <a:r>
              <a:rPr lang="ja-JP" altLang="en-US" dirty="0" smtClean="0"/>
              <a:t>毎週、参加者が自由に話題提供</a:t>
            </a:r>
            <a:endParaRPr lang="en-US" altLang="ja-JP" dirty="0" smtClean="0"/>
          </a:p>
          <a:p>
            <a:r>
              <a:rPr lang="ja-JP" altLang="en-US" dirty="0" smtClean="0"/>
              <a:t>「日本一学びの場」という実感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387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西川先生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上越</a:t>
            </a:r>
            <a:r>
              <a:rPr lang="ja-JP" altLang="en-US" dirty="0" smtClean="0"/>
              <a:t>教育大教授</a:t>
            </a:r>
            <a:endParaRPr lang="en-US" altLang="ja-JP" dirty="0" smtClean="0"/>
          </a:p>
          <a:p>
            <a:r>
              <a:rPr kumimoji="1" lang="en-US" altLang="ja-JP" dirty="0" smtClean="0"/>
              <a:t>『</a:t>
            </a:r>
            <a:r>
              <a:rPr lang="ja-JP" altLang="en-US" dirty="0" smtClean="0"/>
              <a:t>学び合い</a:t>
            </a:r>
            <a:r>
              <a:rPr lang="en-US" altLang="ja-JP" dirty="0" smtClean="0"/>
              <a:t>』</a:t>
            </a:r>
            <a:r>
              <a:rPr lang="ja-JP" altLang="en-US" dirty="0" smtClean="0"/>
              <a:t>提唱者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→書籍の原稿執筆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 </a:t>
            </a:r>
            <a:r>
              <a:rPr lang="ja-JP" altLang="en-US" dirty="0" smtClean="0"/>
              <a:t>授業動画の公開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lang="ja-JP" altLang="en-US" dirty="0"/>
              <a:t> 個人の</a:t>
            </a:r>
            <a:r>
              <a:rPr lang="ja-JP" altLang="en-US" dirty="0" smtClean="0"/>
              <a:t>ウェブサイトの作成・公開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109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情報公開と授業公開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授業動画やウェブサイトでの情報公開</a:t>
            </a:r>
            <a:endParaRPr kumimoji="1" lang="en-US" altLang="ja-JP" dirty="0" smtClean="0"/>
          </a:p>
          <a:p>
            <a:r>
              <a:rPr lang="ja-JP" altLang="en-US" dirty="0"/>
              <a:t>年間</a:t>
            </a:r>
            <a:r>
              <a:rPr lang="ja-JP" altLang="en-US" dirty="0" smtClean="0"/>
              <a:t>を通じての授業公開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（年間１５０人～２００人の見学者）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/>
              <a:t>新た</a:t>
            </a:r>
            <a:r>
              <a:rPr lang="ja-JP" altLang="en-US" dirty="0" smtClean="0"/>
              <a:t>な「つながり」を生み出すための「装置」としての機能</a:t>
            </a:r>
            <a:endParaRPr lang="en-US" altLang="ja-JP" dirty="0" smtClean="0"/>
          </a:p>
          <a:p>
            <a:r>
              <a:rPr kumimoji="1" lang="ja-JP" altLang="en-US" dirty="0" smtClean="0"/>
              <a:t>個人としての価値＋ハブとしての価値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958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山本さん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学陽書房編集担当</a:t>
            </a:r>
            <a:endParaRPr kumimoji="1" lang="en-US" altLang="ja-JP" dirty="0" smtClean="0"/>
          </a:p>
          <a:p>
            <a:r>
              <a:rPr lang="ja-JP" altLang="en-US" dirty="0" smtClean="0"/>
              <a:t>「アクティブ・ラーニング高校理科」書籍作成の担当編集者</a:t>
            </a:r>
            <a:endParaRPr lang="en-US" altLang="ja-JP" dirty="0" smtClean="0"/>
          </a:p>
          <a:p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学び合い</a:t>
            </a:r>
            <a:r>
              <a:rPr kumimoji="1" lang="en-US" altLang="ja-JP" dirty="0" smtClean="0"/>
              <a:t>』</a:t>
            </a:r>
            <a:r>
              <a:rPr kumimoji="1" lang="ja-JP" altLang="en-US" dirty="0" err="1" smtClean="0"/>
              <a:t>への</a:t>
            </a:r>
            <a:r>
              <a:rPr lang="ja-JP" altLang="en-US" dirty="0" smtClean="0"/>
              <a:t>理解と情熱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紆余曲折がありながらも書籍完成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6167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下山さん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ラーンズ（ベネッセの教材会社）での新しい教材開発</a:t>
            </a:r>
            <a:endParaRPr kumimoji="1" lang="en-US" altLang="ja-JP" dirty="0" smtClean="0"/>
          </a:p>
          <a:p>
            <a:r>
              <a:rPr lang="ja-JP" altLang="en-US" dirty="0"/>
              <a:t>中道</a:t>
            </a:r>
            <a:r>
              <a:rPr lang="ja-JP" altLang="en-US" dirty="0" smtClean="0"/>
              <a:t>先生からの紹介での出会い</a:t>
            </a:r>
            <a:endParaRPr lang="en-US" altLang="ja-JP" dirty="0" smtClean="0"/>
          </a:p>
          <a:p>
            <a:r>
              <a:rPr kumimoji="1" lang="ja-JP" altLang="en-US" dirty="0" smtClean="0"/>
              <a:t>「方法」だけでなく「理念」までを対話から共有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→アクティブ・ラーニング型教材「Ｔ＆Ｑ」の作成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941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寺西さん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『</a:t>
            </a:r>
            <a:r>
              <a:rPr lang="ja-JP" altLang="en-US" dirty="0" smtClean="0"/>
              <a:t>学び合い</a:t>
            </a:r>
            <a:r>
              <a:rPr lang="en-US" altLang="ja-JP" dirty="0" smtClean="0"/>
              <a:t>』</a:t>
            </a:r>
            <a:r>
              <a:rPr lang="ja-JP" altLang="en-US" dirty="0" smtClean="0"/>
              <a:t>の会での出会い</a:t>
            </a:r>
            <a:endParaRPr lang="en-US" altLang="ja-JP" dirty="0" smtClean="0"/>
          </a:p>
          <a:p>
            <a:r>
              <a:rPr lang="en-US" altLang="ja-JP" dirty="0" smtClean="0"/>
              <a:t>Z</a:t>
            </a:r>
            <a:r>
              <a:rPr lang="ja-JP" altLang="en-US" dirty="0" smtClean="0"/>
              <a:t>会（当時）</a:t>
            </a:r>
            <a:endParaRPr lang="en-US" altLang="ja-JP" dirty="0" smtClean="0"/>
          </a:p>
          <a:p>
            <a:r>
              <a:rPr kumimoji="1" lang="ja-JP" altLang="en-US" dirty="0" smtClean="0"/>
              <a:t>「人をつなげる」達人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→ハブ人材を目指すきっかけ</a:t>
            </a:r>
            <a:endParaRPr kumimoji="1" lang="en-US" altLang="ja-JP" dirty="0" smtClean="0"/>
          </a:p>
          <a:p>
            <a:r>
              <a:rPr lang="ja-JP" altLang="en-US" dirty="0" smtClean="0"/>
              <a:t>「プレアデス」立ち上げ・教室長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→「アクティブ・ラーニング」体験講座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→オプンラボ・小林さんとの出会い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347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小林</a:t>
            </a:r>
            <a:r>
              <a:rPr lang="ja-JP" altLang="en-US" dirty="0" smtClean="0"/>
              <a:t>さん・加藤さん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オプンラボ・小林さんは「変人コレクター」</a:t>
            </a:r>
            <a:endParaRPr lang="en-US" altLang="ja-JP" dirty="0" smtClean="0"/>
          </a:p>
          <a:p>
            <a:r>
              <a:rPr kumimoji="1" lang="ja-JP" altLang="en-US" dirty="0" smtClean="0"/>
              <a:t>「変人」</a:t>
            </a:r>
            <a:r>
              <a:rPr lang="ja-JP" altLang="en-US" dirty="0" smtClean="0"/>
              <a:t>の発掘、「変人」をつなげる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オプンラボ・小林さんと加藤さんで「カト研」</a:t>
            </a:r>
            <a:endParaRPr kumimoji="1" lang="en-US" altLang="ja-JP" dirty="0" smtClean="0"/>
          </a:p>
          <a:p>
            <a:r>
              <a:rPr lang="ja-JP" altLang="en-US" dirty="0" smtClean="0"/>
              <a:t>「教育」をテーマにした会で話題提供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369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「交流会」へのつながり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ある都立</a:t>
            </a:r>
            <a:r>
              <a:rPr kumimoji="1" lang="ja-JP" altLang="en-US" dirty="0" smtClean="0"/>
              <a:t>高校の校長先生から電話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→「教員志望者の会」への参加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→教師の仕事・やりがいについてのプレゼン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→参加学生さんからの連絡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→「交流会」への参加</a:t>
            </a: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223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東大「交流会」とは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現役学生と</a:t>
            </a:r>
            <a:r>
              <a:rPr lang="ja-JP" altLang="en-US" dirty="0"/>
              <a:t>社会人</a:t>
            </a:r>
            <a:r>
              <a:rPr kumimoji="1" lang="ja-JP" altLang="en-US" dirty="0" smtClean="0"/>
              <a:t>が交流</a:t>
            </a:r>
            <a:endParaRPr kumimoji="1" lang="en-US" altLang="ja-JP" dirty="0" smtClean="0"/>
          </a:p>
          <a:p>
            <a:r>
              <a:rPr lang="ja-JP" altLang="en-US" dirty="0"/>
              <a:t>一つ</a:t>
            </a:r>
            <a:r>
              <a:rPr lang="ja-JP" altLang="en-US" dirty="0" smtClean="0"/>
              <a:t>のテーブルに学生３～４人、社会人２人程度で対話</a:t>
            </a:r>
            <a:endParaRPr lang="en-US" altLang="ja-JP" dirty="0" smtClean="0"/>
          </a:p>
          <a:p>
            <a:r>
              <a:rPr lang="ja-JP" altLang="en-US" dirty="0" smtClean="0"/>
              <a:t>刺激やつながりが得られる貴重な「場」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kumimoji="1" lang="ja-JP" altLang="en-US" dirty="0" smtClean="0"/>
              <a:t>参加者が東大の学生・出身者に限られる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→このアイデアを広げたいという願い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202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近未来ハイスクールの始まり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小林</a:t>
            </a:r>
            <a:r>
              <a:rPr lang="ja-JP" altLang="en-US" dirty="0" smtClean="0"/>
              <a:t>さん・加藤さんとのブレインストーミング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（「教育」に対して何ができるか）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r>
              <a:rPr lang="ja-JP" altLang="en-US" dirty="0" smtClean="0"/>
              <a:t>「交流会」のアイデア</a:t>
            </a:r>
            <a:r>
              <a:rPr lang="en-US" altLang="ja-JP" dirty="0" smtClean="0"/>
              <a:t>×</a:t>
            </a:r>
            <a:r>
              <a:rPr lang="ja-JP" altLang="en-US" dirty="0" smtClean="0"/>
              <a:t>「変人」ネットワーク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→「近未来ハイスクール」の実現へ</a:t>
            </a:r>
            <a:endParaRPr lang="en-US" altLang="ja-JP" dirty="0" smtClean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6543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自己紹介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ja-JP" altLang="en-US" dirty="0" smtClean="0"/>
              <a:t>都立高校</a:t>
            </a:r>
            <a:r>
              <a:rPr lang="ja-JP" altLang="en-US" dirty="0"/>
              <a:t>　</a:t>
            </a:r>
            <a:r>
              <a:rPr lang="ja-JP" altLang="en-US" dirty="0" smtClean="0"/>
              <a:t>１３年目　理科（生物）担当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井草（</a:t>
            </a:r>
            <a:r>
              <a:rPr lang="ja-JP" altLang="en-US" dirty="0"/>
              <a:t>４</a:t>
            </a:r>
            <a:r>
              <a:rPr lang="ja-JP" altLang="en-US" dirty="0" smtClean="0"/>
              <a:t>年）→新宿山吹（５年）→国立</a:t>
            </a:r>
            <a:r>
              <a:rPr lang="ja-JP" altLang="en-US" dirty="0"/>
              <a:t>（</a:t>
            </a:r>
            <a:r>
              <a:rPr lang="ja-JP" altLang="en-US" dirty="0" smtClean="0"/>
              <a:t>現在４年目）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趣味</a:t>
            </a:r>
            <a:endParaRPr lang="en-US" altLang="ja-JP" dirty="0" smtClean="0"/>
          </a:p>
          <a:p>
            <a:r>
              <a:rPr lang="ja-JP" altLang="en-US" dirty="0" smtClean="0"/>
              <a:t>音楽鑑賞（クラシック、ジャズ、</a:t>
            </a:r>
            <a:r>
              <a:rPr lang="en-US" altLang="ja-JP" dirty="0" err="1" smtClean="0"/>
              <a:t>Mr.Children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lang="ja-JP" altLang="en-US" dirty="0" smtClean="0"/>
              <a:t>読書</a:t>
            </a:r>
            <a:endParaRPr lang="en-US" altLang="ja-JP" dirty="0" smtClean="0"/>
          </a:p>
          <a:p>
            <a:r>
              <a:rPr lang="ja-JP" altLang="en-US" dirty="0"/>
              <a:t>自然観察</a:t>
            </a:r>
            <a:endParaRPr lang="en-US" altLang="ja-JP" dirty="0" smtClean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ビジョン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「誰もが生きやすい社会</a:t>
            </a:r>
            <a:r>
              <a:rPr lang="ja-JP" altLang="en-US" dirty="0" smtClean="0"/>
              <a:t>」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6836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栗田先生・吉田先生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東京大学でアクティブ・ラーニング等の協働学習の普及活動</a:t>
            </a:r>
            <a:endParaRPr kumimoji="1" lang="en-US" altLang="ja-JP" dirty="0" smtClean="0"/>
          </a:p>
          <a:p>
            <a:r>
              <a:rPr kumimoji="1" lang="ja-JP" altLang="en-US" dirty="0" smtClean="0"/>
              <a:t>「交流会」の「教育」ブースでの出会い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オンライン講座「インタラクティブ・ティーチング」講師</a:t>
            </a:r>
            <a:endParaRPr kumimoji="1" lang="en-US" altLang="ja-JP" dirty="0" smtClean="0"/>
          </a:p>
          <a:p>
            <a:r>
              <a:rPr lang="ja-JP" altLang="en-US" dirty="0"/>
              <a:t>現場</a:t>
            </a:r>
            <a:r>
              <a:rPr lang="ja-JP" altLang="en-US" dirty="0" smtClean="0"/>
              <a:t>の教師とのコラボ可能性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00430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武田先生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学び合い</a:t>
            </a:r>
            <a:r>
              <a:rPr kumimoji="1" lang="en-US" altLang="ja-JP" dirty="0" smtClean="0"/>
              <a:t>』</a:t>
            </a:r>
            <a:r>
              <a:rPr lang="ja-JP" altLang="en-US" dirty="0"/>
              <a:t>全国</a:t>
            </a:r>
            <a:r>
              <a:rPr lang="ja-JP" altLang="en-US" dirty="0" smtClean="0"/>
              <a:t>大会・分科会</a:t>
            </a:r>
            <a:r>
              <a:rPr kumimoji="1" lang="ja-JP" altLang="en-US" dirty="0" smtClean="0"/>
              <a:t>での出会い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「教師教育学」の普及に尽力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r>
              <a:rPr lang="ja-JP" altLang="en-US" dirty="0" smtClean="0"/>
              <a:t>「教師教育勉強会」への参加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→新たな勉強会の場作りのアイデア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8657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Ｊ２Ｋ２の始動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「勉強会」の立ち上げを決意</a:t>
            </a:r>
            <a:endParaRPr lang="en-US" altLang="ja-JP" dirty="0" smtClean="0"/>
          </a:p>
          <a:p>
            <a:r>
              <a:rPr lang="ja-JP" altLang="en-US" dirty="0" smtClean="0"/>
              <a:t>「松浦ゼミ」のイメージ（参加者主体）</a:t>
            </a:r>
            <a:endParaRPr lang="en-US" altLang="ja-JP" dirty="0" smtClean="0"/>
          </a:p>
          <a:p>
            <a:r>
              <a:rPr kumimoji="1" lang="ja-JP" altLang="en-US" dirty="0" smtClean="0"/>
              <a:t>アドバイザーとして研究者に加わってほしい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→栗田先生・吉田先生と打ち合わせ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→４月から隔週で勉強会を実施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授業</a:t>
            </a:r>
            <a:r>
              <a:rPr kumimoji="1" lang="ja-JP" altLang="en-US" dirty="0" smtClean="0"/>
              <a:t>実践協働改善プロジェクト（Ｊ２Ｋ２）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740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理念と方法のズレ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事前課題としての</a:t>
            </a:r>
            <a:r>
              <a:rPr kumimoji="1" lang="ja-JP" altLang="en-US" dirty="0" smtClean="0"/>
              <a:t>「理念」と「方法」の整理</a:t>
            </a:r>
            <a:endParaRPr kumimoji="1" lang="en-US" altLang="ja-JP" dirty="0" smtClean="0"/>
          </a:p>
          <a:p>
            <a:r>
              <a:rPr lang="ja-JP" altLang="en-US" dirty="0" smtClean="0"/>
              <a:t>「理念」を基にした「方法」の改善のつもりが、「理念」が揺れてしまうという結果に</a:t>
            </a:r>
            <a:endParaRPr lang="en-US" altLang="ja-JP" dirty="0" smtClean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→「ＴＰチャート」の紹介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→初等・中等教育への初めての紹介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19287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ＴＰＣの普及のために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ＴＰＣ作成会の実施</a:t>
            </a:r>
            <a:endParaRPr lang="en-US" altLang="ja-JP" dirty="0" smtClean="0"/>
          </a:p>
          <a:p>
            <a:r>
              <a:rPr kumimoji="1" lang="ja-JP" altLang="en-US" dirty="0" smtClean="0"/>
              <a:t>ＴＰＣ紹介のための書籍作成のアイデア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→学陽書房・山本さんに相談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→書籍の企画を練る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→栗田先生・吉田先生に加えて、Ｊ２Ｋ２メンバーに実践編を執筆してもらう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→書籍完成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159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まとめ①人生のモットー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誰</a:t>
            </a:r>
            <a:r>
              <a:rPr lang="ja-JP" altLang="en-US" dirty="0"/>
              <a:t>もが生きやすい</a:t>
            </a:r>
            <a:r>
              <a:rPr lang="ja-JP" altLang="en-US" dirty="0" smtClean="0"/>
              <a:t>社会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sz="2800" dirty="0" smtClean="0"/>
              <a:t>※</a:t>
            </a:r>
            <a:r>
              <a:rPr lang="ja-JP" altLang="en-US" sz="2800" dirty="0" smtClean="0"/>
              <a:t>「マイナス」を減らすイメージ</a:t>
            </a:r>
            <a:endParaRPr lang="en-US" altLang="ja-JP" sz="2800" dirty="0"/>
          </a:p>
          <a:p>
            <a:pPr marL="0" indent="0">
              <a:buNone/>
            </a:pPr>
            <a:endParaRPr lang="ja-JP" altLang="en-US" dirty="0"/>
          </a:p>
          <a:p>
            <a:r>
              <a:rPr lang="ja-JP" altLang="en-US" dirty="0" smtClean="0"/>
              <a:t>自分</a:t>
            </a:r>
            <a:r>
              <a:rPr lang="ja-JP" altLang="en-US" dirty="0"/>
              <a:t>の人生は自分で面白く</a:t>
            </a:r>
            <a:r>
              <a:rPr lang="ja-JP" altLang="en-US" dirty="0" smtClean="0"/>
              <a:t>する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sz="2800" dirty="0" smtClean="0"/>
              <a:t>※</a:t>
            </a:r>
            <a:r>
              <a:rPr lang="ja-JP" altLang="en-US" sz="2800" dirty="0" smtClean="0"/>
              <a:t>「プラス」を増やすイメージ</a:t>
            </a:r>
            <a:endParaRPr lang="ja-JP" altLang="en-US" sz="28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525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まとめ②「つながり」の価値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精神的</a:t>
            </a:r>
            <a:r>
              <a:rPr lang="ja-JP" altLang="en-US" dirty="0"/>
              <a:t>な</a:t>
            </a:r>
            <a:r>
              <a:rPr lang="ja-JP" altLang="en-US" dirty="0" smtClean="0"/>
              <a:t>セーフティーネット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en-US" altLang="ja-JP" sz="2800" dirty="0" smtClean="0"/>
              <a:t>※</a:t>
            </a:r>
            <a:r>
              <a:rPr lang="ja-JP" altLang="en-US" sz="2800" dirty="0" smtClean="0"/>
              <a:t>変人</a:t>
            </a:r>
            <a:r>
              <a:rPr lang="ja-JP" altLang="en-US" sz="2800" dirty="0"/>
              <a:t>は「出る杭」として</a:t>
            </a:r>
            <a:r>
              <a:rPr lang="ja-JP" altLang="en-US" sz="2800" dirty="0" smtClean="0"/>
              <a:t>打たれがち</a:t>
            </a:r>
            <a:endParaRPr lang="en-US" altLang="ja-JP" sz="2800" dirty="0" smtClean="0"/>
          </a:p>
          <a:p>
            <a:pPr marL="0" indent="0">
              <a:buNone/>
            </a:pPr>
            <a:endParaRPr lang="ja-JP" altLang="en-US" sz="2800" dirty="0"/>
          </a:p>
          <a:p>
            <a:r>
              <a:rPr lang="ja-JP" altLang="en-US" dirty="0" smtClean="0"/>
              <a:t>「</a:t>
            </a:r>
            <a:r>
              <a:rPr lang="ja-JP" altLang="en-US" dirty="0"/>
              <a:t>できないこと」の</a:t>
            </a:r>
            <a:r>
              <a:rPr lang="ja-JP" altLang="en-US" dirty="0" smtClean="0"/>
              <a:t>克服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en-US" altLang="ja-JP" sz="2800" dirty="0" smtClean="0"/>
              <a:t>※</a:t>
            </a:r>
            <a:r>
              <a:rPr lang="ja-JP" altLang="en-US" sz="2800" dirty="0" smtClean="0"/>
              <a:t>能力</a:t>
            </a:r>
            <a:r>
              <a:rPr lang="ja-JP" altLang="en-US" sz="2800" dirty="0"/>
              <a:t>・時間・立場などを</a:t>
            </a:r>
            <a:r>
              <a:rPr lang="ja-JP" altLang="en-US" sz="2800" dirty="0" smtClean="0"/>
              <a:t>乗り越えられる</a:t>
            </a:r>
            <a:endParaRPr lang="en-US" altLang="ja-JP" sz="2800" dirty="0" smtClean="0"/>
          </a:p>
          <a:p>
            <a:pPr marL="0" indent="0">
              <a:buNone/>
            </a:pPr>
            <a:endParaRPr lang="ja-JP" altLang="en-US" sz="2800" dirty="0"/>
          </a:p>
          <a:p>
            <a:r>
              <a:rPr lang="ja-JP" altLang="en-US" dirty="0" smtClean="0"/>
              <a:t>「</a:t>
            </a:r>
            <a:r>
              <a:rPr lang="ja-JP" altLang="en-US" dirty="0"/>
              <a:t>新たな世界」が見えて人生が面白く</a:t>
            </a:r>
            <a:r>
              <a:rPr lang="ja-JP" altLang="en-US" dirty="0" smtClean="0"/>
              <a:t>なる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sz="2800" dirty="0" smtClean="0"/>
              <a:t>　</a:t>
            </a:r>
            <a:r>
              <a:rPr lang="en-US" altLang="ja-JP" sz="2800" dirty="0" smtClean="0"/>
              <a:t>※</a:t>
            </a:r>
            <a:r>
              <a:rPr lang="ja-JP" altLang="en-US" sz="2800" dirty="0" smtClean="0"/>
              <a:t>出口</a:t>
            </a:r>
            <a:r>
              <a:rPr lang="ja-JP" altLang="en-US" sz="2800" dirty="0"/>
              <a:t>さんの「人・本・旅</a:t>
            </a:r>
            <a:r>
              <a:rPr lang="ja-JP" altLang="en-US" sz="2800" dirty="0" smtClean="0"/>
              <a:t>」</a:t>
            </a:r>
            <a:endParaRPr lang="ja-JP" altLang="en-US" sz="28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643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まとめ③「つながり」を創るために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「つながる」ことの価値を伝える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en-US" altLang="ja-JP" sz="2800" dirty="0" smtClean="0"/>
              <a:t>※</a:t>
            </a:r>
            <a:r>
              <a:rPr lang="ja-JP" altLang="en-US" sz="2800" dirty="0" smtClean="0"/>
              <a:t>「道徳的」な視点ではなく「実益」の視点で</a:t>
            </a:r>
            <a:endParaRPr lang="en-US" altLang="ja-JP" sz="2800" dirty="0" smtClean="0"/>
          </a:p>
          <a:p>
            <a:endParaRPr lang="en-US" altLang="ja-JP" dirty="0"/>
          </a:p>
          <a:p>
            <a:r>
              <a:rPr lang="ja-JP" altLang="en-US" dirty="0" smtClean="0"/>
              <a:t>「</a:t>
            </a:r>
            <a:r>
              <a:rPr lang="ja-JP" altLang="en-US" dirty="0"/>
              <a:t>つながる」ための「場」を創る・</a:t>
            </a:r>
            <a:r>
              <a:rPr lang="ja-JP" altLang="en-US" dirty="0" smtClean="0"/>
              <a:t>広げる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en-US" altLang="ja-JP" sz="2800" dirty="0" smtClean="0"/>
              <a:t>※</a:t>
            </a:r>
            <a:r>
              <a:rPr lang="ja-JP" altLang="en-US" sz="2800" dirty="0" smtClean="0"/>
              <a:t>「つながり」の価値が伝わるように</a:t>
            </a:r>
            <a:endParaRPr lang="en-US" altLang="ja-JP" sz="2800" dirty="0" smtClean="0"/>
          </a:p>
          <a:p>
            <a:pPr marL="0" indent="0">
              <a:buNone/>
            </a:pPr>
            <a:endParaRPr lang="ja-JP" altLang="en-US" dirty="0"/>
          </a:p>
          <a:p>
            <a:r>
              <a:rPr lang="ja-JP" altLang="en-US" dirty="0" smtClean="0"/>
              <a:t>「</a:t>
            </a:r>
            <a:r>
              <a:rPr lang="ja-JP" altLang="en-US" dirty="0"/>
              <a:t>つながる」ための工夫を</a:t>
            </a:r>
            <a:r>
              <a:rPr lang="ja-JP" altLang="en-US" dirty="0" smtClean="0"/>
              <a:t>する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sz="2800" dirty="0" smtClean="0"/>
              <a:t>　</a:t>
            </a:r>
            <a:r>
              <a:rPr lang="en-US" altLang="ja-JP" sz="2800" dirty="0" smtClean="0"/>
              <a:t>※</a:t>
            </a:r>
            <a:r>
              <a:rPr lang="ja-JP" altLang="en-US" sz="2800" dirty="0" smtClean="0"/>
              <a:t>ただ人を集める</a:t>
            </a:r>
            <a:r>
              <a:rPr lang="ja-JP" altLang="en-US" sz="2800" dirty="0"/>
              <a:t>だけで</a:t>
            </a:r>
            <a:r>
              <a:rPr lang="ja-JP" altLang="en-US" sz="2800" dirty="0" smtClean="0"/>
              <a:t>はうまくいかない</a:t>
            </a:r>
            <a:endParaRPr lang="ja-JP" altLang="en-US" sz="28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044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「つながり」が広がると・・・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「生きづらさ」が減る！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「人生を面白くするヒント」が得られる！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→人との「つながり」は、人生を豊かにする！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0359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これからやりたいこと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ＡＰＵとの連携イベント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高校生を「つなげる」場作り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脳科学の普及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性教育の研究・普及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3652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「偏差値」への疑問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「何となく」高校・大学進学への抵抗感</a:t>
            </a:r>
            <a:endParaRPr kumimoji="1" lang="en-US" altLang="ja-JP" dirty="0" smtClean="0"/>
          </a:p>
          <a:p>
            <a:r>
              <a:rPr lang="ja-JP" altLang="en-US" dirty="0" smtClean="0"/>
              <a:t>「偏差値」という物差しへの不信感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※</a:t>
            </a:r>
            <a:r>
              <a:rPr lang="ja-JP" altLang="en-US" dirty="0" smtClean="0"/>
              <a:t>中学、高校での担任との面談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r>
              <a:rPr lang="ja-JP" altLang="en-US" dirty="0" smtClean="0"/>
              <a:t>高３夏の「模試」事件からの志望校変更</a:t>
            </a:r>
            <a:endParaRPr lang="en-US" altLang="ja-JP" dirty="0" smtClean="0"/>
          </a:p>
          <a:p>
            <a:r>
              <a:rPr kumimoji="1" lang="ja-JP" altLang="en-US" dirty="0" smtClean="0"/>
              <a:t>「偏差値」に一石を投じられる教師を目指す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855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今現場で感じる課題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課題発見・課題解決に主体性がない</a:t>
            </a:r>
            <a:endParaRPr kumimoji="1" lang="en-US" altLang="ja-JP" dirty="0" smtClean="0"/>
          </a:p>
          <a:p>
            <a:r>
              <a:rPr lang="ja-JP" altLang="en-US" dirty="0"/>
              <a:t>「チェンジメーカー」の発想が</a:t>
            </a:r>
            <a:r>
              <a:rPr lang="ja-JP" altLang="en-US" dirty="0" smtClean="0"/>
              <a:t>ない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「指示されたこと」はできることが</a:t>
            </a:r>
            <a:r>
              <a:rPr lang="ja-JP" altLang="en-US" sz="2800" dirty="0" smtClean="0"/>
              <a:t>多いけれど・・・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 smtClean="0"/>
              <a:t>「なぜ？」と問われると、「今までこうやってきたから」、「そういうものだから」と答える</a:t>
            </a:r>
            <a:endParaRPr kumimoji="1" lang="en-US" altLang="ja-JP" sz="2800" dirty="0"/>
          </a:p>
          <a:p>
            <a:pPr marL="0" indent="0">
              <a:buNone/>
            </a:pPr>
            <a:r>
              <a:rPr lang="ja-JP" altLang="en-US" sz="2800" dirty="0" smtClean="0"/>
              <a:t>「できない理由」は言えるが、「どうすればできるようになるか」を考え抜かない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「反省」はするが「振り返り」と「改善」につながらない</a:t>
            </a:r>
            <a:endParaRPr kumimoji="1" lang="en-US" altLang="ja-JP" dirty="0" smtClean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764287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最後に：</a:t>
            </a:r>
            <a:r>
              <a:rPr kumimoji="1" lang="en-US" altLang="ja-JP" dirty="0" smtClean="0"/>
              <a:t>50cm</a:t>
            </a:r>
            <a:r>
              <a:rPr kumimoji="1" lang="ja-JP" altLang="en-US" dirty="0" smtClean="0"/>
              <a:t>革命を！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864" y="1340768"/>
            <a:ext cx="8229600" cy="51411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sz="4000" b="1" dirty="0" smtClean="0">
                <a:solidFill>
                  <a:srgbClr val="FF0000"/>
                </a:solidFill>
              </a:rPr>
              <a:t>面白いこと</a:t>
            </a:r>
            <a:r>
              <a:rPr kumimoji="1" lang="ja-JP" altLang="en-US" sz="2800" dirty="0" smtClean="0"/>
              <a:t>をしよう！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en-US" altLang="ja-JP" sz="4000" b="1" dirty="0" smtClean="0">
                <a:solidFill>
                  <a:srgbClr val="FF0000"/>
                </a:solidFill>
              </a:rPr>
              <a:t>50cm</a:t>
            </a:r>
            <a:r>
              <a:rPr kumimoji="1" lang="ja-JP" altLang="en-US" sz="4000" b="1" dirty="0" smtClean="0">
                <a:solidFill>
                  <a:srgbClr val="FF0000"/>
                </a:solidFill>
              </a:rPr>
              <a:t>革命</a:t>
            </a:r>
            <a:r>
              <a:rPr kumimoji="1" lang="ja-JP" altLang="en-US" sz="2800" dirty="0" smtClean="0"/>
              <a:t>を起こそう！</a:t>
            </a:r>
            <a:endParaRPr kumimoji="1" lang="en-US" altLang="ja-JP" sz="2800" dirty="0" smtClean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 smtClean="0"/>
              <a:t>身近なところで、自分の頭で考えて、よりよい「変化」を生み出す！</a:t>
            </a:r>
            <a:endParaRPr kumimoji="1" lang="en-US" altLang="ja-JP" sz="2400" dirty="0" smtClean="0"/>
          </a:p>
          <a:p>
            <a:pPr marL="0" indent="0">
              <a:buNone/>
            </a:pP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en-US" sz="4000" b="1" dirty="0" smtClean="0">
                <a:solidFill>
                  <a:srgbClr val="FF0000"/>
                </a:solidFill>
              </a:rPr>
              <a:t>チェンジメーカー</a:t>
            </a:r>
            <a:r>
              <a:rPr kumimoji="1" lang="ja-JP" altLang="en-US" sz="2400" dirty="0" smtClean="0"/>
              <a:t>になろう！</a:t>
            </a:r>
            <a:endParaRPr kumimoji="1" lang="en-US" altLang="ja-JP" sz="2400" dirty="0" smtClean="0"/>
          </a:p>
          <a:p>
            <a:pPr marL="0" indent="0">
              <a:buNone/>
            </a:pPr>
            <a:endParaRPr lang="en-US" altLang="ja-JP" sz="2400" dirty="0"/>
          </a:p>
          <a:p>
            <a:pPr marL="0" indent="0">
              <a:buNone/>
            </a:pPr>
            <a:r>
              <a:rPr kumimoji="1" lang="ja-JP" altLang="en-US" sz="2400" dirty="0" smtClean="0"/>
              <a:t>そのために、</a:t>
            </a:r>
            <a:r>
              <a:rPr kumimoji="1" lang="ja-JP" altLang="en-US" sz="3600" b="1" dirty="0" smtClean="0">
                <a:solidFill>
                  <a:srgbClr val="FF0000"/>
                </a:solidFill>
              </a:rPr>
              <a:t>「外」の世界に出ていこう！</a:t>
            </a:r>
            <a:endParaRPr kumimoji="1" lang="en-US" altLang="ja-JP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2400" dirty="0" smtClean="0"/>
              <a:t>面白い人と会って、面白い体験をして、世界を広げよう！</a:t>
            </a:r>
            <a:endParaRPr kumimoji="1"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291403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息子</a:t>
            </a:r>
            <a:r>
              <a:rPr lang="ja-JP" altLang="en-US" dirty="0" smtClean="0"/>
              <a:t>の名前に込めた願い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「結」という漢字に込めた願い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「つながり」を大切にしてほしい</a:t>
            </a:r>
            <a:endParaRPr kumimoji="1" lang="en-US" altLang="ja-JP" dirty="0" smtClean="0"/>
          </a:p>
          <a:p>
            <a:r>
              <a:rPr lang="ja-JP" altLang="en-US" dirty="0"/>
              <a:t>人</a:t>
            </a:r>
            <a:r>
              <a:rPr lang="ja-JP" altLang="en-US" dirty="0" smtClean="0"/>
              <a:t>と人とを「結ぶ」ことができる人になってほしい</a:t>
            </a:r>
            <a:endParaRPr lang="en-US" altLang="ja-JP" dirty="0" smtClean="0"/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1322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松田先生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東京大学教養学部での</a:t>
            </a:r>
            <a:r>
              <a:rPr lang="ja-JP" altLang="en-US" dirty="0" smtClean="0"/>
              <a:t>出会い</a:t>
            </a:r>
            <a:endParaRPr lang="en-US" altLang="ja-JP" dirty="0" smtClean="0"/>
          </a:p>
          <a:p>
            <a:r>
              <a:rPr kumimoji="1" lang="ja-JP" altLang="en-US" dirty="0" smtClean="0"/>
              <a:t>学部４年～修士２年まで松田研究室</a:t>
            </a:r>
            <a:endParaRPr kumimoji="1" lang="en-US" altLang="ja-JP" dirty="0" smtClean="0"/>
          </a:p>
          <a:p>
            <a:r>
              <a:rPr lang="ja-JP" altLang="en-US" dirty="0" smtClean="0"/>
              <a:t>高校教育への理解</a:t>
            </a:r>
            <a:endParaRPr lang="en-US" altLang="ja-JP" dirty="0" smtClean="0"/>
          </a:p>
          <a:p>
            <a:r>
              <a:rPr kumimoji="1" lang="ja-JP" altLang="en-US" dirty="0" smtClean="0"/>
              <a:t>クリティカルで破天荒な生き様</a:t>
            </a:r>
            <a:endParaRPr kumimoji="1" lang="en-US" altLang="ja-JP" dirty="0" smtClean="0"/>
          </a:p>
          <a:p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→東京都生物教育研究会（都生研）との出会い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07913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都生研とは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年齢・経験・立場を超えてフラットに交流できる場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「ミーム</a:t>
            </a:r>
            <a:r>
              <a:rPr lang="ja-JP" altLang="en-US" dirty="0"/>
              <a:t>の</a:t>
            </a:r>
            <a:r>
              <a:rPr lang="ja-JP" altLang="en-US" dirty="0" smtClean="0"/>
              <a:t>継承」と「新たなミームの創造」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安心できる場、刺激をもらえる場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「つながり」を得られる場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449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板山先生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都生研の大先輩</a:t>
            </a:r>
            <a:endParaRPr kumimoji="1" lang="en-US" altLang="ja-JP" dirty="0" smtClean="0"/>
          </a:p>
          <a:p>
            <a:r>
              <a:rPr kumimoji="1" lang="ja-JP" altLang="en-US" dirty="0" smtClean="0"/>
              <a:t>都立高校への誘導（説得）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観察・実験を学ぶ</a:t>
            </a:r>
            <a:endParaRPr kumimoji="1" lang="en-US" altLang="ja-JP" dirty="0" smtClean="0"/>
          </a:p>
          <a:p>
            <a:r>
              <a:rPr lang="ja-JP" altLang="en-US" dirty="0" smtClean="0"/>
              <a:t>「都生研マインド」を学ぶ</a:t>
            </a:r>
            <a:endParaRPr lang="en-US" altLang="ja-JP" dirty="0" smtClean="0"/>
          </a:p>
          <a:p>
            <a:r>
              <a:rPr kumimoji="1" lang="ja-JP" altLang="en-US" dirty="0" smtClean="0"/>
              <a:t>悩みの相談を受けてもらう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→国立高校で同僚に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936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都生</a:t>
            </a:r>
            <a:r>
              <a:rPr lang="ja-JP" altLang="en-US" dirty="0" smtClean="0"/>
              <a:t>研からの「つながり」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冊子の作成（編集長）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r>
              <a:rPr lang="en-US" altLang="ja-JP" dirty="0" smtClean="0"/>
              <a:t>※</a:t>
            </a:r>
            <a:r>
              <a:rPr lang="ja-JP" altLang="en-US" dirty="0" smtClean="0"/>
              <a:t>夢が叶う</a:t>
            </a:r>
            <a:endParaRPr lang="en-US" altLang="ja-JP" dirty="0" smtClean="0"/>
          </a:p>
          <a:p>
            <a:r>
              <a:rPr lang="ja-JP" altLang="en-US" dirty="0" smtClean="0"/>
              <a:t>教科書</a:t>
            </a:r>
            <a:endParaRPr lang="en-US" altLang="ja-JP" dirty="0" smtClean="0"/>
          </a:p>
          <a:p>
            <a:r>
              <a:rPr lang="ja-JP" altLang="en-US" dirty="0" smtClean="0"/>
              <a:t>資料集</a:t>
            </a:r>
            <a:endParaRPr lang="en-US" altLang="ja-JP" dirty="0" smtClean="0"/>
          </a:p>
          <a:p>
            <a:r>
              <a:rPr lang="ja-JP" altLang="en-US" dirty="0"/>
              <a:t>問題集</a:t>
            </a:r>
            <a:endParaRPr lang="en-US" altLang="ja-JP" dirty="0" smtClean="0"/>
          </a:p>
          <a:p>
            <a:r>
              <a:rPr lang="en-US" altLang="ja-JP" dirty="0" smtClean="0"/>
              <a:t>NHK</a:t>
            </a:r>
            <a:r>
              <a:rPr lang="ja-JP" altLang="en-US" dirty="0" smtClean="0"/>
              <a:t>高校講座</a:t>
            </a:r>
            <a:endParaRPr lang="en-US" altLang="ja-JP" dirty="0" smtClean="0"/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44316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鍋田先生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都生研の大先輩</a:t>
            </a:r>
            <a:endParaRPr kumimoji="1" lang="en-US" altLang="ja-JP" dirty="0" smtClean="0"/>
          </a:p>
          <a:p>
            <a:r>
              <a:rPr lang="ja-JP" altLang="en-US" dirty="0"/>
              <a:t>都立高校への誘導（説得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lang="ja-JP" altLang="en-US" dirty="0"/>
              <a:t>観察・実験を学ぶ</a:t>
            </a:r>
            <a:endParaRPr lang="en-US" altLang="ja-JP" dirty="0"/>
          </a:p>
          <a:p>
            <a:r>
              <a:rPr lang="ja-JP" altLang="en-US" dirty="0" smtClean="0"/>
              <a:t>「都生研マインド」を学ぶ</a:t>
            </a:r>
            <a:endParaRPr lang="en-US" altLang="ja-JP" dirty="0" smtClean="0"/>
          </a:p>
          <a:p>
            <a:r>
              <a:rPr lang="ja-JP" altLang="en-US" dirty="0" smtClean="0"/>
              <a:t>「教えない授業」との出会い</a:t>
            </a:r>
            <a:endParaRPr lang="en-US" altLang="ja-JP" dirty="0" smtClean="0"/>
          </a:p>
          <a:p>
            <a:r>
              <a:rPr lang="ja-JP" altLang="en-US" dirty="0" smtClean="0"/>
              <a:t>終わることのない教育談義</a:t>
            </a:r>
            <a:endParaRPr lang="en-US" altLang="ja-JP" dirty="0" smtClean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→</a:t>
            </a:r>
            <a:r>
              <a:rPr lang="en-US" altLang="ja-JP" dirty="0" smtClean="0"/>
              <a:t>『</a:t>
            </a:r>
            <a:r>
              <a:rPr lang="ja-JP" altLang="en-US" dirty="0" smtClean="0"/>
              <a:t>学び合い</a:t>
            </a:r>
            <a:r>
              <a:rPr lang="en-US" altLang="ja-JP" dirty="0" smtClean="0"/>
              <a:t>』</a:t>
            </a:r>
            <a:r>
              <a:rPr lang="ja-JP" altLang="en-US" dirty="0" smtClean="0"/>
              <a:t>との出会いからの広がり</a:t>
            </a: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353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喜井さん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『</a:t>
            </a:r>
            <a:r>
              <a:rPr lang="ja-JP" altLang="en-US" dirty="0" smtClean="0"/>
              <a:t>学び合い</a:t>
            </a:r>
            <a:r>
              <a:rPr lang="en-US" altLang="ja-JP" dirty="0" smtClean="0"/>
              <a:t>』</a:t>
            </a:r>
            <a:r>
              <a:rPr lang="ja-JP" altLang="en-US" dirty="0" smtClean="0"/>
              <a:t>の会での出会い</a:t>
            </a:r>
            <a:endParaRPr lang="en-US" altLang="ja-JP" dirty="0" smtClean="0"/>
          </a:p>
          <a:p>
            <a:r>
              <a:rPr kumimoji="1" lang="ja-JP" altLang="en-US" dirty="0" smtClean="0"/>
              <a:t>「生きる技法」の紹介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→「自立＝依存」という考え方との出会い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 </a:t>
            </a:r>
            <a:r>
              <a:rPr lang="ja-JP" altLang="en-US" dirty="0" smtClean="0"/>
              <a:t>考え方・生き方が変わるおおきなきっかけ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今日の「場」にもつながることができた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145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1181</Words>
  <Application>Microsoft Office PowerPoint</Application>
  <PresentationFormat>画面に合わせる (4:3)</PresentationFormat>
  <Paragraphs>228</Paragraphs>
  <Slides>32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32</vt:i4>
      </vt:variant>
    </vt:vector>
  </HeadingPairs>
  <TitlesOfParts>
    <vt:vector size="33" baseType="lpstr">
      <vt:lpstr>Office ​​テーマ</vt:lpstr>
      <vt:lpstr>楽しく生きる　つながり論 ～つながることの価値を考える～</vt:lpstr>
      <vt:lpstr>自己紹介</vt:lpstr>
      <vt:lpstr>「偏差値」への疑問</vt:lpstr>
      <vt:lpstr>松田先生</vt:lpstr>
      <vt:lpstr>都生研とは</vt:lpstr>
      <vt:lpstr>板山先生</vt:lpstr>
      <vt:lpstr>都生研からの「つながり」</vt:lpstr>
      <vt:lpstr>鍋田先生</vt:lpstr>
      <vt:lpstr>喜井さん</vt:lpstr>
      <vt:lpstr>松浦先生</vt:lpstr>
      <vt:lpstr>西川先生</vt:lpstr>
      <vt:lpstr>情報公開と授業公開</vt:lpstr>
      <vt:lpstr>山本さん</vt:lpstr>
      <vt:lpstr>下山さん</vt:lpstr>
      <vt:lpstr>寺西さん</vt:lpstr>
      <vt:lpstr>小林さん・加藤さん</vt:lpstr>
      <vt:lpstr>「交流会」へのつながり</vt:lpstr>
      <vt:lpstr>東大「交流会」とは</vt:lpstr>
      <vt:lpstr>近未来ハイスクールの始まり</vt:lpstr>
      <vt:lpstr>栗田先生・吉田先生</vt:lpstr>
      <vt:lpstr>武田先生</vt:lpstr>
      <vt:lpstr>Ｊ２Ｋ２の始動</vt:lpstr>
      <vt:lpstr>理念と方法のズレ</vt:lpstr>
      <vt:lpstr>ＴＰＣの普及のために</vt:lpstr>
      <vt:lpstr>まとめ①人生のモットー</vt:lpstr>
      <vt:lpstr>まとめ②「つながり」の価値</vt:lpstr>
      <vt:lpstr>まとめ③「つながり」を創るために</vt:lpstr>
      <vt:lpstr>「つながり」が広がると・・・</vt:lpstr>
      <vt:lpstr>これからやりたいこと</vt:lpstr>
      <vt:lpstr>今現場で感じる課題</vt:lpstr>
      <vt:lpstr>最後に：50cm革命を！</vt:lpstr>
      <vt:lpstr>息子の名前に込めた願い</vt:lpstr>
    </vt:vector>
  </TitlesOfParts>
  <Company>TAIMS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楽しく生きる　つながり論 ～～</dc:title>
  <dc:creator>東京都</dc:creator>
  <cp:lastModifiedBy>東京都</cp:lastModifiedBy>
  <cp:revision>15</cp:revision>
  <dcterms:created xsi:type="dcterms:W3CDTF">2018-08-28T00:55:26Z</dcterms:created>
  <dcterms:modified xsi:type="dcterms:W3CDTF">2018-08-28T05:32:36Z</dcterms:modified>
</cp:coreProperties>
</file>