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57" r:id="rId1"/>
  </p:sldMasterIdLst>
  <p:notesMasterIdLst>
    <p:notesMasterId r:id="rId17"/>
  </p:notesMasterIdLst>
  <p:sldIdLst>
    <p:sldId id="310" r:id="rId2"/>
    <p:sldId id="659" r:id="rId3"/>
    <p:sldId id="405" r:id="rId4"/>
    <p:sldId id="1219" r:id="rId5"/>
    <p:sldId id="1221" r:id="rId6"/>
    <p:sldId id="1220" r:id="rId7"/>
    <p:sldId id="1223" r:id="rId8"/>
    <p:sldId id="1222" r:id="rId9"/>
    <p:sldId id="1224" r:id="rId10"/>
    <p:sldId id="1225" r:id="rId11"/>
    <p:sldId id="1227" r:id="rId12"/>
    <p:sldId id="1228" r:id="rId13"/>
    <p:sldId id="1226" r:id="rId14"/>
    <p:sldId id="378" r:id="rId15"/>
    <p:sldId id="1280" r:id="rId16"/>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K"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ECE"/>
    <a:srgbClr val="FAFF37"/>
    <a:srgbClr val="F0F5FA"/>
    <a:srgbClr val="FFFFFF"/>
    <a:srgbClr val="93A299"/>
    <a:srgbClr val="E9D7D3"/>
    <a:srgbClr val="BEC7C2"/>
    <a:srgbClr val="808D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02553-F925-408E-B0B6-60D5ADBBA285}" v="365" dt="2019-02-16T02:53:55.96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5" autoAdjust="0"/>
    <p:restoredTop sz="96339" autoAdjust="0"/>
  </p:normalViewPr>
  <p:slideViewPr>
    <p:cSldViewPr>
      <p:cViewPr varScale="1">
        <p:scale>
          <a:sx n="81" d="100"/>
          <a:sy n="81" d="100"/>
        </p:scale>
        <p:origin x="42" y="15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5" d="100"/>
        <a:sy n="125" d="100"/>
      </p:scale>
      <p:origin x="0" y="17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DFBF78A-6B53-4672-A37D-BB877413531A}" type="datetimeFigureOut">
              <a:rPr kumimoji="1" lang="ja-JP" altLang="en-US" smtClean="0"/>
              <a:t>2019/12/19</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B2060C2-2FA7-49CD-9953-339CD8553659}" type="slidenum">
              <a:rPr kumimoji="1" lang="ja-JP" altLang="en-US" smtClean="0"/>
              <a:t>‹#›</a:t>
            </a:fld>
            <a:endParaRPr kumimoji="1" lang="ja-JP" altLang="en-US"/>
          </a:p>
        </p:txBody>
      </p:sp>
    </p:spTree>
    <p:extLst>
      <p:ext uri="{BB962C8B-B14F-4D97-AF65-F5344CB8AC3E}">
        <p14:creationId xmlns:p14="http://schemas.microsoft.com/office/powerpoint/2010/main" val="27692631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74495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9336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3517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168587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84535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295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2019/12/19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61686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2019/12/19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52789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2019/12/19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50675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7702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63002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2019/12/19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2111677"/>
      </p:ext>
    </p:extLst>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 Id="rId4" Type="http://schemas.openxmlformats.org/officeDocument/2006/relationships/hyperlink" Target="https://twitter.com/tomoohno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lang="en-US" altLang="ja-JP" b="1" dirty="0"/>
              <a:t>TP</a:t>
            </a:r>
            <a:r>
              <a:rPr lang="ja-JP" altLang="en-US" b="1" dirty="0"/>
              <a:t>チャートの紹介と</a:t>
            </a:r>
            <a:br>
              <a:rPr lang="en-US" altLang="ja-JP" b="1" dirty="0"/>
            </a:br>
            <a:r>
              <a:rPr lang="ja-JP" altLang="en-US" b="1" dirty="0"/>
              <a:t>作成ワークショップ</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a:solidFill>
                  <a:schemeClr val="tx1"/>
                </a:solidFill>
              </a:rPr>
              <a:t>都立国立高等学校</a:t>
            </a:r>
            <a:endParaRPr lang="en-US" altLang="ja-JP" sz="3600" dirty="0">
              <a:solidFill>
                <a:schemeClr val="tx1"/>
              </a:solidFill>
            </a:endParaRPr>
          </a:p>
          <a:p>
            <a:r>
              <a:rPr lang="ja-JP" altLang="en-US" sz="3600" dirty="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537721" y="260648"/>
            <a:ext cx="3474028"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Segoe UI"/>
                <a:ea typeface="メイリオ"/>
              </a:rPr>
              <a:t>190216</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静岡</a:t>
            </a: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a:t>
            </a:r>
            <a:r>
              <a:rPr lang="ja-JP" altLang="en-US" dirty="0">
                <a:solidFill>
                  <a:prstClr val="black"/>
                </a:solidFill>
                <a:latin typeface="Segoe UI"/>
                <a:ea typeface="メイリオ"/>
              </a:rPr>
              <a:t>学び合い</a:t>
            </a:r>
            <a:r>
              <a:rPr lang="en-US" altLang="ja-JP" dirty="0">
                <a:solidFill>
                  <a:prstClr val="black"/>
                </a:solidFill>
                <a:latin typeface="Segoe UI"/>
                <a:ea typeface="メイリオ"/>
              </a:rPr>
              <a:t>』</a:t>
            </a:r>
            <a:r>
              <a:rPr lang="ja-JP" altLang="en-US" dirty="0">
                <a:solidFill>
                  <a:prstClr val="black"/>
                </a:solidFill>
                <a:latin typeface="Segoe UI"/>
                <a:ea typeface="メイリオ"/>
              </a:rPr>
              <a:t>の会</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108920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19FEE8-6614-416F-A3E4-A1308A305BE9}"/>
              </a:ext>
            </a:extLst>
          </p:cNvPr>
          <p:cNvSpPr>
            <a:spLocks noGrp="1"/>
          </p:cNvSpPr>
          <p:nvPr>
            <p:ph type="title"/>
          </p:nvPr>
        </p:nvSpPr>
        <p:spPr/>
        <p:txBody>
          <a:bodyPr/>
          <a:lstStyle/>
          <a:p>
            <a:r>
              <a:rPr kumimoji="1" lang="en-US" altLang="ja-JP" dirty="0"/>
              <a:t>TP</a:t>
            </a:r>
            <a:r>
              <a:rPr kumimoji="1" lang="ja-JP" altLang="en-US" dirty="0"/>
              <a:t>チャート作成の価値</a:t>
            </a:r>
          </a:p>
        </p:txBody>
      </p:sp>
      <p:sp>
        <p:nvSpPr>
          <p:cNvPr id="3" name="コンテンツ プレースホルダー 2">
            <a:extLst>
              <a:ext uri="{FF2B5EF4-FFF2-40B4-BE49-F238E27FC236}">
                <a16:creationId xmlns:a16="http://schemas.microsoft.com/office/drawing/2014/main" id="{A55125B4-6309-4242-9415-C9C53BEE520E}"/>
              </a:ext>
            </a:extLst>
          </p:cNvPr>
          <p:cNvSpPr>
            <a:spLocks noGrp="1"/>
          </p:cNvSpPr>
          <p:nvPr>
            <p:ph idx="1"/>
          </p:nvPr>
        </p:nvSpPr>
        <p:spPr/>
        <p:txBody>
          <a:bodyPr/>
          <a:lstStyle/>
          <a:p>
            <a:pPr marL="0" indent="0">
              <a:buNone/>
            </a:pPr>
            <a:r>
              <a:rPr lang="ja-JP" altLang="en-US" b="1" dirty="0"/>
              <a:t>●</a:t>
            </a:r>
            <a:r>
              <a:rPr kumimoji="1" lang="ja-JP" altLang="en-US" b="1" dirty="0"/>
              <a:t>自分の教育活動の整理</a:t>
            </a:r>
            <a:endParaRPr kumimoji="1" lang="en-US" altLang="ja-JP" b="1" dirty="0"/>
          </a:p>
          <a:p>
            <a:pPr marL="0" indent="0">
              <a:buNone/>
            </a:pPr>
            <a:r>
              <a:rPr lang="ja-JP" altLang="en-US" dirty="0"/>
              <a:t>→自分に対する自信、肯定感（スッキリ）</a:t>
            </a:r>
            <a:endParaRPr lang="en-US" altLang="ja-JP" dirty="0"/>
          </a:p>
          <a:p>
            <a:pPr marL="0" indent="0">
              <a:buNone/>
            </a:pPr>
            <a:r>
              <a:rPr lang="ja-JP" altLang="en-US" dirty="0"/>
              <a:t>　十分とは言えない整理（モヤモヤ）</a:t>
            </a:r>
            <a:endParaRPr lang="en-US" altLang="ja-JP" dirty="0"/>
          </a:p>
          <a:p>
            <a:pPr marL="0" indent="0">
              <a:buNone/>
            </a:pPr>
            <a:r>
              <a:rPr lang="ja-JP" altLang="en-US" dirty="0"/>
              <a:t>　自分に足りないものの認識（前向き）</a:t>
            </a:r>
            <a:endParaRPr lang="en-US" altLang="ja-JP" dirty="0"/>
          </a:p>
          <a:p>
            <a:endParaRPr lang="en-US" altLang="ja-JP" dirty="0"/>
          </a:p>
          <a:p>
            <a:pPr marL="0" indent="0">
              <a:buNone/>
            </a:pPr>
            <a:r>
              <a:rPr lang="ja-JP" altLang="en-US" b="1" dirty="0"/>
              <a:t>●自分の考えを他者と共有するツール</a:t>
            </a:r>
            <a:endParaRPr lang="en-US" altLang="ja-JP" b="1" dirty="0"/>
          </a:p>
          <a:p>
            <a:pPr marL="0" indent="0">
              <a:buNone/>
            </a:pPr>
            <a:r>
              <a:rPr lang="ja-JP" altLang="en-US" b="1" dirty="0">
                <a:solidFill>
                  <a:srgbClr val="FF0000"/>
                </a:solidFill>
              </a:rPr>
              <a:t>　「大きい名刺」</a:t>
            </a:r>
            <a:r>
              <a:rPr lang="ja-JP" altLang="en-US" dirty="0"/>
              <a:t>としての価値</a:t>
            </a:r>
            <a:endParaRPr lang="en-US" altLang="ja-JP" dirty="0"/>
          </a:p>
        </p:txBody>
      </p:sp>
    </p:spTree>
    <p:extLst>
      <p:ext uri="{BB962C8B-B14F-4D97-AF65-F5344CB8AC3E}">
        <p14:creationId xmlns:p14="http://schemas.microsoft.com/office/powerpoint/2010/main" val="101642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29EB5-6D21-406A-9075-1A0462582547}"/>
              </a:ext>
            </a:extLst>
          </p:cNvPr>
          <p:cNvSpPr>
            <a:spLocks noGrp="1"/>
          </p:cNvSpPr>
          <p:nvPr>
            <p:ph type="title"/>
          </p:nvPr>
        </p:nvSpPr>
        <p:spPr/>
        <p:txBody>
          <a:bodyPr/>
          <a:lstStyle/>
          <a:p>
            <a:r>
              <a:rPr kumimoji="1" lang="en-US" altLang="ja-JP" dirty="0"/>
              <a:t>『</a:t>
            </a:r>
            <a:r>
              <a:rPr kumimoji="1" lang="ja-JP" altLang="en-US" dirty="0"/>
              <a:t>学び合い</a:t>
            </a:r>
            <a:r>
              <a:rPr kumimoji="1" lang="en-US" altLang="ja-JP" dirty="0"/>
              <a:t>』</a:t>
            </a:r>
            <a:r>
              <a:rPr kumimoji="1" lang="ja-JP" altLang="en-US" dirty="0"/>
              <a:t>とＴＰチャート</a:t>
            </a:r>
          </a:p>
        </p:txBody>
      </p:sp>
      <p:sp>
        <p:nvSpPr>
          <p:cNvPr id="3" name="コンテンツ プレースホルダー 2">
            <a:extLst>
              <a:ext uri="{FF2B5EF4-FFF2-40B4-BE49-F238E27FC236}">
                <a16:creationId xmlns:a16="http://schemas.microsoft.com/office/drawing/2014/main" id="{338BED40-D7EA-4591-A4E0-8B22D4E579EC}"/>
              </a:ext>
            </a:extLst>
          </p:cNvPr>
          <p:cNvSpPr>
            <a:spLocks noGrp="1"/>
          </p:cNvSpPr>
          <p:nvPr>
            <p:ph idx="1"/>
          </p:nvPr>
        </p:nvSpPr>
        <p:spPr/>
        <p:txBody>
          <a:bodyPr>
            <a:normAutofit fontScale="85000" lnSpcReduction="10000"/>
          </a:bodyPr>
          <a:lstStyle/>
          <a:p>
            <a:pPr marL="0" indent="0">
              <a:buNone/>
            </a:pPr>
            <a:r>
              <a:rPr lang="en-US" altLang="ja-JP" sz="3900" b="1" dirty="0">
                <a:solidFill>
                  <a:srgbClr val="FF0000"/>
                </a:solidFill>
              </a:rPr>
              <a:t>『</a:t>
            </a:r>
            <a:r>
              <a:rPr kumimoji="1" lang="ja-JP" altLang="en-US" sz="3900" b="1" dirty="0">
                <a:solidFill>
                  <a:srgbClr val="FF0000"/>
                </a:solidFill>
              </a:rPr>
              <a:t>一人も見捨てない</a:t>
            </a:r>
            <a:r>
              <a:rPr kumimoji="1" lang="en-US" altLang="ja-JP" sz="3900" b="1" dirty="0">
                <a:solidFill>
                  <a:srgbClr val="FF0000"/>
                </a:solidFill>
              </a:rPr>
              <a:t>』</a:t>
            </a:r>
            <a:r>
              <a:rPr kumimoji="1" lang="ja-JP" altLang="en-US" b="1" dirty="0"/>
              <a:t>とは何か？</a:t>
            </a:r>
            <a:endParaRPr kumimoji="1" lang="en-US" altLang="ja-JP" b="1" dirty="0"/>
          </a:p>
          <a:p>
            <a:pPr marL="0" indent="0">
              <a:buNone/>
            </a:pPr>
            <a:r>
              <a:rPr lang="ja-JP" altLang="en-US" dirty="0"/>
              <a:t>→「一人も見捨てない」がどのように落とし込まれているかを確認できる。</a:t>
            </a:r>
            <a:endParaRPr lang="en-US" altLang="ja-JP" dirty="0"/>
          </a:p>
          <a:p>
            <a:pPr marL="0" indent="0">
              <a:buNone/>
            </a:pPr>
            <a:endParaRPr kumimoji="1" lang="en-US" altLang="ja-JP" dirty="0"/>
          </a:p>
          <a:p>
            <a:pPr marL="0" indent="0">
              <a:buNone/>
            </a:pPr>
            <a:r>
              <a:rPr lang="ja-JP" altLang="en-US" sz="2600" dirty="0"/>
              <a:t>教員は解説してはダメ？</a:t>
            </a:r>
            <a:endParaRPr lang="en-US" altLang="ja-JP" sz="2600" dirty="0"/>
          </a:p>
          <a:p>
            <a:pPr marL="0" indent="0">
              <a:buNone/>
            </a:pPr>
            <a:r>
              <a:rPr kumimoji="1" lang="ja-JP" altLang="en-US" sz="2600" dirty="0"/>
              <a:t>ネームプレートを使って可視化すべき？</a:t>
            </a:r>
            <a:endParaRPr kumimoji="1" lang="en-US" altLang="ja-JP" sz="2600" dirty="0"/>
          </a:p>
          <a:p>
            <a:pPr marL="0" indent="0">
              <a:buNone/>
            </a:pPr>
            <a:r>
              <a:rPr kumimoji="1" lang="ja-JP" altLang="en-US" sz="2600" dirty="0"/>
              <a:t>「全員達成」は必要？</a:t>
            </a:r>
            <a:endParaRPr kumimoji="1" lang="en-US" altLang="ja-JP" dirty="0"/>
          </a:p>
          <a:p>
            <a:pPr marL="0" indent="0">
              <a:buNone/>
            </a:pPr>
            <a:endParaRPr lang="en-US" altLang="ja-JP" dirty="0"/>
          </a:p>
          <a:p>
            <a:pPr marL="0" indent="0">
              <a:buNone/>
            </a:pPr>
            <a:r>
              <a:rPr lang="ja-JP" altLang="en-US" dirty="0"/>
              <a:t>一つ一つの「活動」の「目的」を考え、</a:t>
            </a:r>
            <a:endParaRPr lang="en-US" altLang="ja-JP" dirty="0"/>
          </a:p>
          <a:p>
            <a:pPr marL="0" indent="0">
              <a:buNone/>
            </a:pPr>
            <a:r>
              <a:rPr lang="ja-JP" altLang="en-US" dirty="0"/>
              <a:t>それらが</a:t>
            </a:r>
            <a:r>
              <a:rPr lang="en-US" altLang="ja-JP" dirty="0"/>
              <a:t>『』</a:t>
            </a:r>
            <a:r>
              <a:rPr lang="ja-JP" altLang="en-US" dirty="0"/>
              <a:t>にどうつながっているか確認できる</a:t>
            </a:r>
            <a:endParaRPr lang="en-US" altLang="ja-JP" dirty="0"/>
          </a:p>
          <a:p>
            <a:pPr marL="0" indent="0">
              <a:buNone/>
            </a:pPr>
            <a:endParaRPr kumimoji="1" lang="ja-JP" altLang="en-US" dirty="0"/>
          </a:p>
        </p:txBody>
      </p:sp>
    </p:spTree>
    <p:extLst>
      <p:ext uri="{BB962C8B-B14F-4D97-AF65-F5344CB8AC3E}">
        <p14:creationId xmlns:p14="http://schemas.microsoft.com/office/powerpoint/2010/main" val="1742925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3D7B402-2391-4A3C-885B-8BA8218F5C34}"/>
              </a:ext>
            </a:extLst>
          </p:cNvPr>
          <p:cNvSpPr>
            <a:spLocks noGrp="1"/>
          </p:cNvSpPr>
          <p:nvPr>
            <p:ph idx="1"/>
          </p:nvPr>
        </p:nvSpPr>
        <p:spPr>
          <a:xfrm>
            <a:off x="457200" y="332656"/>
            <a:ext cx="8229600" cy="6192688"/>
          </a:xfrm>
        </p:spPr>
        <p:txBody>
          <a:bodyPr>
            <a:normAutofit/>
          </a:bodyPr>
          <a:lstStyle/>
          <a:p>
            <a:pPr marL="0" indent="0">
              <a:buNone/>
            </a:pPr>
            <a:r>
              <a:rPr kumimoji="1" lang="ja-JP" altLang="en-US" dirty="0"/>
              <a:t>自分の授業はこんな感じです。</a:t>
            </a:r>
            <a:endParaRPr kumimoji="1" lang="en-US" altLang="ja-JP" dirty="0"/>
          </a:p>
          <a:p>
            <a:endParaRPr kumimoji="1" lang="en-US" altLang="ja-JP" dirty="0"/>
          </a:p>
          <a:p>
            <a:r>
              <a:rPr kumimoji="1" lang="ja-JP" altLang="en-US" dirty="0"/>
              <a:t>講義をしている。</a:t>
            </a:r>
            <a:endParaRPr kumimoji="1" lang="en-US" altLang="ja-JP" dirty="0"/>
          </a:p>
          <a:p>
            <a:r>
              <a:rPr kumimoji="1" lang="ja-JP" altLang="en-US" dirty="0"/>
              <a:t>「全員達成」を強く要求しない</a:t>
            </a:r>
            <a:endParaRPr kumimoji="1" lang="en-US" altLang="ja-JP" dirty="0"/>
          </a:p>
          <a:p>
            <a:r>
              <a:rPr kumimoji="1" lang="ja-JP" altLang="en-US" dirty="0"/>
              <a:t>ネームプレートは使用しない</a:t>
            </a:r>
            <a:endParaRPr kumimoji="1" lang="en-US" altLang="ja-JP" dirty="0"/>
          </a:p>
          <a:p>
            <a:r>
              <a:rPr kumimoji="1" lang="ja-JP" altLang="en-US" dirty="0"/>
              <a:t>進行状況の可視化をしない</a:t>
            </a:r>
            <a:endParaRPr kumimoji="1" lang="en-US" altLang="ja-JP" dirty="0"/>
          </a:p>
          <a:p>
            <a:r>
              <a:rPr lang="ja-JP" altLang="en-US" dirty="0"/>
              <a:t>グループ分けを行う</a:t>
            </a:r>
            <a:endParaRPr lang="en-US" altLang="ja-JP" dirty="0"/>
          </a:p>
          <a:p>
            <a:endParaRPr kumimoji="1" lang="en-US" altLang="ja-JP" dirty="0"/>
          </a:p>
          <a:p>
            <a:pPr marL="0" indent="0">
              <a:buNone/>
            </a:pPr>
            <a:r>
              <a:rPr kumimoji="1" lang="ja-JP" altLang="en-US" dirty="0"/>
              <a:t>これは</a:t>
            </a:r>
            <a:r>
              <a:rPr kumimoji="1" lang="en-US" altLang="ja-JP" dirty="0"/>
              <a:t>『</a:t>
            </a:r>
            <a:r>
              <a:rPr kumimoji="1" lang="ja-JP" altLang="en-US" dirty="0"/>
              <a:t>学び合い</a:t>
            </a:r>
            <a:r>
              <a:rPr kumimoji="1" lang="en-US" altLang="ja-JP" dirty="0"/>
              <a:t>』</a:t>
            </a:r>
            <a:r>
              <a:rPr kumimoji="1" lang="ja-JP" altLang="en-US" dirty="0"/>
              <a:t>と言えるのか？？</a:t>
            </a:r>
            <a:endParaRPr kumimoji="1" lang="en-US" altLang="ja-JP" dirty="0"/>
          </a:p>
          <a:p>
            <a:pPr marL="0" indent="0">
              <a:buNone/>
            </a:pPr>
            <a:r>
              <a:rPr lang="ja-JP" altLang="en-US" dirty="0"/>
              <a:t>「方法」→「方針」→「理念」で考える。</a:t>
            </a:r>
            <a:endParaRPr kumimoji="1" lang="ja-JP" altLang="en-US" dirty="0"/>
          </a:p>
        </p:txBody>
      </p:sp>
    </p:spTree>
    <p:extLst>
      <p:ext uri="{BB962C8B-B14F-4D97-AF65-F5344CB8AC3E}">
        <p14:creationId xmlns:p14="http://schemas.microsoft.com/office/powerpoint/2010/main" val="2016060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5536" y="5774853"/>
            <a:ext cx="8568952" cy="954107"/>
          </a:xfrm>
          <a:prstGeom prst="rect">
            <a:avLst/>
          </a:prstGeom>
          <a:noFill/>
        </p:spPr>
        <p:txBody>
          <a:bodyPr wrap="square" rtlCol="0">
            <a:spAutoFit/>
          </a:bodyPr>
          <a:lstStyle/>
          <a:p>
            <a:pPr lvl="0">
              <a:defRPr/>
            </a:pPr>
            <a:r>
              <a:rPr lang="ja-JP" altLang="en-US" sz="2800" b="1" dirty="0">
                <a:solidFill>
                  <a:prstClr val="black"/>
                </a:solidFill>
              </a:rPr>
              <a:t>教師のための「なりたい教師」になれる本！ </a:t>
            </a:r>
            <a:endPar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a:t>
            </a:r>
            <a:r>
              <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rPr>
              <a:t>2018</a:t>
            </a: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年　学陽書房）</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a:t>
            </a:r>
          </a:p>
        </p:txBody>
      </p:sp>
      <p:sp>
        <p:nvSpPr>
          <p:cNvPr id="8" name="テキスト ボックス 7"/>
          <p:cNvSpPr txBox="1"/>
          <p:nvPr/>
        </p:nvSpPr>
        <p:spPr>
          <a:xfrm>
            <a:off x="3851920" y="920909"/>
            <a:ext cx="5051383" cy="4524315"/>
          </a:xfrm>
          <a:prstGeom prst="rect">
            <a:avLst/>
          </a:prstGeom>
          <a:noFill/>
        </p:spPr>
        <p:txBody>
          <a:bodyPr wrap="none" rtlCol="0">
            <a:spAutoFit/>
          </a:bodyPr>
          <a:lstStyle/>
          <a:p>
            <a:pPr lvl="0">
              <a:defRPr/>
            </a:pPr>
            <a:r>
              <a:rPr lang="ja-JP" altLang="en-US" dirty="0">
                <a:solidFill>
                  <a:prstClr val="black"/>
                </a:solidFill>
              </a:rPr>
              <a:t>第１章　１枚のシートによる振り返りで</a:t>
            </a:r>
            <a:endParaRPr lang="en-US" altLang="ja-JP" dirty="0">
              <a:solidFill>
                <a:prstClr val="black"/>
              </a:solidFill>
            </a:endParaRPr>
          </a:p>
          <a:p>
            <a:pPr lvl="0">
              <a:defRPr/>
            </a:pPr>
            <a:r>
              <a:rPr lang="ja-JP" altLang="en-US" dirty="0">
                <a:solidFill>
                  <a:prstClr val="black"/>
                </a:solidFill>
              </a:rPr>
              <a:t>　　　　授業がクラスがこんなに変わる！</a:t>
            </a:r>
            <a:endParaRPr lang="en-US" altLang="ja-JP" dirty="0">
              <a:solidFill>
                <a:prstClr val="black"/>
              </a:solidFill>
            </a:endParaRPr>
          </a:p>
          <a:p>
            <a:pPr lvl="0">
              <a:defRPr/>
            </a:pPr>
            <a:endParaRPr lang="ja-JP" altLang="en-US" dirty="0">
              <a:solidFill>
                <a:prstClr val="black"/>
              </a:solidFill>
            </a:endParaRPr>
          </a:p>
          <a:p>
            <a:pPr lvl="0">
              <a:defRPr/>
            </a:pPr>
            <a:r>
              <a:rPr lang="ja-JP" altLang="en-US" dirty="0">
                <a:solidFill>
                  <a:prstClr val="black"/>
                </a:solidFill>
              </a:rPr>
              <a:t>第２章　自分の</a:t>
            </a:r>
            <a:r>
              <a:rPr lang="en-US" altLang="ja-JP" dirty="0">
                <a:solidFill>
                  <a:prstClr val="black"/>
                </a:solidFill>
              </a:rPr>
              <a:t>TP</a:t>
            </a:r>
            <a:r>
              <a:rPr lang="ja-JP" altLang="en-US" dirty="0">
                <a:solidFill>
                  <a:prstClr val="black"/>
                </a:solidFill>
              </a:rPr>
              <a:t>チャートをつくってみよう！</a:t>
            </a:r>
          </a:p>
          <a:p>
            <a:pPr lvl="0">
              <a:defRPr/>
            </a:pPr>
            <a:endParaRPr lang="en-US" altLang="ja-JP" dirty="0">
              <a:solidFill>
                <a:prstClr val="black"/>
              </a:solidFill>
            </a:endParaRPr>
          </a:p>
          <a:p>
            <a:pPr lvl="0">
              <a:defRPr/>
            </a:pPr>
            <a:r>
              <a:rPr lang="ja-JP" altLang="en-US" dirty="0">
                <a:solidFill>
                  <a:prstClr val="black"/>
                </a:solidFill>
              </a:rPr>
              <a:t>第３章　作った</a:t>
            </a:r>
            <a:r>
              <a:rPr lang="en-US" altLang="ja-JP" dirty="0">
                <a:solidFill>
                  <a:prstClr val="black"/>
                </a:solidFill>
              </a:rPr>
              <a:t>TP</a:t>
            </a:r>
            <a:r>
              <a:rPr lang="ja-JP" altLang="en-US" dirty="0">
                <a:solidFill>
                  <a:prstClr val="black"/>
                </a:solidFill>
              </a:rPr>
              <a:t>チャートを見直してみよう！</a:t>
            </a:r>
          </a:p>
          <a:p>
            <a:pPr lvl="0">
              <a:defRPr/>
            </a:pPr>
            <a:endParaRPr lang="en-US" altLang="ja-JP" dirty="0">
              <a:solidFill>
                <a:prstClr val="black"/>
              </a:solidFill>
            </a:endParaRPr>
          </a:p>
          <a:p>
            <a:pPr lvl="0">
              <a:defRPr/>
            </a:pPr>
            <a:r>
              <a:rPr lang="ja-JP" altLang="en-US" dirty="0">
                <a:solidFill>
                  <a:prstClr val="black"/>
                </a:solidFill>
              </a:rPr>
              <a:t>第４章　</a:t>
            </a:r>
            <a:r>
              <a:rPr lang="en-US" altLang="ja-JP" dirty="0">
                <a:solidFill>
                  <a:prstClr val="black"/>
                </a:solidFill>
              </a:rPr>
              <a:t>TP</a:t>
            </a:r>
            <a:r>
              <a:rPr lang="ja-JP" altLang="en-US" dirty="0">
                <a:solidFill>
                  <a:prstClr val="black"/>
                </a:solidFill>
              </a:rPr>
              <a:t>チャートで授業が生徒が</a:t>
            </a:r>
            <a:endParaRPr lang="en-US" altLang="ja-JP" dirty="0">
              <a:solidFill>
                <a:prstClr val="black"/>
              </a:solidFill>
            </a:endParaRPr>
          </a:p>
          <a:p>
            <a:pPr lvl="0">
              <a:defRPr/>
            </a:pPr>
            <a:r>
              <a:rPr lang="ja-JP" altLang="en-US" dirty="0">
                <a:solidFill>
                  <a:prstClr val="black"/>
                </a:solidFill>
              </a:rPr>
              <a:t>　　　　こんなに変わった！</a:t>
            </a:r>
          </a:p>
          <a:p>
            <a:pPr lvl="0">
              <a:defRPr/>
            </a:pPr>
            <a:endParaRPr lang="en-US" altLang="ja-JP" dirty="0">
              <a:solidFill>
                <a:prstClr val="black"/>
              </a:solidFill>
            </a:endParaRPr>
          </a:p>
          <a:p>
            <a:pPr lvl="0">
              <a:defRPr/>
            </a:pPr>
            <a:r>
              <a:rPr lang="ja-JP" altLang="en-US" dirty="0">
                <a:solidFill>
                  <a:prstClr val="black"/>
                </a:solidFill>
              </a:rPr>
              <a:t>第５章　</a:t>
            </a:r>
            <a:r>
              <a:rPr lang="en-US" altLang="ja-JP" dirty="0">
                <a:solidFill>
                  <a:prstClr val="black"/>
                </a:solidFill>
              </a:rPr>
              <a:t>TP</a:t>
            </a:r>
            <a:r>
              <a:rPr lang="ja-JP" altLang="en-US" dirty="0">
                <a:solidFill>
                  <a:prstClr val="black"/>
                </a:solidFill>
              </a:rPr>
              <a:t>チャートを使うと</a:t>
            </a:r>
            <a:endParaRPr lang="en-US" altLang="ja-JP" dirty="0">
              <a:solidFill>
                <a:prstClr val="black"/>
              </a:solidFill>
            </a:endParaRPr>
          </a:p>
          <a:p>
            <a:pPr lvl="0">
              <a:defRPr/>
            </a:pPr>
            <a:r>
              <a:rPr lang="ja-JP" altLang="en-US" dirty="0">
                <a:solidFill>
                  <a:prstClr val="black"/>
                </a:solidFill>
              </a:rPr>
              <a:t>　　　　研修・勉強会もこんなに変わる！</a:t>
            </a:r>
          </a:p>
          <a:p>
            <a:pPr lvl="0">
              <a:defRPr/>
            </a:pPr>
            <a:endParaRPr lang="en-US" altLang="ja-JP" dirty="0">
              <a:solidFill>
                <a:prstClr val="black"/>
              </a:solidFill>
            </a:endParaRPr>
          </a:p>
          <a:p>
            <a:pPr lvl="0">
              <a:defRPr/>
            </a:pPr>
            <a:r>
              <a:rPr lang="ja-JP" altLang="en-US" dirty="0">
                <a:solidFill>
                  <a:prstClr val="black"/>
                </a:solidFill>
              </a:rPr>
              <a:t>第６章　こんなことに困ったら？　</a:t>
            </a:r>
            <a:endParaRPr lang="en-US" altLang="ja-JP" dirty="0">
              <a:solidFill>
                <a:prstClr val="black"/>
              </a:solidFill>
            </a:endParaRPr>
          </a:p>
          <a:p>
            <a:pPr lvl="0">
              <a:defRPr/>
            </a:pPr>
            <a:r>
              <a:rPr lang="ja-JP" altLang="en-US" dirty="0">
                <a:solidFill>
                  <a:prstClr val="black"/>
                </a:solidFill>
              </a:rPr>
              <a:t>　　　　</a:t>
            </a:r>
            <a:r>
              <a:rPr lang="en-US" altLang="ja-JP" dirty="0">
                <a:solidFill>
                  <a:prstClr val="black"/>
                </a:solidFill>
              </a:rPr>
              <a:t>TP</a:t>
            </a:r>
            <a:r>
              <a:rPr lang="ja-JP" altLang="en-US" dirty="0">
                <a:solidFill>
                  <a:prstClr val="black"/>
                </a:solidFill>
              </a:rPr>
              <a:t>チャート</a:t>
            </a:r>
            <a:r>
              <a:rPr lang="en-US" altLang="ja-JP" dirty="0">
                <a:solidFill>
                  <a:prstClr val="black"/>
                </a:solidFill>
              </a:rPr>
              <a:t>Q&amp;A </a:t>
            </a:r>
          </a:p>
          <a:p>
            <a:pPr lvl="0">
              <a:defRPr/>
            </a:pPr>
            <a:endParaRPr kumimoji="1" lang="ja-JP" altLang="en-US" sz="1800" b="0" i="0" u="none" strike="noStrike" kern="1200" cap="none" spc="0" normalizeH="0" baseline="0" noProof="0" dirty="0">
              <a:ln>
                <a:noFill/>
              </a:ln>
              <a:effectLst/>
              <a:uLnTx/>
              <a:uFillTx/>
              <a:latin typeface="Segoe UI"/>
              <a:ea typeface="メイリオ"/>
              <a:cs typeface="+mn-cs"/>
            </a:endParaRPr>
          </a:p>
        </p:txBody>
      </p:sp>
      <p:pic>
        <p:nvPicPr>
          <p:cNvPr id="3" name="図 2">
            <a:extLst>
              <a:ext uri="{FF2B5EF4-FFF2-40B4-BE49-F238E27FC236}">
                <a16:creationId xmlns:a16="http://schemas.microsoft.com/office/drawing/2014/main" id="{9CAF009C-6169-4241-B861-A595615457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465" y="620688"/>
            <a:ext cx="3460455" cy="4896544"/>
          </a:xfrm>
          <a:prstGeom prst="rect">
            <a:avLst/>
          </a:prstGeom>
        </p:spPr>
      </p:pic>
    </p:spTree>
    <p:extLst>
      <p:ext uri="{BB962C8B-B14F-4D97-AF65-F5344CB8AC3E}">
        <p14:creationId xmlns:p14="http://schemas.microsoft.com/office/powerpoint/2010/main" val="3692645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すぐ実践できる！　アクティブ・ラーニング　高校理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993" y="606093"/>
            <a:ext cx="3408642" cy="4942531"/>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95536" y="5774853"/>
            <a:ext cx="8568952"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すぐ実践できる！アクティブ・ラーニング高校理科</a:t>
            </a:r>
            <a:endPar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a:t>
            </a:r>
            <a:r>
              <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rPr>
              <a:t>2017</a:t>
            </a: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年　学陽書房）</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a:t>
            </a:r>
          </a:p>
        </p:txBody>
      </p:sp>
      <p:sp>
        <p:nvSpPr>
          <p:cNvPr id="8" name="テキスト ボックス 7"/>
          <p:cNvSpPr txBox="1"/>
          <p:nvPr/>
        </p:nvSpPr>
        <p:spPr>
          <a:xfrm>
            <a:off x="3871159" y="620688"/>
            <a:ext cx="5327099" cy="480131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第１章　アクティブ・ラーニングって</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どんな授業？</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第２章　アクティブ・ラーニングの</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　　　　基本的な考え方と課題の具体例</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第３章　アクティブ・ラーニングの</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授業の実際</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第４章　授業を振り返り、</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生徒の反応を見取ろう</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第５章　定期考査や振り返りを</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　　　　活用しよう！</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effectLst/>
                <a:uLnTx/>
                <a:uFillTx/>
                <a:latin typeface="Segoe UI"/>
                <a:ea typeface="メイリオ"/>
                <a:cs typeface="+mn-cs"/>
              </a:rPr>
              <a:t>第６章　探求をさらに深める</a:t>
            </a:r>
            <a:endParaRPr kumimoji="1" lang="en-US" altLang="ja-JP" sz="1800" b="1"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Segoe UI"/>
                <a:ea typeface="メイリオ"/>
                <a:cs typeface="+mn-cs"/>
              </a:rPr>
              <a:t>　　　　アクティブ・ラーニングの授業の可能性 </a:t>
            </a:r>
            <a:endParaRPr kumimoji="1" lang="ja-JP" altLang="en-US" sz="1800" b="0" i="0" u="none" strike="noStrike" kern="1200" cap="none" spc="0" normalizeH="0" baseline="0" noProof="0" dirty="0">
              <a:ln>
                <a:noFill/>
              </a:ln>
              <a:effectLst/>
              <a:uLnTx/>
              <a:uFillTx/>
              <a:latin typeface="Segoe UI"/>
              <a:ea typeface="メイリオ"/>
              <a:cs typeface="+mn-cs"/>
            </a:endParaRPr>
          </a:p>
        </p:txBody>
      </p:sp>
    </p:spTree>
    <p:extLst>
      <p:ext uri="{BB962C8B-B14F-4D97-AF65-F5344CB8AC3E}">
        <p14:creationId xmlns:p14="http://schemas.microsoft.com/office/powerpoint/2010/main" val="4120995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8AFFA56-C52B-44E5-A61D-EDD85210D361}"/>
              </a:ext>
            </a:extLst>
          </p:cNvPr>
          <p:cNvSpPr>
            <a:spLocks noGrp="1"/>
          </p:cNvSpPr>
          <p:nvPr>
            <p:ph idx="1"/>
          </p:nvPr>
        </p:nvSpPr>
        <p:spPr/>
        <p:txBody>
          <a:bodyPr/>
          <a:lstStyle/>
          <a:p>
            <a:r>
              <a:rPr kumimoji="1" lang="en-US" altLang="ja-JP" dirty="0"/>
              <a:t>TP</a:t>
            </a:r>
            <a:r>
              <a:rPr kumimoji="1" lang="ja-JP" altLang="en-US" dirty="0"/>
              <a:t>チャートの作成については、東京大学栗田佳代子先生がウェブサイトで公開されているものを使用しました。</a:t>
            </a:r>
          </a:p>
        </p:txBody>
      </p:sp>
    </p:spTree>
    <p:extLst>
      <p:ext uri="{BB962C8B-B14F-4D97-AF65-F5344CB8AC3E}">
        <p14:creationId xmlns:p14="http://schemas.microsoft.com/office/powerpoint/2010/main" val="1780126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自己紹介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都立高校教諭（</a:t>
            </a:r>
            <a:r>
              <a:rPr lang="en-US" altLang="ja-JP" dirty="0"/>
              <a:t>13</a:t>
            </a:r>
            <a:r>
              <a:rPr lang="ja-JP" altLang="en-US" dirty="0"/>
              <a:t>年目）</a:t>
            </a:r>
            <a:endParaRPr lang="en-US" altLang="ja-JP" dirty="0"/>
          </a:p>
          <a:p>
            <a:pPr marL="0" indent="0">
              <a:buNone/>
            </a:pPr>
            <a:endParaRPr lang="en-US" altLang="ja-JP" dirty="0"/>
          </a:p>
          <a:p>
            <a:pPr marL="0" indent="0">
              <a:buNone/>
            </a:pPr>
            <a:r>
              <a:rPr lang="en-US" altLang="ja-JP" dirty="0"/>
              <a:t>2012</a:t>
            </a:r>
            <a:r>
              <a:rPr lang="ja-JP" altLang="en-US" dirty="0"/>
              <a:t>年　</a:t>
            </a:r>
            <a:r>
              <a:rPr lang="en-US" altLang="ja-JP" dirty="0"/>
              <a:t>『</a:t>
            </a:r>
            <a:r>
              <a:rPr lang="ja-JP" altLang="en-US" dirty="0"/>
              <a:t>学び合い</a:t>
            </a:r>
            <a:r>
              <a:rPr lang="en-US" altLang="ja-JP" dirty="0"/>
              <a:t>』</a:t>
            </a:r>
            <a:r>
              <a:rPr lang="ja-JP" altLang="en-US" dirty="0"/>
              <a:t>の実践開始</a:t>
            </a:r>
            <a:endParaRPr lang="en-US" altLang="ja-JP" dirty="0"/>
          </a:p>
          <a:p>
            <a:pPr marL="0" indent="0">
              <a:buNone/>
            </a:pPr>
            <a:r>
              <a:rPr lang="ja-JP" altLang="en-US" dirty="0"/>
              <a:t>以降、アクティブ・ラーニング型授業実践</a:t>
            </a:r>
            <a:endParaRPr lang="en-US" altLang="ja-JP" dirty="0"/>
          </a:p>
          <a:p>
            <a:pPr marL="0" indent="0">
              <a:buNone/>
            </a:pPr>
            <a:endParaRPr lang="en-US" altLang="ja-JP" dirty="0"/>
          </a:p>
          <a:p>
            <a:pPr marL="0" indent="0">
              <a:buNone/>
            </a:pPr>
            <a:r>
              <a:rPr lang="ja-JP" altLang="en-US" dirty="0"/>
              <a:t>東京都生物教育研究会、日本生物教育会</a:t>
            </a:r>
            <a:endParaRPr lang="en-US" altLang="ja-JP" dirty="0"/>
          </a:p>
          <a:p>
            <a:pPr marL="0" indent="0">
              <a:buNone/>
            </a:pPr>
            <a:r>
              <a:rPr lang="ja-JP" altLang="en-US" dirty="0"/>
              <a:t>日本生物教育学会</a:t>
            </a:r>
            <a:endParaRPr lang="en-US" altLang="ja-JP" dirty="0"/>
          </a:p>
        </p:txBody>
      </p:sp>
    </p:spTree>
    <p:extLst>
      <p:ext uri="{BB962C8B-B14F-4D97-AF65-F5344CB8AC3E}">
        <p14:creationId xmlns:p14="http://schemas.microsoft.com/office/powerpoint/2010/main" val="222634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情報発信・参考資料</a:t>
            </a:r>
          </a:p>
        </p:txBody>
      </p:sp>
      <p:sp>
        <p:nvSpPr>
          <p:cNvPr id="3" name="コンテンツ プレースホルダー 2"/>
          <p:cNvSpPr>
            <a:spLocks noGrp="1"/>
          </p:cNvSpPr>
          <p:nvPr>
            <p:ph idx="1"/>
          </p:nvPr>
        </p:nvSpPr>
        <p:spPr>
          <a:xfrm>
            <a:off x="457200" y="1384176"/>
            <a:ext cx="8229600" cy="4853136"/>
          </a:xfrm>
        </p:spPr>
        <p:txBody>
          <a:bodyPr>
            <a:normAutofit fontScale="92500" lnSpcReduction="10000"/>
          </a:bodyPr>
          <a:lstStyle/>
          <a:p>
            <a:pPr marL="0" indent="0">
              <a:buNone/>
            </a:pPr>
            <a:r>
              <a:rPr lang="ja-JP" altLang="en-US" b="1" dirty="0"/>
              <a:t>①個人のウェブサイト</a:t>
            </a:r>
          </a:p>
          <a:p>
            <a:pPr marL="0" indent="0">
              <a:buNone/>
            </a:pPr>
            <a:r>
              <a:rPr lang="ja-JP" altLang="en-US" sz="1800" dirty="0"/>
              <a:t>授業プリントや各種資料の公開</a:t>
            </a:r>
            <a:endParaRPr lang="en-US" altLang="ja-JP" sz="1800" dirty="0"/>
          </a:p>
          <a:p>
            <a:endParaRPr lang="ja-JP" altLang="en-US" sz="1800" dirty="0"/>
          </a:p>
          <a:p>
            <a:pPr marL="0" indent="0">
              <a:buNone/>
            </a:pPr>
            <a:r>
              <a:rPr lang="ja-JP" altLang="en-US" sz="2400" b="1" dirty="0"/>
              <a:t>生物「を」教える視点　生物「で」教える視点</a:t>
            </a:r>
          </a:p>
          <a:p>
            <a:pPr marL="0" indent="0">
              <a:buNone/>
            </a:pPr>
            <a:r>
              <a:rPr lang="en-US" altLang="ja-JP" sz="2400" dirty="0">
                <a:hlinkClick r:id="rId2"/>
              </a:rPr>
              <a:t>http://biologymanabiai.jimdo.com/</a:t>
            </a:r>
            <a:endParaRPr lang="en-US" altLang="ja-JP" sz="2400" dirty="0"/>
          </a:p>
          <a:p>
            <a:endParaRPr lang="en-US" altLang="ja-JP" sz="2800" dirty="0"/>
          </a:p>
          <a:p>
            <a:pPr marL="0" indent="0">
              <a:buNone/>
            </a:pPr>
            <a:r>
              <a:rPr lang="en-US" altLang="ja-JP" b="1" dirty="0"/>
              <a:t>②Facebook</a:t>
            </a:r>
          </a:p>
          <a:p>
            <a:pPr marL="0" indent="0">
              <a:buNone/>
            </a:pPr>
            <a:r>
              <a:rPr lang="en-US" altLang="ja-JP" sz="2400" dirty="0">
                <a:hlinkClick r:id="rId3"/>
              </a:rPr>
              <a:t>https://www.facebook.com/tomohisa.ohno.79</a:t>
            </a:r>
            <a:endParaRPr lang="en-US" altLang="ja-JP" sz="2400" dirty="0"/>
          </a:p>
          <a:p>
            <a:pPr marL="0" indent="0">
              <a:buNone/>
            </a:pPr>
            <a:r>
              <a:rPr lang="ja-JP" altLang="en-US" sz="1800" dirty="0"/>
              <a:t>「ペンギンのイラスト」の大野智久です。</a:t>
            </a:r>
            <a:endParaRPr lang="en-US" altLang="ja-JP" sz="1800" dirty="0"/>
          </a:p>
          <a:p>
            <a:pPr marL="0" indent="0">
              <a:buNone/>
            </a:pPr>
            <a:endParaRPr lang="en-US" altLang="ja-JP" sz="1800" dirty="0"/>
          </a:p>
          <a:p>
            <a:pPr marL="0" indent="0">
              <a:buNone/>
            </a:pPr>
            <a:r>
              <a:rPr lang="ja-JP" altLang="en-US" b="1" dirty="0"/>
              <a:t>③</a:t>
            </a:r>
            <a:r>
              <a:rPr lang="en-US" altLang="ja-JP" b="1" dirty="0"/>
              <a:t>Twitter</a:t>
            </a:r>
          </a:p>
          <a:p>
            <a:pPr marL="0" indent="0">
              <a:buNone/>
            </a:pPr>
            <a:r>
              <a:rPr lang="en-US" altLang="ja-JP" sz="2400" dirty="0">
                <a:hlinkClick r:id="rId4"/>
              </a:rPr>
              <a:t>https://twitter.com/tomoohnoedu</a:t>
            </a:r>
            <a:endParaRPr lang="en-US" altLang="ja-JP" sz="2400" dirty="0"/>
          </a:p>
          <a:p>
            <a:pPr marL="0" indent="0">
              <a:buNone/>
            </a:pPr>
            <a:r>
              <a:rPr lang="ja-JP" altLang="en-US" sz="1800" dirty="0"/>
              <a:t>「ペンギンのイラスト」の大野智久です。</a:t>
            </a:r>
            <a:endParaRPr lang="en-US" altLang="ja-JP" sz="1800" dirty="0"/>
          </a:p>
        </p:txBody>
      </p:sp>
    </p:spTree>
    <p:extLst>
      <p:ext uri="{BB962C8B-B14F-4D97-AF65-F5344CB8AC3E}">
        <p14:creationId xmlns:p14="http://schemas.microsoft.com/office/powerpoint/2010/main" val="428967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428AB5-581A-4952-BDE0-37D844617778}"/>
              </a:ext>
            </a:extLst>
          </p:cNvPr>
          <p:cNvSpPr>
            <a:spLocks noGrp="1"/>
          </p:cNvSpPr>
          <p:nvPr>
            <p:ph type="title"/>
          </p:nvPr>
        </p:nvSpPr>
        <p:spPr/>
        <p:txBody>
          <a:bodyPr/>
          <a:lstStyle/>
          <a:p>
            <a:r>
              <a:rPr lang="ja-JP" altLang="en-US" dirty="0"/>
              <a:t>従来の研修会の課題①</a:t>
            </a:r>
            <a:endParaRPr kumimoji="1" lang="ja-JP" altLang="en-US" dirty="0"/>
          </a:p>
        </p:txBody>
      </p:sp>
      <p:sp>
        <p:nvSpPr>
          <p:cNvPr id="3" name="コンテンツ プレースホルダー 2">
            <a:extLst>
              <a:ext uri="{FF2B5EF4-FFF2-40B4-BE49-F238E27FC236}">
                <a16:creationId xmlns:a16="http://schemas.microsoft.com/office/drawing/2014/main" id="{5EC58A72-DA7C-4D80-B73B-9DFA22EA5FE9}"/>
              </a:ext>
            </a:extLst>
          </p:cNvPr>
          <p:cNvSpPr>
            <a:spLocks noGrp="1"/>
          </p:cNvSpPr>
          <p:nvPr>
            <p:ph idx="1"/>
          </p:nvPr>
        </p:nvSpPr>
        <p:spPr/>
        <p:txBody>
          <a:bodyPr/>
          <a:lstStyle/>
          <a:p>
            <a:r>
              <a:rPr kumimoji="1" lang="ja-JP" altLang="en-US" dirty="0"/>
              <a:t>「方法論」の話が中心になりがち。</a:t>
            </a:r>
            <a:endParaRPr kumimoji="1" lang="en-US" altLang="ja-JP" dirty="0"/>
          </a:p>
          <a:p>
            <a:pPr marL="0" indent="0">
              <a:buNone/>
            </a:pPr>
            <a:r>
              <a:rPr lang="ja-JP" altLang="en-US" dirty="0"/>
              <a:t>　→時に不毛な議論になってしまう。</a:t>
            </a:r>
            <a:endParaRPr lang="en-US" altLang="ja-JP" dirty="0"/>
          </a:p>
          <a:p>
            <a:pPr marL="0" indent="0">
              <a:buNone/>
            </a:pPr>
            <a:endParaRPr lang="en-US" altLang="ja-JP" dirty="0"/>
          </a:p>
          <a:p>
            <a:pPr marL="0" indent="0">
              <a:buNone/>
            </a:pPr>
            <a:r>
              <a:rPr lang="en-US" altLang="ja-JP" dirty="0"/>
              <a:t>ex</a:t>
            </a:r>
            <a:r>
              <a:rPr lang="ja-JP" altLang="en-US" dirty="0"/>
              <a:t>）グループワークの後にグループごとのまとめを共有すべきかどうか？</a:t>
            </a:r>
            <a:endParaRPr lang="en-US" altLang="ja-JP" dirty="0"/>
          </a:p>
          <a:p>
            <a:pPr marL="0" indent="0">
              <a:buNone/>
            </a:pPr>
            <a:r>
              <a:rPr lang="ja-JP" altLang="en-US" dirty="0"/>
              <a:t>「絶対に共有するべき！」</a:t>
            </a:r>
            <a:endParaRPr lang="en-US" altLang="ja-JP" dirty="0"/>
          </a:p>
          <a:p>
            <a:pPr marL="0" indent="0">
              <a:buNone/>
            </a:pPr>
            <a:r>
              <a:rPr lang="ja-JP" altLang="en-US" dirty="0"/>
              <a:t>「グループでの議論を深めるべき！」</a:t>
            </a:r>
            <a:endParaRPr lang="en-US" altLang="ja-JP" dirty="0"/>
          </a:p>
          <a:p>
            <a:endParaRPr kumimoji="1" lang="ja-JP" altLang="en-US" dirty="0"/>
          </a:p>
        </p:txBody>
      </p:sp>
    </p:spTree>
    <p:extLst>
      <p:ext uri="{BB962C8B-B14F-4D97-AF65-F5344CB8AC3E}">
        <p14:creationId xmlns:p14="http://schemas.microsoft.com/office/powerpoint/2010/main" val="232643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6F700-6900-448E-8A86-C9DD224727AC}"/>
              </a:ext>
            </a:extLst>
          </p:cNvPr>
          <p:cNvSpPr>
            <a:spLocks noGrp="1"/>
          </p:cNvSpPr>
          <p:nvPr>
            <p:ph type="title"/>
          </p:nvPr>
        </p:nvSpPr>
        <p:spPr/>
        <p:txBody>
          <a:bodyPr/>
          <a:lstStyle/>
          <a:p>
            <a:r>
              <a:rPr lang="ja-JP" altLang="en-US" dirty="0"/>
              <a:t>従来の研修会の課題②</a:t>
            </a:r>
            <a:endParaRPr kumimoji="1" lang="ja-JP" altLang="en-US" dirty="0"/>
          </a:p>
        </p:txBody>
      </p:sp>
      <p:sp>
        <p:nvSpPr>
          <p:cNvPr id="3" name="コンテンツ プレースホルダー 2">
            <a:extLst>
              <a:ext uri="{FF2B5EF4-FFF2-40B4-BE49-F238E27FC236}">
                <a16:creationId xmlns:a16="http://schemas.microsoft.com/office/drawing/2014/main" id="{2CA3B196-1CB1-4AA2-981E-72DA8BB73DA7}"/>
              </a:ext>
            </a:extLst>
          </p:cNvPr>
          <p:cNvSpPr>
            <a:spLocks noGrp="1"/>
          </p:cNvSpPr>
          <p:nvPr>
            <p:ph idx="1"/>
          </p:nvPr>
        </p:nvSpPr>
        <p:spPr/>
        <p:txBody>
          <a:bodyPr/>
          <a:lstStyle/>
          <a:p>
            <a:r>
              <a:rPr kumimoji="1" lang="ja-JP" altLang="en-US" dirty="0"/>
              <a:t>「押し付けられた」と感じてしまう。</a:t>
            </a:r>
            <a:endParaRPr kumimoji="1" lang="en-US" altLang="ja-JP" dirty="0"/>
          </a:p>
          <a:p>
            <a:endParaRPr lang="en-US" altLang="ja-JP" dirty="0"/>
          </a:p>
          <a:p>
            <a:pPr marL="0" indent="0">
              <a:buNone/>
            </a:pPr>
            <a:r>
              <a:rPr lang="en-US" altLang="ja-JP" dirty="0"/>
              <a:t>ex)</a:t>
            </a:r>
            <a:r>
              <a:rPr lang="ja-JP" altLang="en-US" dirty="0"/>
              <a:t>「これからは</a:t>
            </a:r>
            <a:r>
              <a:rPr lang="en-US" altLang="ja-JP" dirty="0"/>
              <a:t>AL</a:t>
            </a:r>
            <a:r>
              <a:rPr lang="ja-JP" altLang="en-US" dirty="0"/>
              <a:t>型授業を実施すべきだ」</a:t>
            </a:r>
            <a:endParaRPr lang="en-US" altLang="ja-JP" dirty="0"/>
          </a:p>
          <a:p>
            <a:pPr marL="0" indent="0">
              <a:buNone/>
            </a:pPr>
            <a:r>
              <a:rPr lang="ja-JP" altLang="en-US" dirty="0"/>
              <a:t>→「なるほど！これは実施すべきだ」</a:t>
            </a:r>
            <a:endParaRPr lang="en-US" altLang="ja-JP" dirty="0"/>
          </a:p>
          <a:p>
            <a:pPr marL="0" indent="0">
              <a:buNone/>
            </a:pPr>
            <a:r>
              <a:rPr lang="ja-JP" altLang="en-US" dirty="0"/>
              <a:t>　「余計なお世話だ」</a:t>
            </a:r>
            <a:endParaRPr lang="en-US" altLang="ja-JP" dirty="0"/>
          </a:p>
          <a:p>
            <a:endParaRPr kumimoji="1" lang="ja-JP" altLang="en-US" dirty="0"/>
          </a:p>
        </p:txBody>
      </p:sp>
    </p:spTree>
    <p:extLst>
      <p:ext uri="{BB962C8B-B14F-4D97-AF65-F5344CB8AC3E}">
        <p14:creationId xmlns:p14="http://schemas.microsoft.com/office/powerpoint/2010/main" val="209414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25F9BE-F436-4168-8169-DA9E0639167B}"/>
              </a:ext>
            </a:extLst>
          </p:cNvPr>
          <p:cNvSpPr>
            <a:spLocks noGrp="1"/>
          </p:cNvSpPr>
          <p:nvPr>
            <p:ph type="title"/>
          </p:nvPr>
        </p:nvSpPr>
        <p:spPr/>
        <p:txBody>
          <a:bodyPr/>
          <a:lstStyle/>
          <a:p>
            <a:r>
              <a:rPr lang="ja-JP" altLang="en-US" dirty="0"/>
              <a:t>「方法」ではなく「目的」から</a:t>
            </a:r>
            <a:endParaRPr kumimoji="1" lang="ja-JP" altLang="en-US" dirty="0"/>
          </a:p>
        </p:txBody>
      </p:sp>
      <p:sp>
        <p:nvSpPr>
          <p:cNvPr id="3" name="コンテンツ プレースホルダー 2">
            <a:extLst>
              <a:ext uri="{FF2B5EF4-FFF2-40B4-BE49-F238E27FC236}">
                <a16:creationId xmlns:a16="http://schemas.microsoft.com/office/drawing/2014/main" id="{56217F97-93A3-49E4-991D-698BAC0F5A37}"/>
              </a:ext>
            </a:extLst>
          </p:cNvPr>
          <p:cNvSpPr>
            <a:spLocks noGrp="1"/>
          </p:cNvSpPr>
          <p:nvPr>
            <p:ph idx="1"/>
          </p:nvPr>
        </p:nvSpPr>
        <p:spPr>
          <a:xfrm>
            <a:off x="457200" y="1600200"/>
            <a:ext cx="8435280" cy="4525963"/>
          </a:xfrm>
        </p:spPr>
        <p:txBody>
          <a:bodyPr>
            <a:normAutofit fontScale="92500"/>
          </a:bodyPr>
          <a:lstStyle/>
          <a:p>
            <a:r>
              <a:rPr kumimoji="1" lang="ja-JP" altLang="en-US" dirty="0"/>
              <a:t>「方法」は「目的」を達成するための手段</a:t>
            </a:r>
            <a:endParaRPr kumimoji="1" lang="en-US" altLang="ja-JP" dirty="0"/>
          </a:p>
          <a:p>
            <a:endParaRPr kumimoji="1" lang="en-US" altLang="ja-JP" dirty="0"/>
          </a:p>
          <a:p>
            <a:r>
              <a:rPr kumimoji="1" lang="ja-JP" altLang="en-US" dirty="0"/>
              <a:t>「目的」が曖昧なまま「方法」の話に入ると、ときに</a:t>
            </a:r>
            <a:r>
              <a:rPr lang="ja-JP" altLang="en-US" dirty="0"/>
              <a:t>攻撃的になってしまうことも。</a:t>
            </a:r>
            <a:endParaRPr lang="en-US" altLang="ja-JP" dirty="0"/>
          </a:p>
          <a:p>
            <a:endParaRPr kumimoji="1" lang="en-US" altLang="ja-JP" dirty="0"/>
          </a:p>
          <a:p>
            <a:pPr marL="0" indent="0">
              <a:buNone/>
            </a:pPr>
            <a:r>
              <a:rPr lang="ja-JP" altLang="en-US" dirty="0"/>
              <a:t>→</a:t>
            </a:r>
            <a:r>
              <a:rPr lang="ja-JP" altLang="en-US" b="1" dirty="0">
                <a:solidFill>
                  <a:srgbClr val="FF0000"/>
                </a:solidFill>
              </a:rPr>
              <a:t>「方法」だけでなく「目的」を共有しながら</a:t>
            </a:r>
            <a:endParaRPr lang="en-US" altLang="ja-JP" b="1" dirty="0">
              <a:solidFill>
                <a:srgbClr val="FF0000"/>
              </a:solidFill>
            </a:endParaRPr>
          </a:p>
          <a:p>
            <a:pPr marL="0" indent="0">
              <a:buNone/>
            </a:pPr>
            <a:r>
              <a:rPr lang="ja-JP" altLang="en-US" b="1" dirty="0">
                <a:solidFill>
                  <a:srgbClr val="FF0000"/>
                </a:solidFill>
              </a:rPr>
              <a:t>　お互いを尊重しながら</a:t>
            </a:r>
            <a:endParaRPr lang="en-US" altLang="ja-JP" b="1" dirty="0">
              <a:solidFill>
                <a:srgbClr val="FF0000"/>
              </a:solidFill>
            </a:endParaRPr>
          </a:p>
          <a:p>
            <a:pPr marL="0" indent="0">
              <a:buNone/>
            </a:pPr>
            <a:r>
              <a:rPr lang="ja-JP" altLang="en-US" dirty="0"/>
              <a:t>　議論できないものか・・・？</a:t>
            </a:r>
            <a:endParaRPr kumimoji="1" lang="en-US" altLang="ja-JP" dirty="0"/>
          </a:p>
        </p:txBody>
      </p:sp>
    </p:spTree>
    <p:extLst>
      <p:ext uri="{BB962C8B-B14F-4D97-AF65-F5344CB8AC3E}">
        <p14:creationId xmlns:p14="http://schemas.microsoft.com/office/powerpoint/2010/main" val="237580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19EA8BA-801F-4608-9644-CFB743335603}"/>
              </a:ext>
            </a:extLst>
          </p:cNvPr>
          <p:cNvSpPr>
            <a:spLocks noGrp="1"/>
          </p:cNvSpPr>
          <p:nvPr>
            <p:ph idx="1"/>
          </p:nvPr>
        </p:nvSpPr>
        <p:spPr>
          <a:xfrm>
            <a:off x="179512" y="980728"/>
            <a:ext cx="8964488" cy="5141168"/>
          </a:xfrm>
        </p:spPr>
        <p:txBody>
          <a:bodyPr>
            <a:normAutofit/>
          </a:bodyPr>
          <a:lstStyle/>
          <a:p>
            <a:pPr marL="0" indent="0" algn="ctr">
              <a:buNone/>
            </a:pPr>
            <a:r>
              <a:rPr kumimoji="1" lang="ja-JP" altLang="en-US" dirty="0"/>
              <a:t>皆さんが、</a:t>
            </a:r>
            <a:endParaRPr kumimoji="1" lang="en-US" altLang="ja-JP" dirty="0"/>
          </a:p>
          <a:p>
            <a:pPr marL="0" indent="0" algn="ctr">
              <a:buNone/>
            </a:pPr>
            <a:endParaRPr kumimoji="1" lang="en-US" altLang="ja-JP" dirty="0"/>
          </a:p>
          <a:p>
            <a:pPr marL="0" indent="0" algn="ctr">
              <a:buNone/>
            </a:pPr>
            <a:r>
              <a:rPr kumimoji="1" lang="ja-JP" altLang="en-US" sz="3600" b="1" dirty="0">
                <a:solidFill>
                  <a:srgbClr val="FF0000"/>
                </a:solidFill>
              </a:rPr>
              <a:t>「教育活動で一番大切にしていること」</a:t>
            </a:r>
            <a:endParaRPr kumimoji="1" lang="en-US" altLang="ja-JP" sz="3600" b="1" dirty="0">
              <a:solidFill>
                <a:srgbClr val="FF0000"/>
              </a:solidFill>
            </a:endParaRPr>
          </a:p>
          <a:p>
            <a:pPr marL="0" indent="0" algn="ctr">
              <a:buNone/>
            </a:pPr>
            <a:endParaRPr kumimoji="1" lang="en-US" altLang="ja-JP" dirty="0"/>
          </a:p>
          <a:p>
            <a:pPr marL="0" indent="0" algn="ctr">
              <a:buNone/>
            </a:pPr>
            <a:r>
              <a:rPr kumimoji="1" lang="ja-JP" altLang="en-US" dirty="0"/>
              <a:t>は何ですか？</a:t>
            </a:r>
            <a:endParaRPr kumimoji="1" lang="en-US" altLang="ja-JP" dirty="0"/>
          </a:p>
          <a:p>
            <a:pPr marL="0" indent="0" algn="ctr">
              <a:buNone/>
            </a:pPr>
            <a:endParaRPr lang="en-US" altLang="ja-JP" dirty="0"/>
          </a:p>
          <a:p>
            <a:pPr marL="0" indent="0" algn="ctr">
              <a:buNone/>
            </a:pPr>
            <a:r>
              <a:rPr kumimoji="1" lang="ja-JP" altLang="en-US" dirty="0"/>
              <a:t>これが共有できれば、</a:t>
            </a:r>
            <a:endParaRPr kumimoji="1" lang="en-US" altLang="ja-JP" dirty="0"/>
          </a:p>
          <a:p>
            <a:pPr marL="0" indent="0" algn="ctr">
              <a:buNone/>
            </a:pPr>
            <a:r>
              <a:rPr lang="ja-JP" altLang="en-US" dirty="0"/>
              <a:t>お互いを尊重して建設的に対話できる</a:t>
            </a:r>
            <a:endParaRPr kumimoji="1" lang="en-US" altLang="ja-JP" dirty="0"/>
          </a:p>
          <a:p>
            <a:pPr marL="0" indent="0" algn="ctr">
              <a:buNone/>
            </a:pPr>
            <a:endParaRPr kumimoji="1"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74891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D7949-761E-4FEB-8E3D-8C6D1D1B7C61}"/>
              </a:ext>
            </a:extLst>
          </p:cNvPr>
          <p:cNvSpPr>
            <a:spLocks noGrp="1"/>
          </p:cNvSpPr>
          <p:nvPr>
            <p:ph type="title"/>
          </p:nvPr>
        </p:nvSpPr>
        <p:spPr/>
        <p:txBody>
          <a:bodyPr/>
          <a:lstStyle/>
          <a:p>
            <a:r>
              <a:rPr kumimoji="1" lang="en-US" altLang="ja-JP" dirty="0"/>
              <a:t>TP</a:t>
            </a:r>
            <a:r>
              <a:rPr kumimoji="1" lang="ja-JP" altLang="en-US" dirty="0"/>
              <a:t>チャートのメリット</a:t>
            </a:r>
          </a:p>
        </p:txBody>
      </p:sp>
      <p:sp>
        <p:nvSpPr>
          <p:cNvPr id="3" name="コンテンツ プレースホルダー 2">
            <a:extLst>
              <a:ext uri="{FF2B5EF4-FFF2-40B4-BE49-F238E27FC236}">
                <a16:creationId xmlns:a16="http://schemas.microsoft.com/office/drawing/2014/main" id="{8E6AD3A6-1B79-4A54-8F57-C2A0864BC48D}"/>
              </a:ext>
            </a:extLst>
          </p:cNvPr>
          <p:cNvSpPr>
            <a:spLocks noGrp="1"/>
          </p:cNvSpPr>
          <p:nvPr>
            <p:ph idx="1"/>
          </p:nvPr>
        </p:nvSpPr>
        <p:spPr>
          <a:xfrm>
            <a:off x="323528" y="1600200"/>
            <a:ext cx="8424936" cy="4925144"/>
          </a:xfrm>
        </p:spPr>
        <p:txBody>
          <a:bodyPr>
            <a:normAutofit/>
          </a:bodyPr>
          <a:lstStyle/>
          <a:p>
            <a:r>
              <a:rPr kumimoji="1" lang="ja-JP" altLang="en-US" dirty="0"/>
              <a:t>「方法」から始めて、「なぜその方法？」と理由を考えていく。</a:t>
            </a:r>
            <a:endParaRPr kumimoji="1" lang="en-US" altLang="ja-JP" dirty="0"/>
          </a:p>
          <a:p>
            <a:endParaRPr lang="en-US" altLang="ja-JP" dirty="0"/>
          </a:p>
          <a:p>
            <a:r>
              <a:rPr kumimoji="1" lang="ja-JP" altLang="en-US" dirty="0"/>
              <a:t>「方法」→「方針」→「理念」と整理されていく。</a:t>
            </a:r>
            <a:endParaRPr kumimoji="1" lang="en-US" altLang="ja-JP" dirty="0"/>
          </a:p>
          <a:p>
            <a:pPr marL="0" indent="0">
              <a:buNone/>
            </a:pPr>
            <a:endParaRPr kumimoji="1" lang="en-US" altLang="ja-JP" dirty="0"/>
          </a:p>
          <a:p>
            <a:pPr marL="0" indent="0" algn="ctr">
              <a:buNone/>
            </a:pPr>
            <a:r>
              <a:rPr kumimoji="1" lang="ja-JP" altLang="en-US" sz="4000" b="1" dirty="0">
                <a:solidFill>
                  <a:srgbClr val="FF0000"/>
                </a:solidFill>
              </a:rPr>
              <a:t>「自分が一番大切にしていること」</a:t>
            </a:r>
            <a:endParaRPr kumimoji="1" lang="en-US" altLang="ja-JP" sz="4000" b="1" dirty="0">
              <a:solidFill>
                <a:srgbClr val="FF0000"/>
              </a:solidFill>
            </a:endParaRPr>
          </a:p>
          <a:p>
            <a:pPr marL="0" indent="0" algn="ctr">
              <a:buNone/>
            </a:pPr>
            <a:r>
              <a:rPr kumimoji="1" lang="ja-JP" altLang="en-US" dirty="0"/>
              <a:t>が「理念」として明らかになる！</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173187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391CF3-70B6-478C-B607-A3507FBD039F}"/>
              </a:ext>
            </a:extLst>
          </p:cNvPr>
          <p:cNvSpPr>
            <a:spLocks noGrp="1"/>
          </p:cNvSpPr>
          <p:nvPr>
            <p:ph type="title"/>
          </p:nvPr>
        </p:nvSpPr>
        <p:spPr/>
        <p:txBody>
          <a:bodyPr/>
          <a:lstStyle/>
          <a:p>
            <a:r>
              <a:rPr lang="ja-JP" altLang="en-US" dirty="0"/>
              <a:t>理念を共有した上での対話</a:t>
            </a:r>
            <a:endParaRPr kumimoji="1" lang="ja-JP" altLang="en-US" dirty="0"/>
          </a:p>
        </p:txBody>
      </p:sp>
      <p:sp>
        <p:nvSpPr>
          <p:cNvPr id="3" name="コンテンツ プレースホルダー 2">
            <a:extLst>
              <a:ext uri="{FF2B5EF4-FFF2-40B4-BE49-F238E27FC236}">
                <a16:creationId xmlns:a16="http://schemas.microsoft.com/office/drawing/2014/main" id="{48CE9933-92DD-45FE-A16B-C6B9EBB27B6C}"/>
              </a:ext>
            </a:extLst>
          </p:cNvPr>
          <p:cNvSpPr>
            <a:spLocks noGrp="1"/>
          </p:cNvSpPr>
          <p:nvPr>
            <p:ph idx="1"/>
          </p:nvPr>
        </p:nvSpPr>
        <p:spPr/>
        <p:txBody>
          <a:bodyPr/>
          <a:lstStyle/>
          <a:p>
            <a:r>
              <a:rPr kumimoji="1" lang="en-US" altLang="ja-JP" dirty="0"/>
              <a:t>TP</a:t>
            </a:r>
            <a:r>
              <a:rPr kumimoji="1" lang="ja-JP" altLang="en-US" dirty="0"/>
              <a:t>チャートにより、お互いの「理念」を共有できる。</a:t>
            </a:r>
            <a:endParaRPr kumimoji="1" lang="en-US" altLang="ja-JP" dirty="0"/>
          </a:p>
          <a:p>
            <a:endParaRPr kumimoji="1" lang="en-US" altLang="ja-JP" dirty="0"/>
          </a:p>
          <a:p>
            <a:r>
              <a:rPr lang="ja-JP" altLang="en-US" dirty="0"/>
              <a:t>お互いの「理念」を尊重した対話が可能になる。</a:t>
            </a:r>
            <a:endParaRPr lang="en-US" altLang="ja-JP" dirty="0"/>
          </a:p>
          <a:p>
            <a:pPr marL="0" indent="0">
              <a:buNone/>
            </a:pPr>
            <a:r>
              <a:rPr lang="ja-JP" altLang="en-US" dirty="0"/>
              <a:t>→「“正しい”方法の押しつけ」からの脱却</a:t>
            </a:r>
            <a:endParaRPr lang="en-US" altLang="ja-JP" dirty="0"/>
          </a:p>
          <a:p>
            <a:endParaRPr lang="en-US" altLang="ja-JP" dirty="0"/>
          </a:p>
          <a:p>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39278175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20414</TotalTime>
  <Words>888</Words>
  <Application>Microsoft Office PowerPoint</Application>
  <PresentationFormat>画面に合わせる (4:3)</PresentationFormat>
  <Paragraphs>130</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Arial</vt:lpstr>
      <vt:lpstr>Calibri</vt:lpstr>
      <vt:lpstr>Segoe UI</vt:lpstr>
      <vt:lpstr>Office ​​テーマ</vt:lpstr>
      <vt:lpstr>TPチャートの紹介と 作成ワークショップ</vt:lpstr>
      <vt:lpstr>自己紹介</vt:lpstr>
      <vt:lpstr>情報発信・参考資料</vt:lpstr>
      <vt:lpstr>従来の研修会の課題①</vt:lpstr>
      <vt:lpstr>従来の研修会の課題②</vt:lpstr>
      <vt:lpstr>「方法」ではなく「目的」から</vt:lpstr>
      <vt:lpstr>PowerPoint プレゼンテーション</vt:lpstr>
      <vt:lpstr>TPチャートのメリット</vt:lpstr>
      <vt:lpstr>理念を共有した上での対話</vt:lpstr>
      <vt:lpstr>TPチャート作成の価値</vt:lpstr>
      <vt:lpstr>『学び合い』とＴＰチャート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NYADA</dc:creator>
  <cp:lastModifiedBy>智久 大野</cp:lastModifiedBy>
  <cp:revision>7522</cp:revision>
  <cp:lastPrinted>2018-02-12T04:41:21Z</cp:lastPrinted>
  <dcterms:created xsi:type="dcterms:W3CDTF">2013-06-15T10:59:49Z</dcterms:created>
  <dcterms:modified xsi:type="dcterms:W3CDTF">2019-12-19T06:02:29Z</dcterms:modified>
</cp:coreProperties>
</file>