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6"/>
  </p:notesMasterIdLst>
  <p:handoutMasterIdLst>
    <p:handoutMasterId r:id="rId77"/>
  </p:handoutMasterIdLst>
  <p:sldIdLst>
    <p:sldId id="310" r:id="rId2"/>
    <p:sldId id="659" r:id="rId3"/>
    <p:sldId id="535" r:id="rId4"/>
    <p:sldId id="311" r:id="rId5"/>
    <p:sldId id="518" r:id="rId6"/>
    <p:sldId id="710" r:id="rId7"/>
    <p:sldId id="711" r:id="rId8"/>
    <p:sldId id="712" r:id="rId9"/>
    <p:sldId id="713" r:id="rId10"/>
    <p:sldId id="714" r:id="rId11"/>
    <p:sldId id="715" r:id="rId12"/>
    <p:sldId id="716" r:id="rId13"/>
    <p:sldId id="717" r:id="rId14"/>
    <p:sldId id="718" r:id="rId15"/>
    <p:sldId id="719" r:id="rId16"/>
    <p:sldId id="720" r:id="rId17"/>
    <p:sldId id="721" r:id="rId18"/>
    <p:sldId id="722" r:id="rId19"/>
    <p:sldId id="723" r:id="rId20"/>
    <p:sldId id="724" r:id="rId21"/>
    <p:sldId id="725" r:id="rId22"/>
    <p:sldId id="726" r:id="rId23"/>
    <p:sldId id="727" r:id="rId24"/>
    <p:sldId id="728" r:id="rId25"/>
    <p:sldId id="729" r:id="rId26"/>
    <p:sldId id="730" r:id="rId27"/>
    <p:sldId id="731" r:id="rId28"/>
    <p:sldId id="732" r:id="rId29"/>
    <p:sldId id="733" r:id="rId30"/>
    <p:sldId id="734" r:id="rId31"/>
    <p:sldId id="735" r:id="rId32"/>
    <p:sldId id="736" r:id="rId33"/>
    <p:sldId id="737" r:id="rId34"/>
    <p:sldId id="738" r:id="rId35"/>
    <p:sldId id="739" r:id="rId36"/>
    <p:sldId id="740" r:id="rId37"/>
    <p:sldId id="741" r:id="rId38"/>
    <p:sldId id="742" r:id="rId39"/>
    <p:sldId id="743" r:id="rId40"/>
    <p:sldId id="744" r:id="rId41"/>
    <p:sldId id="520" r:id="rId42"/>
    <p:sldId id="521" r:id="rId43"/>
    <p:sldId id="524" r:id="rId44"/>
    <p:sldId id="525" r:id="rId45"/>
    <p:sldId id="592" r:id="rId46"/>
    <p:sldId id="593" r:id="rId47"/>
    <p:sldId id="544" r:id="rId48"/>
    <p:sldId id="495" r:id="rId49"/>
    <p:sldId id="385" r:id="rId50"/>
    <p:sldId id="747" r:id="rId51"/>
    <p:sldId id="748" r:id="rId52"/>
    <p:sldId id="546" r:id="rId53"/>
    <p:sldId id="547" r:id="rId54"/>
    <p:sldId id="597" r:id="rId55"/>
    <p:sldId id="596" r:id="rId56"/>
    <p:sldId id="600" r:id="rId57"/>
    <p:sldId id="438" r:id="rId58"/>
    <p:sldId id="439" r:id="rId59"/>
    <p:sldId id="586" r:id="rId60"/>
    <p:sldId id="604" r:id="rId61"/>
    <p:sldId id="661" r:id="rId62"/>
    <p:sldId id="700" r:id="rId63"/>
    <p:sldId id="701" r:id="rId64"/>
    <p:sldId id="702" r:id="rId65"/>
    <p:sldId id="703" r:id="rId66"/>
    <p:sldId id="704" r:id="rId67"/>
    <p:sldId id="705" r:id="rId68"/>
    <p:sldId id="706" r:id="rId69"/>
    <p:sldId id="707" r:id="rId70"/>
    <p:sldId id="708" r:id="rId71"/>
    <p:sldId id="709" r:id="rId72"/>
    <p:sldId id="749" r:id="rId73"/>
    <p:sldId id="694" r:id="rId74"/>
    <p:sldId id="696" r:id="rId75"/>
  </p:sldIdLst>
  <p:sldSz cx="9144000" cy="6858000" type="screen4x3"/>
  <p:notesSz cx="7053263" cy="101869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19947F94-B748-488A-89FB-2DC1FDF66E95}">
          <p14:sldIdLst>
            <p14:sldId id="310"/>
            <p14:sldId id="659"/>
            <p14:sldId id="535"/>
            <p14:sldId id="311"/>
          </p14:sldIdLst>
        </p14:section>
        <p14:section name="ＡＬ型授業の背景" id="{9E31894A-4F09-4D0D-B8F3-BDF15660A55A}">
          <p14:sldIdLst>
            <p14:sldId id="518"/>
          </p14:sldIdLst>
        </p14:section>
        <p14:section name="初回授業オリエンテーション" id="{F4503E13-39A1-4DC7-B60D-C4E2CB598D7C}">
          <p14:sldIdLst>
            <p14:sldId id="710"/>
            <p14:sldId id="711"/>
            <p14:sldId id="712"/>
            <p14:sldId id="713"/>
            <p14:sldId id="714"/>
            <p14:sldId id="715"/>
            <p14:sldId id="716"/>
            <p14:sldId id="717"/>
            <p14:sldId id="718"/>
            <p14:sldId id="719"/>
            <p14:sldId id="720"/>
            <p14:sldId id="721"/>
            <p14:sldId id="722"/>
            <p14:sldId id="723"/>
            <p14:sldId id="724"/>
            <p14:sldId id="725"/>
            <p14:sldId id="726"/>
            <p14:sldId id="727"/>
            <p14:sldId id="728"/>
            <p14:sldId id="729"/>
            <p14:sldId id="730"/>
            <p14:sldId id="731"/>
            <p14:sldId id="732"/>
            <p14:sldId id="733"/>
            <p14:sldId id="734"/>
            <p14:sldId id="735"/>
            <p14:sldId id="736"/>
            <p14:sldId id="737"/>
            <p14:sldId id="738"/>
            <p14:sldId id="739"/>
            <p14:sldId id="740"/>
            <p14:sldId id="741"/>
            <p14:sldId id="742"/>
            <p14:sldId id="743"/>
            <p14:sldId id="744"/>
          </p14:sldIdLst>
        </p14:section>
        <p14:section name="タイトルなしのセクション" id="{EDC4F2EE-2B5C-4723-BEE2-BF0800FBE2E1}">
          <p14:sldIdLst>
            <p14:sldId id="520"/>
            <p14:sldId id="521"/>
            <p14:sldId id="524"/>
            <p14:sldId id="525"/>
            <p14:sldId id="592"/>
            <p14:sldId id="593"/>
            <p14:sldId id="544"/>
          </p14:sldIdLst>
        </p14:section>
        <p14:section name="授業デザインの前提" id="{C0E729E3-4465-43C4-9902-534EE81B0EEB}">
          <p14:sldIdLst>
            <p14:sldId id="495"/>
            <p14:sldId id="385"/>
            <p14:sldId id="747"/>
            <p14:sldId id="748"/>
            <p14:sldId id="546"/>
            <p14:sldId id="547"/>
            <p14:sldId id="597"/>
          </p14:sldIdLst>
        </p14:section>
        <p14:section name="授業デザイン" id="{6A0D4390-D422-4EA3-AA14-D524456E4322}">
          <p14:sldIdLst>
            <p14:sldId id="596"/>
            <p14:sldId id="600"/>
            <p14:sldId id="438"/>
            <p14:sldId id="439"/>
            <p14:sldId id="586"/>
            <p14:sldId id="604"/>
            <p14:sldId id="661"/>
          </p14:sldIdLst>
        </p14:section>
        <p14:section name="評価と授業改善" id="{8526483F-9AD8-43D2-889F-AA8D38653688}">
          <p14:sldIdLst>
            <p14:sldId id="700"/>
            <p14:sldId id="701"/>
            <p14:sldId id="702"/>
            <p14:sldId id="703"/>
            <p14:sldId id="704"/>
            <p14:sldId id="705"/>
            <p14:sldId id="706"/>
            <p14:sldId id="707"/>
            <p14:sldId id="708"/>
            <p14:sldId id="709"/>
          </p14:sldIdLst>
        </p14:section>
        <p14:section name="学校の価値とは" id="{3CD41F3A-B67F-4FC0-BE45-36F974BB7E22}">
          <p14:sldIdLst>
            <p14:sldId id="749"/>
            <p14:sldId id="694"/>
            <p14:sldId id="69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08">
          <p15:clr>
            <a:srgbClr val="A4A3A4"/>
          </p15:clr>
        </p15:guide>
        <p15:guide id="2" pos="222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62" autoAdjust="0"/>
    <p:restoredTop sz="94718" autoAdjust="0"/>
  </p:normalViewPr>
  <p:slideViewPr>
    <p:cSldViewPr showGuides="1">
      <p:cViewPr varScale="1">
        <p:scale>
          <a:sx n="69" d="100"/>
          <a:sy n="69" d="100"/>
        </p:scale>
        <p:origin x="1512"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75" d="100"/>
        <a:sy n="75" d="100"/>
      </p:scale>
      <p:origin x="0" y="-13974"/>
    </p:cViewPr>
  </p:sorterViewPr>
  <p:notesViewPr>
    <p:cSldViewPr>
      <p:cViewPr varScale="1">
        <p:scale>
          <a:sx n="51" d="100"/>
          <a:sy n="51" d="100"/>
        </p:scale>
        <p:origin x="-2916" y="-84"/>
      </p:cViewPr>
      <p:guideLst>
        <p:guide orient="horz" pos="3208"/>
        <p:guide pos="222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0F07C19-EBF9-41DD-BCA6-DD2AB0DEB5C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A42A76C3-3D39-4111-A661-95C60189E1BE}">
      <dgm:prSet/>
      <dgm:spPr/>
      <dgm:t>
        <a:bodyPr/>
        <a:lstStyle/>
        <a:p>
          <a:pPr rtl="0"/>
          <a:r>
            <a:rPr kumimoji="1" lang="ja-JP" dirty="0"/>
            <a:t>●実践例を材料と</a:t>
          </a:r>
          <a:r>
            <a:rPr kumimoji="1" lang="ja-JP" dirty="0" smtClean="0"/>
            <a:t>し</a:t>
          </a:r>
          <a:r>
            <a:rPr kumimoji="1" lang="ja-JP" altLang="en-US" dirty="0" smtClean="0"/>
            <a:t>て</a:t>
          </a:r>
          <a:r>
            <a:rPr kumimoji="1" lang="ja-JP" dirty="0" smtClean="0"/>
            <a:t>、</a:t>
          </a:r>
          <a:r>
            <a:rPr kumimoji="1" lang="ja-JP" altLang="en-US" dirty="0" smtClean="0"/>
            <a:t>“良い授業”について考察する。</a:t>
          </a:r>
          <a:endParaRPr kumimoji="1" lang="en-US" altLang="ja-JP" dirty="0" smtClean="0"/>
        </a:p>
        <a:p>
          <a:pPr rtl="0"/>
          <a:r>
            <a:rPr kumimoji="1" lang="ja-JP" altLang="en-US" dirty="0" smtClean="0"/>
            <a:t>●他者と考えを共有し、対話することで授業改善のためのヒントを得る。</a:t>
          </a:r>
          <a:endParaRPr lang="ja-JP" dirty="0"/>
        </a:p>
      </dgm:t>
    </dgm:pt>
    <dgm:pt modelId="{D720E525-26E1-48C4-885D-D0C669131B65}" type="parTrans" cxnId="{C6A2ED32-C61D-44EB-A7DD-0FB2F0F42538}">
      <dgm:prSet/>
      <dgm:spPr/>
      <dgm:t>
        <a:bodyPr/>
        <a:lstStyle/>
        <a:p>
          <a:endParaRPr kumimoji="1" lang="ja-JP" altLang="en-US"/>
        </a:p>
      </dgm:t>
    </dgm:pt>
    <dgm:pt modelId="{503CA60D-76E4-4A85-8389-784C08F087F6}" type="sibTrans" cxnId="{C6A2ED32-C61D-44EB-A7DD-0FB2F0F42538}">
      <dgm:prSet/>
      <dgm:spPr/>
      <dgm:t>
        <a:bodyPr/>
        <a:lstStyle/>
        <a:p>
          <a:endParaRPr kumimoji="1" lang="ja-JP" altLang="en-US"/>
        </a:p>
      </dgm:t>
    </dgm:pt>
    <dgm:pt modelId="{341CF50C-A4B7-4123-B6BA-D5881832308A}" type="pres">
      <dgm:prSet presAssocID="{D0F07C19-EBF9-41DD-BCA6-DD2AB0DEB5C4}" presName="linear" presStyleCnt="0">
        <dgm:presLayoutVars>
          <dgm:animLvl val="lvl"/>
          <dgm:resizeHandles val="exact"/>
        </dgm:presLayoutVars>
      </dgm:prSet>
      <dgm:spPr/>
      <dgm:t>
        <a:bodyPr/>
        <a:lstStyle/>
        <a:p>
          <a:endParaRPr kumimoji="1" lang="ja-JP" altLang="en-US"/>
        </a:p>
      </dgm:t>
    </dgm:pt>
    <dgm:pt modelId="{6BCEE960-DC0B-45A1-A08F-03B402173118}" type="pres">
      <dgm:prSet presAssocID="{A42A76C3-3D39-4111-A661-95C60189E1BE}" presName="parentText" presStyleLbl="node1" presStyleIdx="0" presStyleCnt="1">
        <dgm:presLayoutVars>
          <dgm:chMax val="0"/>
          <dgm:bulletEnabled val="1"/>
        </dgm:presLayoutVars>
      </dgm:prSet>
      <dgm:spPr/>
      <dgm:t>
        <a:bodyPr/>
        <a:lstStyle/>
        <a:p>
          <a:endParaRPr kumimoji="1" lang="ja-JP" altLang="en-US"/>
        </a:p>
      </dgm:t>
    </dgm:pt>
  </dgm:ptLst>
  <dgm:cxnLst>
    <dgm:cxn modelId="{9EFE6BF3-BFD0-440B-A61B-B26CA22F6C2F}" type="presOf" srcId="{D0F07C19-EBF9-41DD-BCA6-DD2AB0DEB5C4}" destId="{341CF50C-A4B7-4123-B6BA-D5881832308A}" srcOrd="0" destOrd="0" presId="urn:microsoft.com/office/officeart/2005/8/layout/vList2"/>
    <dgm:cxn modelId="{C6A2ED32-C61D-44EB-A7DD-0FB2F0F42538}" srcId="{D0F07C19-EBF9-41DD-BCA6-DD2AB0DEB5C4}" destId="{A42A76C3-3D39-4111-A661-95C60189E1BE}" srcOrd="0" destOrd="0" parTransId="{D720E525-26E1-48C4-885D-D0C669131B65}" sibTransId="{503CA60D-76E4-4A85-8389-784C08F087F6}"/>
    <dgm:cxn modelId="{72063830-C07A-4A41-8A98-6D1D933ACDBE}" type="presOf" srcId="{A42A76C3-3D39-4111-A661-95C60189E1BE}" destId="{6BCEE960-DC0B-45A1-A08F-03B402173118}" srcOrd="0" destOrd="0" presId="urn:microsoft.com/office/officeart/2005/8/layout/vList2"/>
    <dgm:cxn modelId="{1DEA8F5C-5255-4703-9583-B73354E88A98}" type="presParOf" srcId="{341CF50C-A4B7-4123-B6BA-D5881832308A}" destId="{6BCEE960-DC0B-45A1-A08F-03B402173118}"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1825178-4A21-4F2A-AD9E-DF036C194D8E}" type="doc">
      <dgm:prSet loTypeId="urn:microsoft.com/office/officeart/2005/8/layout/hProcess9" loCatId="process" qsTypeId="urn:microsoft.com/office/officeart/2005/8/quickstyle/simple3" qsCatId="simple" csTypeId="urn:microsoft.com/office/officeart/2005/8/colors/accent1_2" csCatId="accent1" phldr="1"/>
      <dgm:spPr/>
    </dgm:pt>
    <dgm:pt modelId="{BAEDF3B0-2C2C-43D9-BCCE-E17AC8EC1E3E}">
      <dgm:prSet phldrT="[テキスト]" custT="1"/>
      <dgm:spPr/>
      <dgm:t>
        <a:bodyPr/>
        <a:lstStyle/>
        <a:p>
          <a:r>
            <a:rPr kumimoji="1" lang="ja-JP" altLang="en-US" sz="2800" b="1" dirty="0"/>
            <a:t>班分け・説明</a:t>
          </a:r>
          <a:endParaRPr kumimoji="1" lang="en-US" altLang="ja-JP" sz="2800" b="1" dirty="0"/>
        </a:p>
        <a:p>
          <a:r>
            <a:rPr kumimoji="1" lang="en-US" altLang="ja-JP" sz="3200" dirty="0"/>
            <a:t>5</a:t>
          </a:r>
          <a:r>
            <a:rPr kumimoji="1" lang="ja-JP" altLang="en-US" sz="3200" dirty="0"/>
            <a:t>～</a:t>
          </a:r>
          <a:r>
            <a:rPr kumimoji="1" lang="en-US" altLang="ja-JP" sz="3200" dirty="0"/>
            <a:t>10</a:t>
          </a:r>
          <a:r>
            <a:rPr kumimoji="1" lang="ja-JP" altLang="en-US" sz="3200" dirty="0"/>
            <a:t>分</a:t>
          </a:r>
        </a:p>
      </dgm:t>
    </dgm:pt>
    <dgm:pt modelId="{B065809A-AE7C-47FA-A6AB-CAB357133EBE}" type="parTrans" cxnId="{CA27330D-24B1-4A6B-B226-099E10E2EE15}">
      <dgm:prSet/>
      <dgm:spPr/>
      <dgm:t>
        <a:bodyPr/>
        <a:lstStyle/>
        <a:p>
          <a:endParaRPr kumimoji="1" lang="ja-JP" altLang="en-US"/>
        </a:p>
      </dgm:t>
    </dgm:pt>
    <dgm:pt modelId="{5DB932BF-D51D-4E5A-8620-06536D7F5878}" type="sibTrans" cxnId="{CA27330D-24B1-4A6B-B226-099E10E2EE15}">
      <dgm:prSet/>
      <dgm:spPr/>
      <dgm:t>
        <a:bodyPr/>
        <a:lstStyle/>
        <a:p>
          <a:endParaRPr kumimoji="1" lang="ja-JP" altLang="en-US"/>
        </a:p>
      </dgm:t>
    </dgm:pt>
    <dgm:pt modelId="{311565CC-63FE-4E05-BEB5-110C858822BE}">
      <dgm:prSet phldrT="[テキスト]" custT="1"/>
      <dgm:spPr/>
      <dgm:t>
        <a:bodyPr/>
        <a:lstStyle/>
        <a:p>
          <a:r>
            <a:rPr kumimoji="1" lang="ja-JP" altLang="en-US" sz="2800" b="1" dirty="0"/>
            <a:t>活動</a:t>
          </a:r>
          <a:endParaRPr kumimoji="1" lang="en-US" altLang="ja-JP" sz="2800" b="1" dirty="0"/>
        </a:p>
        <a:p>
          <a:r>
            <a:rPr kumimoji="1" lang="en-US" altLang="ja-JP" sz="3200" dirty="0"/>
            <a:t>35</a:t>
          </a:r>
          <a:r>
            <a:rPr kumimoji="1" lang="ja-JP" altLang="en-US" sz="3200" dirty="0"/>
            <a:t>～</a:t>
          </a:r>
          <a:r>
            <a:rPr kumimoji="1" lang="en-US" altLang="ja-JP" sz="3200" dirty="0"/>
            <a:t>40</a:t>
          </a:r>
          <a:r>
            <a:rPr kumimoji="1" lang="ja-JP" altLang="en-US" sz="3200" dirty="0"/>
            <a:t>分</a:t>
          </a:r>
          <a:endParaRPr kumimoji="1" lang="ja-JP" altLang="en-US" sz="1600" dirty="0"/>
        </a:p>
      </dgm:t>
    </dgm:pt>
    <dgm:pt modelId="{D8B7879D-CBC1-48BC-A2A8-1D8EE4F0BD83}" type="parTrans" cxnId="{098F7581-6551-451F-BB80-37A3FAB2C763}">
      <dgm:prSet/>
      <dgm:spPr/>
      <dgm:t>
        <a:bodyPr/>
        <a:lstStyle/>
        <a:p>
          <a:endParaRPr kumimoji="1" lang="ja-JP" altLang="en-US"/>
        </a:p>
      </dgm:t>
    </dgm:pt>
    <dgm:pt modelId="{472336DD-C4CD-46C4-81F0-DB48A84103C1}" type="sibTrans" cxnId="{098F7581-6551-451F-BB80-37A3FAB2C763}">
      <dgm:prSet/>
      <dgm:spPr/>
      <dgm:t>
        <a:bodyPr/>
        <a:lstStyle/>
        <a:p>
          <a:endParaRPr kumimoji="1" lang="ja-JP" altLang="en-US"/>
        </a:p>
      </dgm:t>
    </dgm:pt>
    <dgm:pt modelId="{9246E019-A056-4143-8CEE-1B42736E750B}">
      <dgm:prSet phldrT="[テキスト]" custT="1"/>
      <dgm:spPr/>
      <dgm:t>
        <a:bodyPr/>
        <a:lstStyle/>
        <a:p>
          <a:r>
            <a:rPr kumimoji="1" lang="ja-JP" altLang="en-US" sz="2800" b="1" dirty="0"/>
            <a:t>振り返り</a:t>
          </a:r>
          <a:endParaRPr kumimoji="1" lang="en-US" altLang="ja-JP" sz="2800" b="1" dirty="0"/>
        </a:p>
        <a:p>
          <a:r>
            <a:rPr kumimoji="1" lang="en-US" altLang="ja-JP" sz="3200" dirty="0"/>
            <a:t>5</a:t>
          </a:r>
          <a:r>
            <a:rPr kumimoji="1" lang="ja-JP" altLang="en-US" sz="3200" dirty="0"/>
            <a:t>分</a:t>
          </a:r>
        </a:p>
      </dgm:t>
    </dgm:pt>
    <dgm:pt modelId="{BA5B0294-0717-4848-872A-C241D85B38DA}" type="parTrans" cxnId="{89DF5AEB-6A18-4284-8862-37C1C39C0609}">
      <dgm:prSet/>
      <dgm:spPr/>
      <dgm:t>
        <a:bodyPr/>
        <a:lstStyle/>
        <a:p>
          <a:endParaRPr kumimoji="1" lang="ja-JP" altLang="en-US"/>
        </a:p>
      </dgm:t>
    </dgm:pt>
    <dgm:pt modelId="{9693A5E0-177B-4A25-A6D1-7F04624A5548}" type="sibTrans" cxnId="{89DF5AEB-6A18-4284-8862-37C1C39C0609}">
      <dgm:prSet/>
      <dgm:spPr/>
      <dgm:t>
        <a:bodyPr/>
        <a:lstStyle/>
        <a:p>
          <a:endParaRPr kumimoji="1" lang="ja-JP" altLang="en-US"/>
        </a:p>
      </dgm:t>
    </dgm:pt>
    <dgm:pt modelId="{59C575EB-0850-4896-AB23-20DDD10FBCBA}" type="pres">
      <dgm:prSet presAssocID="{91825178-4A21-4F2A-AD9E-DF036C194D8E}" presName="CompostProcess" presStyleCnt="0">
        <dgm:presLayoutVars>
          <dgm:dir/>
          <dgm:resizeHandles val="exact"/>
        </dgm:presLayoutVars>
      </dgm:prSet>
      <dgm:spPr/>
    </dgm:pt>
    <dgm:pt modelId="{73008D73-E33A-42D0-8823-3483A75CFF49}" type="pres">
      <dgm:prSet presAssocID="{91825178-4A21-4F2A-AD9E-DF036C194D8E}" presName="arrow" presStyleLbl="bgShp" presStyleIdx="0" presStyleCnt="1"/>
      <dgm:spPr/>
    </dgm:pt>
    <dgm:pt modelId="{AF6CD3FC-ABBE-47C1-BCCB-AD753F8397A7}" type="pres">
      <dgm:prSet presAssocID="{91825178-4A21-4F2A-AD9E-DF036C194D8E}" presName="linearProcess" presStyleCnt="0"/>
      <dgm:spPr/>
    </dgm:pt>
    <dgm:pt modelId="{E30A307F-418F-4604-88BC-864BBE55B5F5}" type="pres">
      <dgm:prSet presAssocID="{BAEDF3B0-2C2C-43D9-BCCE-E17AC8EC1E3E}" presName="textNode" presStyleLbl="node1" presStyleIdx="0" presStyleCnt="3" custScaleX="115083">
        <dgm:presLayoutVars>
          <dgm:bulletEnabled val="1"/>
        </dgm:presLayoutVars>
      </dgm:prSet>
      <dgm:spPr/>
      <dgm:t>
        <a:bodyPr/>
        <a:lstStyle/>
        <a:p>
          <a:endParaRPr kumimoji="1" lang="ja-JP" altLang="en-US"/>
        </a:p>
      </dgm:t>
    </dgm:pt>
    <dgm:pt modelId="{A6CFCF11-E622-4F9F-B0B4-E1970882C4C2}" type="pres">
      <dgm:prSet presAssocID="{5DB932BF-D51D-4E5A-8620-06536D7F5878}" presName="sibTrans" presStyleCnt="0"/>
      <dgm:spPr/>
    </dgm:pt>
    <dgm:pt modelId="{6B4F97F2-853C-451A-8535-D635FB2834E0}" type="pres">
      <dgm:prSet presAssocID="{311565CC-63FE-4E05-BEB5-110C858822BE}" presName="textNode" presStyleLbl="node1" presStyleIdx="1" presStyleCnt="3" custScaleX="112011">
        <dgm:presLayoutVars>
          <dgm:bulletEnabled val="1"/>
        </dgm:presLayoutVars>
      </dgm:prSet>
      <dgm:spPr/>
      <dgm:t>
        <a:bodyPr/>
        <a:lstStyle/>
        <a:p>
          <a:endParaRPr kumimoji="1" lang="ja-JP" altLang="en-US"/>
        </a:p>
      </dgm:t>
    </dgm:pt>
    <dgm:pt modelId="{9CF8B13D-D66F-4E5A-8A36-13F1F36941E6}" type="pres">
      <dgm:prSet presAssocID="{472336DD-C4CD-46C4-81F0-DB48A84103C1}" presName="sibTrans" presStyleCnt="0"/>
      <dgm:spPr/>
    </dgm:pt>
    <dgm:pt modelId="{48AF9876-ED16-4509-BA6C-FB49D6701009}" type="pres">
      <dgm:prSet presAssocID="{9246E019-A056-4143-8CEE-1B42736E750B}" presName="textNode" presStyleLbl="node1" presStyleIdx="2" presStyleCnt="3">
        <dgm:presLayoutVars>
          <dgm:bulletEnabled val="1"/>
        </dgm:presLayoutVars>
      </dgm:prSet>
      <dgm:spPr/>
      <dgm:t>
        <a:bodyPr/>
        <a:lstStyle/>
        <a:p>
          <a:endParaRPr kumimoji="1" lang="ja-JP" altLang="en-US"/>
        </a:p>
      </dgm:t>
    </dgm:pt>
  </dgm:ptLst>
  <dgm:cxnLst>
    <dgm:cxn modelId="{D4D28DB2-9E36-4AF9-9FB5-FD516238E441}" type="presOf" srcId="{311565CC-63FE-4E05-BEB5-110C858822BE}" destId="{6B4F97F2-853C-451A-8535-D635FB2834E0}" srcOrd="0" destOrd="0" presId="urn:microsoft.com/office/officeart/2005/8/layout/hProcess9"/>
    <dgm:cxn modelId="{A5A8FB50-6CC7-4A94-9EE1-2D27A3CE962D}" type="presOf" srcId="{9246E019-A056-4143-8CEE-1B42736E750B}" destId="{48AF9876-ED16-4509-BA6C-FB49D6701009}" srcOrd="0" destOrd="0" presId="urn:microsoft.com/office/officeart/2005/8/layout/hProcess9"/>
    <dgm:cxn modelId="{57ADE687-79CA-44DD-A1B2-594AA4B0B830}" type="presOf" srcId="{91825178-4A21-4F2A-AD9E-DF036C194D8E}" destId="{59C575EB-0850-4896-AB23-20DDD10FBCBA}" srcOrd="0" destOrd="0" presId="urn:microsoft.com/office/officeart/2005/8/layout/hProcess9"/>
    <dgm:cxn modelId="{D4A57F12-A6F6-473B-A383-BA9055A2F6AD}" type="presOf" srcId="{BAEDF3B0-2C2C-43D9-BCCE-E17AC8EC1E3E}" destId="{E30A307F-418F-4604-88BC-864BBE55B5F5}" srcOrd="0" destOrd="0" presId="urn:microsoft.com/office/officeart/2005/8/layout/hProcess9"/>
    <dgm:cxn modelId="{89DF5AEB-6A18-4284-8862-37C1C39C0609}" srcId="{91825178-4A21-4F2A-AD9E-DF036C194D8E}" destId="{9246E019-A056-4143-8CEE-1B42736E750B}" srcOrd="2" destOrd="0" parTransId="{BA5B0294-0717-4848-872A-C241D85B38DA}" sibTransId="{9693A5E0-177B-4A25-A6D1-7F04624A5548}"/>
    <dgm:cxn modelId="{CA27330D-24B1-4A6B-B226-099E10E2EE15}" srcId="{91825178-4A21-4F2A-AD9E-DF036C194D8E}" destId="{BAEDF3B0-2C2C-43D9-BCCE-E17AC8EC1E3E}" srcOrd="0" destOrd="0" parTransId="{B065809A-AE7C-47FA-A6AB-CAB357133EBE}" sibTransId="{5DB932BF-D51D-4E5A-8620-06536D7F5878}"/>
    <dgm:cxn modelId="{098F7581-6551-451F-BB80-37A3FAB2C763}" srcId="{91825178-4A21-4F2A-AD9E-DF036C194D8E}" destId="{311565CC-63FE-4E05-BEB5-110C858822BE}" srcOrd="1" destOrd="0" parTransId="{D8B7879D-CBC1-48BC-A2A8-1D8EE4F0BD83}" sibTransId="{472336DD-C4CD-46C4-81F0-DB48A84103C1}"/>
    <dgm:cxn modelId="{B839BCDC-6130-4B69-9A48-5FC9E1B8ED7F}" type="presParOf" srcId="{59C575EB-0850-4896-AB23-20DDD10FBCBA}" destId="{73008D73-E33A-42D0-8823-3483A75CFF49}" srcOrd="0" destOrd="0" presId="urn:microsoft.com/office/officeart/2005/8/layout/hProcess9"/>
    <dgm:cxn modelId="{CEAB218E-30D5-47B9-951A-3303A561A205}" type="presParOf" srcId="{59C575EB-0850-4896-AB23-20DDD10FBCBA}" destId="{AF6CD3FC-ABBE-47C1-BCCB-AD753F8397A7}" srcOrd="1" destOrd="0" presId="urn:microsoft.com/office/officeart/2005/8/layout/hProcess9"/>
    <dgm:cxn modelId="{DBC04AB3-F215-4983-9211-9D7FE2DC0E26}" type="presParOf" srcId="{AF6CD3FC-ABBE-47C1-BCCB-AD753F8397A7}" destId="{E30A307F-418F-4604-88BC-864BBE55B5F5}" srcOrd="0" destOrd="0" presId="urn:microsoft.com/office/officeart/2005/8/layout/hProcess9"/>
    <dgm:cxn modelId="{175F4FCD-79A2-4B46-8F1D-C2D4944801B7}" type="presParOf" srcId="{AF6CD3FC-ABBE-47C1-BCCB-AD753F8397A7}" destId="{A6CFCF11-E622-4F9F-B0B4-E1970882C4C2}" srcOrd="1" destOrd="0" presId="urn:microsoft.com/office/officeart/2005/8/layout/hProcess9"/>
    <dgm:cxn modelId="{26019218-367F-4F1C-B384-5B36AD3604CD}" type="presParOf" srcId="{AF6CD3FC-ABBE-47C1-BCCB-AD753F8397A7}" destId="{6B4F97F2-853C-451A-8535-D635FB2834E0}" srcOrd="2" destOrd="0" presId="urn:microsoft.com/office/officeart/2005/8/layout/hProcess9"/>
    <dgm:cxn modelId="{A68E50CD-CDD8-4D11-B545-9175110BC53C}" type="presParOf" srcId="{AF6CD3FC-ABBE-47C1-BCCB-AD753F8397A7}" destId="{9CF8B13D-D66F-4E5A-8A36-13F1F36941E6}" srcOrd="3" destOrd="0" presId="urn:microsoft.com/office/officeart/2005/8/layout/hProcess9"/>
    <dgm:cxn modelId="{26E7DB76-D330-41E5-BF5C-607889B2D907}" type="presParOf" srcId="{AF6CD3FC-ABBE-47C1-BCCB-AD753F8397A7}" destId="{48AF9876-ED16-4509-BA6C-FB49D6701009}"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6C6E1B0-0EF7-4749-95B0-151808AA65C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5C95D20B-84E9-4F92-9307-B573DEA30813}">
      <dgm:prSet/>
      <dgm:spPr/>
      <dgm:t>
        <a:bodyPr/>
        <a:lstStyle/>
        <a:p>
          <a:pPr rtl="0"/>
          <a:r>
            <a:rPr lang="ja-JP" dirty="0"/>
            <a:t>●「学校」の価値とは何か？</a:t>
          </a:r>
        </a:p>
      </dgm:t>
    </dgm:pt>
    <dgm:pt modelId="{FDC65ED5-AD12-4101-9E95-A7D83D2341B7}" type="parTrans" cxnId="{B3CB7FAF-55A2-425A-A403-0F54340F6DD9}">
      <dgm:prSet/>
      <dgm:spPr/>
      <dgm:t>
        <a:bodyPr/>
        <a:lstStyle/>
        <a:p>
          <a:endParaRPr kumimoji="1" lang="ja-JP" altLang="en-US"/>
        </a:p>
      </dgm:t>
    </dgm:pt>
    <dgm:pt modelId="{02A17C3F-A3FF-4874-B11D-5D86CDA06F64}" type="sibTrans" cxnId="{B3CB7FAF-55A2-425A-A403-0F54340F6DD9}">
      <dgm:prSet/>
      <dgm:spPr/>
      <dgm:t>
        <a:bodyPr/>
        <a:lstStyle/>
        <a:p>
          <a:endParaRPr kumimoji="1" lang="ja-JP" altLang="en-US"/>
        </a:p>
      </dgm:t>
    </dgm:pt>
    <dgm:pt modelId="{9FB968A6-37FD-4541-937E-1FCEA09E331C}">
      <dgm:prSet/>
      <dgm:spPr/>
      <dgm:t>
        <a:bodyPr/>
        <a:lstStyle/>
        <a:p>
          <a:r>
            <a:rPr lang="ja-JP" dirty="0"/>
            <a:t>●</a:t>
          </a:r>
          <a:r>
            <a:rPr lang="ja-JP" altLang="en-US" dirty="0"/>
            <a:t>教師</a:t>
          </a:r>
          <a:r>
            <a:rPr lang="ja-JP" dirty="0"/>
            <a:t>とは何をする人か？</a:t>
          </a:r>
        </a:p>
      </dgm:t>
    </dgm:pt>
    <dgm:pt modelId="{3BF165DD-18C5-4E9A-AB82-CDA1ED4F4E13}" type="parTrans" cxnId="{F96BFB4C-EB70-465D-833D-C47D4B7D0E32}">
      <dgm:prSet/>
      <dgm:spPr/>
      <dgm:t>
        <a:bodyPr/>
        <a:lstStyle/>
        <a:p>
          <a:endParaRPr kumimoji="1" lang="ja-JP" altLang="en-US"/>
        </a:p>
      </dgm:t>
    </dgm:pt>
    <dgm:pt modelId="{05F9C13C-BE07-49FF-95EE-3E04FDEC26B9}" type="sibTrans" cxnId="{F96BFB4C-EB70-465D-833D-C47D4B7D0E32}">
      <dgm:prSet/>
      <dgm:spPr/>
      <dgm:t>
        <a:bodyPr/>
        <a:lstStyle/>
        <a:p>
          <a:endParaRPr kumimoji="1" lang="ja-JP" altLang="en-US"/>
        </a:p>
      </dgm:t>
    </dgm:pt>
    <dgm:pt modelId="{7B1543A8-BFAC-40CB-BBC2-F82BC40CB281}" type="pres">
      <dgm:prSet presAssocID="{26C6E1B0-0EF7-4749-95B0-151808AA65CD}" presName="linear" presStyleCnt="0">
        <dgm:presLayoutVars>
          <dgm:animLvl val="lvl"/>
          <dgm:resizeHandles val="exact"/>
        </dgm:presLayoutVars>
      </dgm:prSet>
      <dgm:spPr/>
      <dgm:t>
        <a:bodyPr/>
        <a:lstStyle/>
        <a:p>
          <a:endParaRPr kumimoji="1" lang="ja-JP" altLang="en-US"/>
        </a:p>
      </dgm:t>
    </dgm:pt>
    <dgm:pt modelId="{19706229-6318-4B9E-AE1D-E20AEBB29EC4}" type="pres">
      <dgm:prSet presAssocID="{5C95D20B-84E9-4F92-9307-B573DEA30813}" presName="parentText" presStyleLbl="node1" presStyleIdx="0" presStyleCnt="2">
        <dgm:presLayoutVars>
          <dgm:chMax val="0"/>
          <dgm:bulletEnabled val="1"/>
        </dgm:presLayoutVars>
      </dgm:prSet>
      <dgm:spPr/>
      <dgm:t>
        <a:bodyPr/>
        <a:lstStyle/>
        <a:p>
          <a:endParaRPr kumimoji="1" lang="ja-JP" altLang="en-US"/>
        </a:p>
      </dgm:t>
    </dgm:pt>
    <dgm:pt modelId="{CEECE216-15F8-46B6-B01A-8745D990558B}" type="pres">
      <dgm:prSet presAssocID="{02A17C3F-A3FF-4874-B11D-5D86CDA06F64}" presName="spacer" presStyleCnt="0"/>
      <dgm:spPr/>
    </dgm:pt>
    <dgm:pt modelId="{122C2A67-A604-415A-87F4-A969BC81DB76}" type="pres">
      <dgm:prSet presAssocID="{9FB968A6-37FD-4541-937E-1FCEA09E331C}" presName="parentText" presStyleLbl="node1" presStyleIdx="1" presStyleCnt="2">
        <dgm:presLayoutVars>
          <dgm:chMax val="0"/>
          <dgm:bulletEnabled val="1"/>
        </dgm:presLayoutVars>
      </dgm:prSet>
      <dgm:spPr/>
      <dgm:t>
        <a:bodyPr/>
        <a:lstStyle/>
        <a:p>
          <a:endParaRPr kumimoji="1" lang="ja-JP" altLang="en-US"/>
        </a:p>
      </dgm:t>
    </dgm:pt>
  </dgm:ptLst>
  <dgm:cxnLst>
    <dgm:cxn modelId="{B3CB7FAF-55A2-425A-A403-0F54340F6DD9}" srcId="{26C6E1B0-0EF7-4749-95B0-151808AA65CD}" destId="{5C95D20B-84E9-4F92-9307-B573DEA30813}" srcOrd="0" destOrd="0" parTransId="{FDC65ED5-AD12-4101-9E95-A7D83D2341B7}" sibTransId="{02A17C3F-A3FF-4874-B11D-5D86CDA06F64}"/>
    <dgm:cxn modelId="{F96BFB4C-EB70-465D-833D-C47D4B7D0E32}" srcId="{26C6E1B0-0EF7-4749-95B0-151808AA65CD}" destId="{9FB968A6-37FD-4541-937E-1FCEA09E331C}" srcOrd="1" destOrd="0" parTransId="{3BF165DD-18C5-4E9A-AB82-CDA1ED4F4E13}" sibTransId="{05F9C13C-BE07-49FF-95EE-3E04FDEC26B9}"/>
    <dgm:cxn modelId="{AAED5A8C-CD54-493F-90E4-F070B80CDBFF}" type="presOf" srcId="{9FB968A6-37FD-4541-937E-1FCEA09E331C}" destId="{122C2A67-A604-415A-87F4-A969BC81DB76}" srcOrd="0" destOrd="0" presId="urn:microsoft.com/office/officeart/2005/8/layout/vList2"/>
    <dgm:cxn modelId="{607C4413-070B-4906-BE18-75A4AF07E5C2}" type="presOf" srcId="{26C6E1B0-0EF7-4749-95B0-151808AA65CD}" destId="{7B1543A8-BFAC-40CB-BBC2-F82BC40CB281}" srcOrd="0" destOrd="0" presId="urn:microsoft.com/office/officeart/2005/8/layout/vList2"/>
    <dgm:cxn modelId="{4A088730-465A-4346-915B-1513CD5568BE}" type="presOf" srcId="{5C95D20B-84E9-4F92-9307-B573DEA30813}" destId="{19706229-6318-4B9E-AE1D-E20AEBB29EC4}" srcOrd="0" destOrd="0" presId="urn:microsoft.com/office/officeart/2005/8/layout/vList2"/>
    <dgm:cxn modelId="{5DEC9B49-2F47-4522-8126-3E1521BE353C}" type="presParOf" srcId="{7B1543A8-BFAC-40CB-BBC2-F82BC40CB281}" destId="{19706229-6318-4B9E-AE1D-E20AEBB29EC4}" srcOrd="0" destOrd="0" presId="urn:microsoft.com/office/officeart/2005/8/layout/vList2"/>
    <dgm:cxn modelId="{18DA84DF-55C1-4772-899C-0E762EF0C411}" type="presParOf" srcId="{7B1543A8-BFAC-40CB-BBC2-F82BC40CB281}" destId="{CEECE216-15F8-46B6-B01A-8745D990558B}" srcOrd="1" destOrd="0" presId="urn:microsoft.com/office/officeart/2005/8/layout/vList2"/>
    <dgm:cxn modelId="{AE59C9B6-5CF6-4DCF-A8A5-E294C53FDE95}" type="presParOf" srcId="{7B1543A8-BFAC-40CB-BBC2-F82BC40CB281}" destId="{122C2A67-A604-415A-87F4-A969BC81DB76}"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CEE960-DC0B-45A1-A08F-03B402173118}">
      <dsp:nvSpPr>
        <dsp:cNvPr id="0" name=""/>
        <dsp:cNvSpPr/>
      </dsp:nvSpPr>
      <dsp:spPr>
        <a:xfrm>
          <a:off x="0" y="98481"/>
          <a:ext cx="8363272" cy="4329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l" defTabSz="1644650" rtl="0">
            <a:lnSpc>
              <a:spcPct val="90000"/>
            </a:lnSpc>
            <a:spcBef>
              <a:spcPct val="0"/>
            </a:spcBef>
            <a:spcAft>
              <a:spcPct val="35000"/>
            </a:spcAft>
          </a:pPr>
          <a:r>
            <a:rPr kumimoji="1" lang="ja-JP" sz="3700" kern="1200" dirty="0"/>
            <a:t>●実践例を材料と</a:t>
          </a:r>
          <a:r>
            <a:rPr kumimoji="1" lang="ja-JP" sz="3700" kern="1200" dirty="0" smtClean="0"/>
            <a:t>し</a:t>
          </a:r>
          <a:r>
            <a:rPr kumimoji="1" lang="ja-JP" altLang="en-US" sz="3700" kern="1200" dirty="0" smtClean="0"/>
            <a:t>て</a:t>
          </a:r>
          <a:r>
            <a:rPr kumimoji="1" lang="ja-JP" sz="3700" kern="1200" dirty="0" smtClean="0"/>
            <a:t>、</a:t>
          </a:r>
          <a:r>
            <a:rPr kumimoji="1" lang="ja-JP" altLang="en-US" sz="3700" kern="1200" dirty="0" smtClean="0"/>
            <a:t>“良い授業”について考察する。</a:t>
          </a:r>
          <a:endParaRPr kumimoji="1" lang="en-US" altLang="ja-JP" sz="3700" kern="1200" dirty="0" smtClean="0"/>
        </a:p>
        <a:p>
          <a:pPr lvl="0" algn="l" defTabSz="1644650" rtl="0">
            <a:lnSpc>
              <a:spcPct val="90000"/>
            </a:lnSpc>
            <a:spcBef>
              <a:spcPct val="0"/>
            </a:spcBef>
            <a:spcAft>
              <a:spcPct val="35000"/>
            </a:spcAft>
          </a:pPr>
          <a:r>
            <a:rPr kumimoji="1" lang="ja-JP" altLang="en-US" sz="3700" kern="1200" dirty="0" smtClean="0"/>
            <a:t>●他者と考えを共有し、対話することで授業改善のためのヒントを得る。</a:t>
          </a:r>
          <a:endParaRPr lang="ja-JP" sz="3700" kern="1200" dirty="0"/>
        </a:p>
      </dsp:txBody>
      <dsp:txXfrm>
        <a:off x="211324" y="309805"/>
        <a:ext cx="7940624" cy="390635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008D73-E33A-42D0-8823-3483A75CFF49}">
      <dsp:nvSpPr>
        <dsp:cNvPr id="0" name=""/>
        <dsp:cNvSpPr/>
      </dsp:nvSpPr>
      <dsp:spPr>
        <a:xfrm>
          <a:off x="617219" y="0"/>
          <a:ext cx="6995160" cy="4525963"/>
        </a:xfrm>
        <a:prstGeom prst="rightArrow">
          <a:avLst/>
        </a:prstGeom>
        <a:solidFill>
          <a:schemeClr val="accent1">
            <a:tint val="4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dsp:style>
    </dsp:sp>
    <dsp:sp modelId="{E30A307F-418F-4604-88BC-864BBE55B5F5}">
      <dsp:nvSpPr>
        <dsp:cNvPr id="0" name=""/>
        <dsp:cNvSpPr/>
      </dsp:nvSpPr>
      <dsp:spPr>
        <a:xfrm>
          <a:off x="1139" y="1357788"/>
          <a:ext cx="2643565" cy="1810385"/>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kumimoji="1" lang="ja-JP" altLang="en-US" sz="2800" b="1" kern="1200" dirty="0"/>
            <a:t>班分け・説明</a:t>
          </a:r>
          <a:endParaRPr kumimoji="1" lang="en-US" altLang="ja-JP" sz="2800" b="1" kern="1200" dirty="0"/>
        </a:p>
        <a:p>
          <a:pPr lvl="0" algn="ctr" defTabSz="1244600">
            <a:lnSpc>
              <a:spcPct val="90000"/>
            </a:lnSpc>
            <a:spcBef>
              <a:spcPct val="0"/>
            </a:spcBef>
            <a:spcAft>
              <a:spcPct val="35000"/>
            </a:spcAft>
          </a:pPr>
          <a:r>
            <a:rPr kumimoji="1" lang="en-US" altLang="ja-JP" sz="3200" kern="1200" dirty="0"/>
            <a:t>5</a:t>
          </a:r>
          <a:r>
            <a:rPr kumimoji="1" lang="ja-JP" altLang="en-US" sz="3200" kern="1200" dirty="0"/>
            <a:t>～</a:t>
          </a:r>
          <a:r>
            <a:rPr kumimoji="1" lang="en-US" altLang="ja-JP" sz="3200" kern="1200" dirty="0"/>
            <a:t>10</a:t>
          </a:r>
          <a:r>
            <a:rPr kumimoji="1" lang="ja-JP" altLang="en-US" sz="3200" kern="1200" dirty="0"/>
            <a:t>分</a:t>
          </a:r>
        </a:p>
      </dsp:txBody>
      <dsp:txXfrm>
        <a:off x="89515" y="1446164"/>
        <a:ext cx="2466813" cy="1633633"/>
      </dsp:txXfrm>
    </dsp:sp>
    <dsp:sp modelId="{6B4F97F2-853C-451A-8535-D635FB2834E0}">
      <dsp:nvSpPr>
        <dsp:cNvPr id="0" name=""/>
        <dsp:cNvSpPr/>
      </dsp:nvSpPr>
      <dsp:spPr>
        <a:xfrm>
          <a:off x="3001535" y="1357788"/>
          <a:ext cx="2572999" cy="1810385"/>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kumimoji="1" lang="ja-JP" altLang="en-US" sz="2800" b="1" kern="1200" dirty="0"/>
            <a:t>活動</a:t>
          </a:r>
          <a:endParaRPr kumimoji="1" lang="en-US" altLang="ja-JP" sz="2800" b="1" kern="1200" dirty="0"/>
        </a:p>
        <a:p>
          <a:pPr lvl="0" algn="ctr" defTabSz="1244600">
            <a:lnSpc>
              <a:spcPct val="90000"/>
            </a:lnSpc>
            <a:spcBef>
              <a:spcPct val="0"/>
            </a:spcBef>
            <a:spcAft>
              <a:spcPct val="35000"/>
            </a:spcAft>
          </a:pPr>
          <a:r>
            <a:rPr kumimoji="1" lang="en-US" altLang="ja-JP" sz="3200" kern="1200" dirty="0"/>
            <a:t>35</a:t>
          </a:r>
          <a:r>
            <a:rPr kumimoji="1" lang="ja-JP" altLang="en-US" sz="3200" kern="1200" dirty="0"/>
            <a:t>～</a:t>
          </a:r>
          <a:r>
            <a:rPr kumimoji="1" lang="en-US" altLang="ja-JP" sz="3200" kern="1200" dirty="0"/>
            <a:t>40</a:t>
          </a:r>
          <a:r>
            <a:rPr kumimoji="1" lang="ja-JP" altLang="en-US" sz="3200" kern="1200" dirty="0"/>
            <a:t>分</a:t>
          </a:r>
          <a:endParaRPr kumimoji="1" lang="ja-JP" altLang="en-US" sz="1600" kern="1200" dirty="0"/>
        </a:p>
      </dsp:txBody>
      <dsp:txXfrm>
        <a:off x="3089911" y="1446164"/>
        <a:ext cx="2396247" cy="1633633"/>
      </dsp:txXfrm>
    </dsp:sp>
    <dsp:sp modelId="{48AF9876-ED16-4509-BA6C-FB49D6701009}">
      <dsp:nvSpPr>
        <dsp:cNvPr id="0" name=""/>
        <dsp:cNvSpPr/>
      </dsp:nvSpPr>
      <dsp:spPr>
        <a:xfrm>
          <a:off x="5931365" y="1357788"/>
          <a:ext cx="2297095" cy="1810385"/>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kumimoji="1" lang="ja-JP" altLang="en-US" sz="2800" b="1" kern="1200" dirty="0"/>
            <a:t>振り返り</a:t>
          </a:r>
          <a:endParaRPr kumimoji="1" lang="en-US" altLang="ja-JP" sz="2800" b="1" kern="1200" dirty="0"/>
        </a:p>
        <a:p>
          <a:pPr lvl="0" algn="ctr" defTabSz="1244600">
            <a:lnSpc>
              <a:spcPct val="90000"/>
            </a:lnSpc>
            <a:spcBef>
              <a:spcPct val="0"/>
            </a:spcBef>
            <a:spcAft>
              <a:spcPct val="35000"/>
            </a:spcAft>
          </a:pPr>
          <a:r>
            <a:rPr kumimoji="1" lang="en-US" altLang="ja-JP" sz="3200" kern="1200" dirty="0"/>
            <a:t>5</a:t>
          </a:r>
          <a:r>
            <a:rPr kumimoji="1" lang="ja-JP" altLang="en-US" sz="3200" kern="1200" dirty="0"/>
            <a:t>分</a:t>
          </a:r>
        </a:p>
      </dsp:txBody>
      <dsp:txXfrm>
        <a:off x="6019741" y="1446164"/>
        <a:ext cx="2120343" cy="163363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706229-6318-4B9E-AE1D-E20AEBB29EC4}">
      <dsp:nvSpPr>
        <dsp:cNvPr id="0" name=""/>
        <dsp:cNvSpPr/>
      </dsp:nvSpPr>
      <dsp:spPr>
        <a:xfrm>
          <a:off x="0" y="686592"/>
          <a:ext cx="7931224" cy="151302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l" defTabSz="1955800" rtl="0">
            <a:lnSpc>
              <a:spcPct val="90000"/>
            </a:lnSpc>
            <a:spcBef>
              <a:spcPct val="0"/>
            </a:spcBef>
            <a:spcAft>
              <a:spcPct val="35000"/>
            </a:spcAft>
          </a:pPr>
          <a:r>
            <a:rPr lang="ja-JP" sz="4400" kern="1200" dirty="0"/>
            <a:t>●「学校」の価値とは何か？</a:t>
          </a:r>
        </a:p>
      </dsp:txBody>
      <dsp:txXfrm>
        <a:off x="73860" y="760452"/>
        <a:ext cx="7783504" cy="1365309"/>
      </dsp:txXfrm>
    </dsp:sp>
    <dsp:sp modelId="{122C2A67-A604-415A-87F4-A969BC81DB76}">
      <dsp:nvSpPr>
        <dsp:cNvPr id="0" name=""/>
        <dsp:cNvSpPr/>
      </dsp:nvSpPr>
      <dsp:spPr>
        <a:xfrm>
          <a:off x="0" y="2326341"/>
          <a:ext cx="7931224" cy="151302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l" defTabSz="1955800">
            <a:lnSpc>
              <a:spcPct val="90000"/>
            </a:lnSpc>
            <a:spcBef>
              <a:spcPct val="0"/>
            </a:spcBef>
            <a:spcAft>
              <a:spcPct val="35000"/>
            </a:spcAft>
          </a:pPr>
          <a:r>
            <a:rPr lang="ja-JP" sz="4400" kern="1200" dirty="0"/>
            <a:t>●</a:t>
          </a:r>
          <a:r>
            <a:rPr lang="ja-JP" altLang="en-US" sz="4400" kern="1200" dirty="0"/>
            <a:t>教師</a:t>
          </a:r>
          <a:r>
            <a:rPr lang="ja-JP" sz="4400" kern="1200" dirty="0"/>
            <a:t>とは何をする人か？</a:t>
          </a:r>
        </a:p>
      </dsp:txBody>
      <dsp:txXfrm>
        <a:off x="73860" y="2400201"/>
        <a:ext cx="7783504" cy="136530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3056414" cy="509349"/>
          </a:xfrm>
          <a:prstGeom prst="rect">
            <a:avLst/>
          </a:prstGeom>
        </p:spPr>
        <p:txBody>
          <a:bodyPr vert="horz" lIns="94125" tIns="47062" rIns="94125" bIns="4706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995219" y="0"/>
            <a:ext cx="3056414" cy="509349"/>
          </a:xfrm>
          <a:prstGeom prst="rect">
            <a:avLst/>
          </a:prstGeom>
        </p:spPr>
        <p:txBody>
          <a:bodyPr vert="horz" lIns="94125" tIns="47062" rIns="94125" bIns="47062" rtlCol="0"/>
          <a:lstStyle>
            <a:lvl1pPr algn="r">
              <a:defRPr sz="1200"/>
            </a:lvl1pPr>
          </a:lstStyle>
          <a:p>
            <a:fld id="{999F4063-9611-41F3-92B8-EAAD48A3D9E5}" type="datetimeFigureOut">
              <a:rPr kumimoji="1" lang="ja-JP" altLang="en-US" smtClean="0"/>
              <a:t>2019/6/12</a:t>
            </a:fld>
            <a:endParaRPr kumimoji="1" lang="ja-JP" altLang="en-US"/>
          </a:p>
        </p:txBody>
      </p:sp>
      <p:sp>
        <p:nvSpPr>
          <p:cNvPr id="4" name="フッター プレースホルダー 3"/>
          <p:cNvSpPr>
            <a:spLocks noGrp="1"/>
          </p:cNvSpPr>
          <p:nvPr>
            <p:ph type="ftr" sz="quarter" idx="2"/>
          </p:nvPr>
        </p:nvSpPr>
        <p:spPr>
          <a:xfrm>
            <a:off x="2" y="9675871"/>
            <a:ext cx="3056414" cy="509349"/>
          </a:xfrm>
          <a:prstGeom prst="rect">
            <a:avLst/>
          </a:prstGeom>
        </p:spPr>
        <p:txBody>
          <a:bodyPr vert="horz" lIns="94125" tIns="47062" rIns="94125" bIns="4706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995219" y="9675871"/>
            <a:ext cx="3056414" cy="509349"/>
          </a:xfrm>
          <a:prstGeom prst="rect">
            <a:avLst/>
          </a:prstGeom>
        </p:spPr>
        <p:txBody>
          <a:bodyPr vert="horz" lIns="94125" tIns="47062" rIns="94125" bIns="47062" rtlCol="0" anchor="b"/>
          <a:lstStyle>
            <a:lvl1pPr algn="r">
              <a:defRPr sz="1200"/>
            </a:lvl1pPr>
          </a:lstStyle>
          <a:p>
            <a:fld id="{92F815A2-1DF3-4A35-ABA8-7995722CC0B7}" type="slidenum">
              <a:rPr kumimoji="1" lang="ja-JP" altLang="en-US" smtClean="0"/>
              <a:t>‹#›</a:t>
            </a:fld>
            <a:endParaRPr kumimoji="1" lang="ja-JP" altLang="en-US"/>
          </a:p>
        </p:txBody>
      </p:sp>
    </p:spTree>
    <p:extLst>
      <p:ext uri="{BB962C8B-B14F-4D97-AF65-F5344CB8AC3E}">
        <p14:creationId xmlns:p14="http://schemas.microsoft.com/office/powerpoint/2010/main" val="19573445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3056414" cy="509349"/>
          </a:xfrm>
          <a:prstGeom prst="rect">
            <a:avLst/>
          </a:prstGeom>
        </p:spPr>
        <p:txBody>
          <a:bodyPr vert="horz" lIns="94125" tIns="47062" rIns="94125" bIns="47062" rtlCol="0"/>
          <a:lstStyle>
            <a:lvl1pPr algn="l">
              <a:defRPr sz="1200"/>
            </a:lvl1pPr>
          </a:lstStyle>
          <a:p>
            <a:endParaRPr kumimoji="1" lang="ja-JP" altLang="en-US"/>
          </a:p>
        </p:txBody>
      </p:sp>
      <p:sp>
        <p:nvSpPr>
          <p:cNvPr id="3" name="日付プレースホルダー 2"/>
          <p:cNvSpPr>
            <a:spLocks noGrp="1"/>
          </p:cNvSpPr>
          <p:nvPr>
            <p:ph type="dt" idx="1"/>
          </p:nvPr>
        </p:nvSpPr>
        <p:spPr>
          <a:xfrm>
            <a:off x="3995219" y="0"/>
            <a:ext cx="3056414" cy="509349"/>
          </a:xfrm>
          <a:prstGeom prst="rect">
            <a:avLst/>
          </a:prstGeom>
        </p:spPr>
        <p:txBody>
          <a:bodyPr vert="horz" lIns="94125" tIns="47062" rIns="94125" bIns="47062" rtlCol="0"/>
          <a:lstStyle>
            <a:lvl1pPr algn="r">
              <a:defRPr sz="1200"/>
            </a:lvl1pPr>
          </a:lstStyle>
          <a:p>
            <a:fld id="{BA75C57B-2036-4414-96D6-8D01A8963FD5}" type="datetimeFigureOut">
              <a:rPr kumimoji="1" lang="ja-JP" altLang="en-US" smtClean="0"/>
              <a:t>2019/6/12</a:t>
            </a:fld>
            <a:endParaRPr kumimoji="1" lang="ja-JP" altLang="en-US"/>
          </a:p>
        </p:txBody>
      </p:sp>
      <p:sp>
        <p:nvSpPr>
          <p:cNvPr id="4" name="スライド イメージ プレースホルダー 3"/>
          <p:cNvSpPr>
            <a:spLocks noGrp="1" noRot="1" noChangeAspect="1"/>
          </p:cNvSpPr>
          <p:nvPr>
            <p:ph type="sldImg" idx="2"/>
          </p:nvPr>
        </p:nvSpPr>
        <p:spPr>
          <a:xfrm>
            <a:off x="981075" y="765175"/>
            <a:ext cx="5091113" cy="3817938"/>
          </a:xfrm>
          <a:prstGeom prst="rect">
            <a:avLst/>
          </a:prstGeom>
          <a:noFill/>
          <a:ln w="12700">
            <a:solidFill>
              <a:prstClr val="black"/>
            </a:solidFill>
          </a:ln>
        </p:spPr>
        <p:txBody>
          <a:bodyPr vert="horz" lIns="94125" tIns="47062" rIns="94125" bIns="47062" rtlCol="0" anchor="ctr"/>
          <a:lstStyle/>
          <a:p>
            <a:endParaRPr lang="ja-JP" altLang="en-US"/>
          </a:p>
        </p:txBody>
      </p:sp>
      <p:sp>
        <p:nvSpPr>
          <p:cNvPr id="5" name="ノート プレースホルダー 4"/>
          <p:cNvSpPr>
            <a:spLocks noGrp="1"/>
          </p:cNvSpPr>
          <p:nvPr>
            <p:ph type="body" sz="quarter" idx="3"/>
          </p:nvPr>
        </p:nvSpPr>
        <p:spPr>
          <a:xfrm>
            <a:off x="705327" y="4838821"/>
            <a:ext cx="5642610" cy="4584144"/>
          </a:xfrm>
          <a:prstGeom prst="rect">
            <a:avLst/>
          </a:prstGeom>
        </p:spPr>
        <p:txBody>
          <a:bodyPr vert="horz" lIns="94125" tIns="47062" rIns="94125" bIns="4706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675871"/>
            <a:ext cx="3056414" cy="509349"/>
          </a:xfrm>
          <a:prstGeom prst="rect">
            <a:avLst/>
          </a:prstGeom>
        </p:spPr>
        <p:txBody>
          <a:bodyPr vert="horz" lIns="94125" tIns="47062" rIns="94125" bIns="4706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995219" y="9675871"/>
            <a:ext cx="3056414" cy="509349"/>
          </a:xfrm>
          <a:prstGeom prst="rect">
            <a:avLst/>
          </a:prstGeom>
        </p:spPr>
        <p:txBody>
          <a:bodyPr vert="horz" lIns="94125" tIns="47062" rIns="94125" bIns="47062" rtlCol="0" anchor="b"/>
          <a:lstStyle>
            <a:lvl1pPr algn="r">
              <a:defRPr sz="1200"/>
            </a:lvl1pPr>
          </a:lstStyle>
          <a:p>
            <a:fld id="{7522BAFA-627E-416A-87E0-E20C5AA4887F}" type="slidenum">
              <a:rPr kumimoji="1" lang="ja-JP" altLang="en-US" smtClean="0"/>
              <a:t>‹#›</a:t>
            </a:fld>
            <a:endParaRPr kumimoji="1" lang="ja-JP" altLang="en-US"/>
          </a:p>
        </p:txBody>
      </p:sp>
    </p:spTree>
    <p:extLst>
      <p:ext uri="{BB962C8B-B14F-4D97-AF65-F5344CB8AC3E}">
        <p14:creationId xmlns:p14="http://schemas.microsoft.com/office/powerpoint/2010/main" val="241061229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522BAFA-627E-416A-87E0-E20C5AA4887F}" type="slidenum">
              <a:rPr kumimoji="1" lang="ja-JP" altLang="en-US" smtClean="0"/>
              <a:t>4</a:t>
            </a:fld>
            <a:endParaRPr kumimoji="1" lang="ja-JP" altLang="en-US"/>
          </a:p>
        </p:txBody>
      </p:sp>
    </p:spTree>
    <p:extLst>
      <p:ext uri="{BB962C8B-B14F-4D97-AF65-F5344CB8AC3E}">
        <p14:creationId xmlns:p14="http://schemas.microsoft.com/office/powerpoint/2010/main" val="26961423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522BAFA-627E-416A-87E0-E20C5AA4887F}" type="slidenum">
              <a:rPr kumimoji="1" lang="ja-JP" altLang="en-US" smtClean="0"/>
              <a:t>9</a:t>
            </a:fld>
            <a:endParaRPr kumimoji="1" lang="ja-JP" altLang="en-US"/>
          </a:p>
        </p:txBody>
      </p:sp>
    </p:spTree>
    <p:extLst>
      <p:ext uri="{BB962C8B-B14F-4D97-AF65-F5344CB8AC3E}">
        <p14:creationId xmlns:p14="http://schemas.microsoft.com/office/powerpoint/2010/main" val="22298682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7522BAFA-627E-416A-87E0-E20C5AA4887F}" type="slidenum">
              <a:rPr kumimoji="1" lang="ja-JP" altLang="en-US" smtClean="0"/>
              <a:t>23</a:t>
            </a:fld>
            <a:endParaRPr kumimoji="1" lang="ja-JP" altLang="en-US"/>
          </a:p>
        </p:txBody>
      </p:sp>
    </p:spTree>
    <p:extLst>
      <p:ext uri="{BB962C8B-B14F-4D97-AF65-F5344CB8AC3E}">
        <p14:creationId xmlns:p14="http://schemas.microsoft.com/office/powerpoint/2010/main" val="14298578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522BAFA-627E-416A-87E0-E20C5AA4887F}" type="slidenum">
              <a:rPr kumimoji="1" lang="ja-JP" altLang="en-US" smtClean="0"/>
              <a:t>38</a:t>
            </a:fld>
            <a:endParaRPr kumimoji="1" lang="ja-JP" altLang="en-US"/>
          </a:p>
        </p:txBody>
      </p:sp>
    </p:spTree>
    <p:extLst>
      <p:ext uri="{BB962C8B-B14F-4D97-AF65-F5344CB8AC3E}">
        <p14:creationId xmlns:p14="http://schemas.microsoft.com/office/powerpoint/2010/main" val="4233624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8CE010B-C191-441E-9397-0A0789623A32}" type="datetime1">
              <a:rPr kumimoji="1" lang="ja-JP" altLang="en-US" smtClean="0"/>
              <a:t>2019/6/12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3455632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31F9164-5B66-47C4-8968-BDD99E57499C}" type="datetime1">
              <a:rPr kumimoji="1" lang="ja-JP" altLang="en-US" smtClean="0"/>
              <a:t>2019/6/12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3333369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CCF5861-6710-4A2B-8EB8-B9962E07A773}" type="datetime1">
              <a:rPr kumimoji="1" lang="ja-JP" altLang="en-US" smtClean="0"/>
              <a:t>2019/6/12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2974574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1B32BE1-A11C-4009-8A59-0570C1D9D869}" type="datetime1">
              <a:rPr kumimoji="1" lang="ja-JP" altLang="en-US" smtClean="0"/>
              <a:t>2019/6/12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751502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3201F2B-919F-4CC3-9373-9CD5F78543F1}" type="datetime1">
              <a:rPr kumimoji="1" lang="ja-JP" altLang="en-US" smtClean="0"/>
              <a:t>2019/6/12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1983364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23E8B7E6-B212-436E-95B4-61D8E675F933}" type="datetime1">
              <a:rPr kumimoji="1" lang="ja-JP" altLang="en-US" smtClean="0"/>
              <a:t>2019/6/12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4158206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2189C9C6-4643-4F9B-9F49-6E936258F032}" type="datetime1">
              <a:rPr kumimoji="1" lang="ja-JP" altLang="en-US" smtClean="0"/>
              <a:t>2019/6/12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2169597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74B76BD-50A0-4BF7-B271-AD943FEEBEF1}" type="datetime1">
              <a:rPr kumimoji="1" lang="ja-JP" altLang="en-US" smtClean="0"/>
              <a:t>2019/6/12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1548748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E0B9896-283B-44B6-BFF2-D6C42E4D730C}" type="datetime1">
              <a:rPr kumimoji="1" lang="ja-JP" altLang="en-US" smtClean="0"/>
              <a:t>2019/6/12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1714758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0E61686-F766-4947-AE41-51AADE39D799}" type="datetime1">
              <a:rPr kumimoji="1" lang="ja-JP" altLang="en-US" smtClean="0"/>
              <a:t>2019/6/12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3305113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5EE1EAD-3EED-4FD6-87A4-2F7B0A615CD7}" type="datetime1">
              <a:rPr kumimoji="1" lang="ja-JP" altLang="en-US" smtClean="0"/>
              <a:t>2019/6/12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4292657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70C8FF-D611-4823-AE72-B93F05A6080F}" type="datetime1">
              <a:rPr kumimoji="1" lang="ja-JP" altLang="en-US" smtClean="0"/>
              <a:t>2019/6/12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745916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8520" y="1628800"/>
            <a:ext cx="9144000" cy="2448271"/>
          </a:xfrm>
        </p:spPr>
        <p:txBody>
          <a:bodyPr>
            <a:normAutofit/>
          </a:bodyPr>
          <a:lstStyle/>
          <a:p>
            <a:r>
              <a:rPr lang="ja-JP" altLang="en-US" b="1" dirty="0" smtClean="0"/>
              <a:t>「目的」から考える授業デザイン</a:t>
            </a:r>
            <a:r>
              <a:rPr lang="en-US" altLang="ja-JP" b="1" dirty="0" smtClean="0"/>
              <a:t/>
            </a:r>
            <a:br>
              <a:rPr lang="en-US" altLang="ja-JP" b="1" dirty="0" smtClean="0"/>
            </a:br>
            <a:r>
              <a:rPr lang="ja-JP" altLang="en-US" sz="3600" b="1" dirty="0" smtClean="0"/>
              <a:t>～“良い授業”とは何か？～</a:t>
            </a:r>
            <a:endParaRPr kumimoji="1" lang="ja-JP" altLang="en-US" sz="2800" b="1" dirty="0"/>
          </a:p>
        </p:txBody>
      </p:sp>
      <p:sp>
        <p:nvSpPr>
          <p:cNvPr id="3" name="サブタイトル 2"/>
          <p:cNvSpPr>
            <a:spLocks noGrp="1"/>
          </p:cNvSpPr>
          <p:nvPr>
            <p:ph type="subTitle" idx="1"/>
          </p:nvPr>
        </p:nvSpPr>
        <p:spPr>
          <a:xfrm>
            <a:off x="1331640" y="4149080"/>
            <a:ext cx="6584776" cy="1752600"/>
          </a:xfrm>
        </p:spPr>
        <p:txBody>
          <a:bodyPr>
            <a:normAutofit/>
          </a:bodyPr>
          <a:lstStyle/>
          <a:p>
            <a:r>
              <a:rPr lang="ja-JP" altLang="en-US" sz="3600" dirty="0" smtClean="0">
                <a:solidFill>
                  <a:schemeClr val="tx1"/>
                </a:solidFill>
              </a:rPr>
              <a:t>三田国際学園中学校・高等学校大野</a:t>
            </a:r>
            <a:r>
              <a:rPr lang="ja-JP" altLang="en-US" sz="3600" dirty="0">
                <a:solidFill>
                  <a:schemeClr val="tx1"/>
                </a:solidFill>
              </a:rPr>
              <a:t>智久</a:t>
            </a:r>
            <a:endParaRPr kumimoji="1" lang="ja-JP" altLang="en-US" sz="3600" dirty="0">
              <a:solidFill>
                <a:schemeClr val="tx1"/>
              </a:solidFill>
            </a:endParaRPr>
          </a:p>
        </p:txBody>
      </p:sp>
      <p:sp>
        <p:nvSpPr>
          <p:cNvPr id="4" name="テキスト ボックス 3"/>
          <p:cNvSpPr txBox="1"/>
          <p:nvPr/>
        </p:nvSpPr>
        <p:spPr>
          <a:xfrm>
            <a:off x="5768553" y="260648"/>
            <a:ext cx="3243196" cy="369332"/>
          </a:xfrm>
          <a:prstGeom prst="rect">
            <a:avLst/>
          </a:prstGeom>
          <a:noFill/>
        </p:spPr>
        <p:txBody>
          <a:bodyPr wrap="none" rtlCol="0">
            <a:spAutoFit/>
          </a:bodyPr>
          <a:lstStyle/>
          <a:p>
            <a:pPr algn="r"/>
            <a:r>
              <a:rPr lang="en-US" altLang="ja-JP" dirty="0" smtClean="0"/>
              <a:t>190612</a:t>
            </a:r>
            <a:r>
              <a:rPr lang="ja-JP" altLang="en-US" dirty="0" smtClean="0"/>
              <a:t>都立成瀬高校教員研修</a:t>
            </a:r>
            <a:endParaRPr kumimoji="1" lang="ja-JP" altLang="en-US" dirty="0"/>
          </a:p>
        </p:txBody>
      </p:sp>
    </p:spTree>
    <p:extLst>
      <p:ext uri="{BB962C8B-B14F-4D97-AF65-F5344CB8AC3E}">
        <p14:creationId xmlns:p14="http://schemas.microsoft.com/office/powerpoint/2010/main" val="10892083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683568" y="2204864"/>
            <a:ext cx="7772400" cy="2016224"/>
          </a:xfrm>
        </p:spPr>
        <p:txBody>
          <a:bodyPr>
            <a:normAutofit/>
          </a:bodyPr>
          <a:lstStyle/>
          <a:p>
            <a:pPr algn="ctr"/>
            <a:r>
              <a:rPr kumimoji="1" lang="ja-JP" altLang="en-US" dirty="0"/>
              <a:t>テーマ①</a:t>
            </a:r>
            <a:r>
              <a:rPr kumimoji="1" lang="en-US" altLang="ja-JP" dirty="0"/>
              <a:t/>
            </a:r>
            <a:br>
              <a:rPr kumimoji="1" lang="en-US" altLang="ja-JP" dirty="0"/>
            </a:br>
            <a:r>
              <a:rPr kumimoji="1" lang="en-US" altLang="ja-JP" dirty="0"/>
              <a:t/>
            </a:r>
            <a:br>
              <a:rPr kumimoji="1" lang="en-US" altLang="ja-JP" dirty="0"/>
            </a:br>
            <a:r>
              <a:rPr kumimoji="1" lang="ja-JP" altLang="en-US" dirty="0"/>
              <a:t>「わかる」とはどういうことか</a:t>
            </a:r>
          </a:p>
        </p:txBody>
      </p:sp>
    </p:spTree>
    <p:extLst>
      <p:ext uri="{BB962C8B-B14F-4D97-AF65-F5344CB8AC3E}">
        <p14:creationId xmlns:p14="http://schemas.microsoft.com/office/powerpoint/2010/main" val="8533921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理解の４段階</a:t>
            </a:r>
            <a:endParaRPr kumimoji="1" lang="ja-JP" altLang="en-US" dirty="0"/>
          </a:p>
        </p:txBody>
      </p:sp>
      <p:sp>
        <p:nvSpPr>
          <p:cNvPr id="3" name="コンテンツ プレースホルダー 2"/>
          <p:cNvSpPr>
            <a:spLocks noGrp="1"/>
          </p:cNvSpPr>
          <p:nvPr>
            <p:ph idx="1"/>
          </p:nvPr>
        </p:nvSpPr>
        <p:spPr>
          <a:xfrm>
            <a:off x="467544" y="1340768"/>
            <a:ext cx="8229600" cy="4320480"/>
          </a:xfrm>
        </p:spPr>
        <p:txBody>
          <a:bodyPr>
            <a:normAutofit/>
          </a:bodyPr>
          <a:lstStyle/>
          <a:p>
            <a:pPr marL="0" indent="0">
              <a:buNone/>
            </a:pPr>
            <a:r>
              <a:rPr kumimoji="1" lang="ja-JP" altLang="en-US" b="1" dirty="0"/>
              <a:t>①わからないことがわからない</a:t>
            </a:r>
            <a:endParaRPr kumimoji="1" lang="en-US" altLang="ja-JP" b="1" dirty="0"/>
          </a:p>
          <a:p>
            <a:pPr marL="0" indent="0">
              <a:buNone/>
            </a:pPr>
            <a:endParaRPr lang="en-US" altLang="ja-JP" b="1" dirty="0"/>
          </a:p>
          <a:p>
            <a:pPr marL="0" indent="0">
              <a:buNone/>
            </a:pPr>
            <a:r>
              <a:rPr kumimoji="1" lang="ja-JP" altLang="en-US" b="1" dirty="0"/>
              <a:t>②わからないことがわかる</a:t>
            </a:r>
            <a:endParaRPr kumimoji="1" lang="en-US" altLang="ja-JP" b="1" dirty="0"/>
          </a:p>
          <a:p>
            <a:pPr marL="0" indent="0">
              <a:buNone/>
            </a:pPr>
            <a:endParaRPr lang="en-US" altLang="ja-JP" b="1" dirty="0"/>
          </a:p>
          <a:p>
            <a:pPr marL="0" indent="0">
              <a:buNone/>
            </a:pPr>
            <a:r>
              <a:rPr kumimoji="1" lang="ja-JP" altLang="en-US" b="1" dirty="0"/>
              <a:t>③わかった気になる</a:t>
            </a:r>
            <a:endParaRPr kumimoji="1" lang="en-US" altLang="ja-JP" b="1" dirty="0"/>
          </a:p>
          <a:p>
            <a:pPr marL="0" indent="0">
              <a:buNone/>
            </a:pPr>
            <a:endParaRPr lang="en-US" altLang="ja-JP" b="1" dirty="0"/>
          </a:p>
          <a:p>
            <a:pPr marL="0" indent="0">
              <a:buNone/>
            </a:pPr>
            <a:r>
              <a:rPr kumimoji="1" lang="ja-JP" altLang="en-US" b="1" dirty="0"/>
              <a:t>④本当にわかる</a:t>
            </a:r>
            <a:endParaRPr kumimoji="1" lang="en-US" altLang="ja-JP" b="1" dirty="0"/>
          </a:p>
          <a:p>
            <a:pPr marL="0" indent="0">
              <a:buNone/>
            </a:pPr>
            <a:endParaRPr kumimoji="1" lang="ja-JP" altLang="en-US" b="1" dirty="0"/>
          </a:p>
        </p:txBody>
      </p:sp>
      <p:sp>
        <p:nvSpPr>
          <p:cNvPr id="4" name="U ターン矢印 3"/>
          <p:cNvSpPr/>
          <p:nvPr/>
        </p:nvSpPr>
        <p:spPr>
          <a:xfrm rot="5400000">
            <a:off x="6055028" y="1801956"/>
            <a:ext cx="1512168" cy="877824"/>
          </a:xfrm>
          <a:prstGeom prst="uturnArrow">
            <a:avLst>
              <a:gd name="adj1" fmla="val 25000"/>
              <a:gd name="adj2" fmla="val 25000"/>
              <a:gd name="adj3" fmla="val 25000"/>
              <a:gd name="adj4" fmla="val 43750"/>
              <a:gd name="adj5"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 name="テキスト ボックス 5"/>
          <p:cNvSpPr txBox="1"/>
          <p:nvPr/>
        </p:nvSpPr>
        <p:spPr>
          <a:xfrm>
            <a:off x="7441479" y="1805915"/>
            <a:ext cx="1415772" cy="1077218"/>
          </a:xfrm>
          <a:prstGeom prst="rect">
            <a:avLst/>
          </a:prstGeom>
          <a:noFill/>
          <a:ln>
            <a:noFill/>
          </a:ln>
        </p:spPr>
        <p:txBody>
          <a:bodyPr wrap="none" rtlCol="0">
            <a:spAutoFit/>
          </a:bodyPr>
          <a:lstStyle/>
          <a:p>
            <a:pPr algn="ctr"/>
            <a:r>
              <a:rPr lang="ja-JP" altLang="en-US" sz="3200" b="1" dirty="0"/>
              <a:t>大きな</a:t>
            </a:r>
            <a:endParaRPr lang="en-US" altLang="ja-JP" sz="3200" b="1" dirty="0"/>
          </a:p>
          <a:p>
            <a:pPr algn="ctr"/>
            <a:r>
              <a:rPr lang="ja-JP" altLang="en-US" sz="3200" b="1" dirty="0"/>
              <a:t>転換</a:t>
            </a:r>
            <a:endParaRPr kumimoji="1" lang="en-US" altLang="ja-JP" sz="3200" b="1" dirty="0"/>
          </a:p>
        </p:txBody>
      </p:sp>
      <p:sp>
        <p:nvSpPr>
          <p:cNvPr id="7" name="U ターン矢印 6"/>
          <p:cNvSpPr/>
          <p:nvPr/>
        </p:nvSpPr>
        <p:spPr>
          <a:xfrm rot="5400000">
            <a:off x="6055028" y="4106212"/>
            <a:ext cx="1512168" cy="877824"/>
          </a:xfrm>
          <a:prstGeom prst="uturnArrow">
            <a:avLst>
              <a:gd name="adj1" fmla="val 25000"/>
              <a:gd name="adj2" fmla="val 25000"/>
              <a:gd name="adj3" fmla="val 25000"/>
              <a:gd name="adj4" fmla="val 43750"/>
              <a:gd name="adj5"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 name="テキスト ボックス 7"/>
          <p:cNvSpPr txBox="1"/>
          <p:nvPr/>
        </p:nvSpPr>
        <p:spPr>
          <a:xfrm>
            <a:off x="7415988" y="4124345"/>
            <a:ext cx="1415772" cy="1077218"/>
          </a:xfrm>
          <a:prstGeom prst="rect">
            <a:avLst/>
          </a:prstGeom>
          <a:noFill/>
          <a:ln>
            <a:noFill/>
          </a:ln>
        </p:spPr>
        <p:txBody>
          <a:bodyPr wrap="none" rtlCol="0">
            <a:spAutoFit/>
          </a:bodyPr>
          <a:lstStyle/>
          <a:p>
            <a:pPr algn="ctr"/>
            <a:r>
              <a:rPr lang="ja-JP" altLang="en-US" sz="3200" b="1" dirty="0"/>
              <a:t>大きな</a:t>
            </a:r>
            <a:endParaRPr lang="en-US" altLang="ja-JP" sz="3200" b="1" dirty="0"/>
          </a:p>
          <a:p>
            <a:pPr algn="ctr"/>
            <a:r>
              <a:rPr lang="ja-JP" altLang="en-US" sz="3200" b="1" dirty="0"/>
              <a:t>転換</a:t>
            </a:r>
            <a:endParaRPr kumimoji="1" lang="en-US" altLang="ja-JP" sz="3200" b="1" dirty="0"/>
          </a:p>
        </p:txBody>
      </p:sp>
    </p:spTree>
    <p:extLst>
      <p:ext uri="{BB962C8B-B14F-4D97-AF65-F5344CB8AC3E}">
        <p14:creationId xmlns:p14="http://schemas.microsoft.com/office/powerpoint/2010/main" val="1885839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ラーニングピラミッド</a:t>
            </a:r>
          </a:p>
        </p:txBody>
      </p:sp>
      <p:pic>
        <p:nvPicPr>
          <p:cNvPr id="2050" name="図 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1484782"/>
            <a:ext cx="6948772" cy="5158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テキスト ボックス 3"/>
          <p:cNvSpPr txBox="1"/>
          <p:nvPr/>
        </p:nvSpPr>
        <p:spPr>
          <a:xfrm>
            <a:off x="1026176" y="2252867"/>
            <a:ext cx="754944" cy="400110"/>
          </a:xfrm>
          <a:prstGeom prst="rect">
            <a:avLst/>
          </a:prstGeom>
          <a:solidFill>
            <a:srgbClr val="FFFF00"/>
          </a:solidFill>
          <a:ln>
            <a:solidFill>
              <a:schemeClr val="tx1"/>
            </a:solidFill>
          </a:ln>
        </p:spPr>
        <p:txBody>
          <a:bodyPr wrap="square" rtlCol="0">
            <a:spAutoFit/>
          </a:bodyPr>
          <a:lstStyle/>
          <a:p>
            <a:pPr algn="ctr"/>
            <a:r>
              <a:rPr kumimoji="1" lang="ja-JP" altLang="en-US" sz="2000" b="1" dirty="0"/>
              <a:t>講義</a:t>
            </a:r>
          </a:p>
        </p:txBody>
      </p:sp>
      <p:sp>
        <p:nvSpPr>
          <p:cNvPr id="7" name="テキスト ボックス 6"/>
          <p:cNvSpPr txBox="1"/>
          <p:nvPr/>
        </p:nvSpPr>
        <p:spPr>
          <a:xfrm>
            <a:off x="987827" y="2838255"/>
            <a:ext cx="831642" cy="400110"/>
          </a:xfrm>
          <a:prstGeom prst="rect">
            <a:avLst/>
          </a:prstGeom>
          <a:solidFill>
            <a:srgbClr val="FFFF00"/>
          </a:solidFill>
          <a:ln>
            <a:solidFill>
              <a:schemeClr val="tx1"/>
            </a:solidFill>
          </a:ln>
        </p:spPr>
        <p:txBody>
          <a:bodyPr wrap="square" rtlCol="0">
            <a:spAutoFit/>
          </a:bodyPr>
          <a:lstStyle/>
          <a:p>
            <a:pPr algn="ctr"/>
            <a:r>
              <a:rPr lang="ja-JP" altLang="en-US" sz="2000" b="1" dirty="0"/>
              <a:t>読書</a:t>
            </a:r>
            <a:endParaRPr kumimoji="1" lang="ja-JP" altLang="en-US" sz="2000" b="1" dirty="0"/>
          </a:p>
        </p:txBody>
      </p:sp>
      <p:sp>
        <p:nvSpPr>
          <p:cNvPr id="8" name="テキスト ボックス 7"/>
          <p:cNvSpPr txBox="1"/>
          <p:nvPr/>
        </p:nvSpPr>
        <p:spPr>
          <a:xfrm>
            <a:off x="846261" y="3423643"/>
            <a:ext cx="1114774" cy="400110"/>
          </a:xfrm>
          <a:prstGeom prst="rect">
            <a:avLst/>
          </a:prstGeom>
          <a:solidFill>
            <a:srgbClr val="FFFF00"/>
          </a:solidFill>
          <a:ln>
            <a:solidFill>
              <a:schemeClr val="tx1"/>
            </a:solidFill>
          </a:ln>
        </p:spPr>
        <p:txBody>
          <a:bodyPr wrap="square" rtlCol="0">
            <a:spAutoFit/>
          </a:bodyPr>
          <a:lstStyle/>
          <a:p>
            <a:pPr algn="ctr"/>
            <a:r>
              <a:rPr lang="ja-JP" altLang="en-US" sz="2000" b="1" dirty="0"/>
              <a:t>視聴覚</a:t>
            </a:r>
            <a:endParaRPr lang="en-US" altLang="ja-JP" sz="2000" b="1" dirty="0"/>
          </a:p>
        </p:txBody>
      </p:sp>
      <p:sp>
        <p:nvSpPr>
          <p:cNvPr id="9" name="テキスト ボックス 8"/>
          <p:cNvSpPr txBox="1"/>
          <p:nvPr/>
        </p:nvSpPr>
        <p:spPr>
          <a:xfrm>
            <a:off x="1025606" y="4009031"/>
            <a:ext cx="756084" cy="400110"/>
          </a:xfrm>
          <a:prstGeom prst="rect">
            <a:avLst/>
          </a:prstGeom>
          <a:solidFill>
            <a:srgbClr val="FFFF00"/>
          </a:solidFill>
          <a:ln>
            <a:solidFill>
              <a:schemeClr val="tx1"/>
            </a:solidFill>
          </a:ln>
        </p:spPr>
        <p:txBody>
          <a:bodyPr wrap="square" rtlCol="0">
            <a:spAutoFit/>
          </a:bodyPr>
          <a:lstStyle/>
          <a:p>
            <a:pPr algn="ctr"/>
            <a:r>
              <a:rPr lang="ja-JP" altLang="en-US" sz="2000" b="1" dirty="0"/>
              <a:t>演じ</a:t>
            </a:r>
            <a:endParaRPr kumimoji="1" lang="ja-JP" altLang="en-US" sz="2000" b="1" dirty="0"/>
          </a:p>
        </p:txBody>
      </p:sp>
      <p:sp>
        <p:nvSpPr>
          <p:cNvPr id="10" name="テキスト ボックス 9"/>
          <p:cNvSpPr txBox="1"/>
          <p:nvPr/>
        </p:nvSpPr>
        <p:spPr>
          <a:xfrm>
            <a:off x="971600" y="4594419"/>
            <a:ext cx="864096" cy="400110"/>
          </a:xfrm>
          <a:prstGeom prst="rect">
            <a:avLst/>
          </a:prstGeom>
          <a:solidFill>
            <a:srgbClr val="FFFF00"/>
          </a:solidFill>
          <a:ln>
            <a:solidFill>
              <a:schemeClr val="tx1"/>
            </a:solidFill>
          </a:ln>
        </p:spPr>
        <p:txBody>
          <a:bodyPr wrap="square" rtlCol="0">
            <a:spAutoFit/>
          </a:bodyPr>
          <a:lstStyle/>
          <a:p>
            <a:pPr algn="ctr"/>
            <a:r>
              <a:rPr lang="ja-JP" altLang="en-US" sz="2000" b="1" dirty="0"/>
              <a:t>対話</a:t>
            </a:r>
            <a:endParaRPr kumimoji="1" lang="ja-JP" altLang="en-US" sz="2000" b="1" dirty="0"/>
          </a:p>
        </p:txBody>
      </p:sp>
      <p:sp>
        <p:nvSpPr>
          <p:cNvPr id="11" name="テキスト ボックス 10"/>
          <p:cNvSpPr txBox="1"/>
          <p:nvPr/>
        </p:nvSpPr>
        <p:spPr>
          <a:xfrm>
            <a:off x="1025606" y="5179807"/>
            <a:ext cx="756084" cy="400110"/>
          </a:xfrm>
          <a:prstGeom prst="rect">
            <a:avLst/>
          </a:prstGeom>
          <a:solidFill>
            <a:srgbClr val="FFFF00"/>
          </a:solidFill>
          <a:ln>
            <a:solidFill>
              <a:schemeClr val="tx1"/>
            </a:solidFill>
          </a:ln>
        </p:spPr>
        <p:txBody>
          <a:bodyPr wrap="square" rtlCol="0">
            <a:spAutoFit/>
          </a:bodyPr>
          <a:lstStyle/>
          <a:p>
            <a:pPr algn="ctr"/>
            <a:r>
              <a:rPr lang="ja-JP" altLang="en-US" sz="2000" b="1" dirty="0"/>
              <a:t>体験</a:t>
            </a:r>
            <a:endParaRPr kumimoji="1" lang="ja-JP" altLang="en-US" sz="2000" b="1" dirty="0"/>
          </a:p>
        </p:txBody>
      </p:sp>
      <p:sp>
        <p:nvSpPr>
          <p:cNvPr id="12" name="テキスト ボックス 11"/>
          <p:cNvSpPr txBox="1"/>
          <p:nvPr/>
        </p:nvSpPr>
        <p:spPr>
          <a:xfrm>
            <a:off x="467544" y="5765194"/>
            <a:ext cx="1872208" cy="400110"/>
          </a:xfrm>
          <a:prstGeom prst="rect">
            <a:avLst/>
          </a:prstGeom>
          <a:solidFill>
            <a:srgbClr val="FFFF00"/>
          </a:solidFill>
          <a:ln>
            <a:solidFill>
              <a:schemeClr val="tx1"/>
            </a:solidFill>
          </a:ln>
        </p:spPr>
        <p:txBody>
          <a:bodyPr wrap="square" rtlCol="0">
            <a:spAutoFit/>
          </a:bodyPr>
          <a:lstStyle/>
          <a:p>
            <a:pPr algn="ctr"/>
            <a:r>
              <a:rPr lang="ja-JP" altLang="en-US" sz="2000" b="1" dirty="0"/>
              <a:t>他人に教える</a:t>
            </a:r>
            <a:endParaRPr kumimoji="1" lang="ja-JP" altLang="en-US" sz="2000" b="1" dirty="0"/>
          </a:p>
        </p:txBody>
      </p:sp>
      <p:sp>
        <p:nvSpPr>
          <p:cNvPr id="13" name="正方形/長方形 12"/>
          <p:cNvSpPr/>
          <p:nvPr/>
        </p:nvSpPr>
        <p:spPr>
          <a:xfrm>
            <a:off x="323528" y="4484304"/>
            <a:ext cx="8424936" cy="1796880"/>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6217824" y="1872534"/>
            <a:ext cx="2736304" cy="646331"/>
          </a:xfrm>
          <a:prstGeom prst="rect">
            <a:avLst/>
          </a:prstGeom>
          <a:solidFill>
            <a:schemeClr val="bg1"/>
          </a:solidFill>
          <a:ln>
            <a:solidFill>
              <a:schemeClr val="tx1"/>
            </a:solidFill>
          </a:ln>
        </p:spPr>
        <p:txBody>
          <a:bodyPr wrap="square" rtlCol="0">
            <a:spAutoFit/>
          </a:bodyPr>
          <a:lstStyle/>
          <a:p>
            <a:pPr algn="ctr"/>
            <a:r>
              <a:rPr kumimoji="1" lang="ja-JP" altLang="en-US" dirty="0"/>
              <a:t>実証的な研究成果</a:t>
            </a:r>
            <a:endParaRPr kumimoji="1" lang="en-US" altLang="ja-JP" dirty="0"/>
          </a:p>
          <a:p>
            <a:pPr algn="ctr"/>
            <a:r>
              <a:rPr lang="ja-JP" altLang="en-US" dirty="0"/>
              <a:t>ではないことに注意</a:t>
            </a:r>
            <a:endParaRPr lang="en-US" altLang="ja-JP" dirty="0"/>
          </a:p>
        </p:txBody>
      </p:sp>
    </p:spTree>
    <p:extLst>
      <p:ext uri="{BB962C8B-B14F-4D97-AF65-F5344CB8AC3E}">
        <p14:creationId xmlns:p14="http://schemas.microsoft.com/office/powerpoint/2010/main" val="9221105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「わかる」ために必要なこと</a:t>
            </a:r>
          </a:p>
        </p:txBody>
      </p:sp>
      <p:sp>
        <p:nvSpPr>
          <p:cNvPr id="3" name="コンテンツ プレースホルダー 2"/>
          <p:cNvSpPr>
            <a:spLocks noGrp="1"/>
          </p:cNvSpPr>
          <p:nvPr>
            <p:ph idx="1"/>
          </p:nvPr>
        </p:nvSpPr>
        <p:spPr/>
        <p:txBody>
          <a:bodyPr/>
          <a:lstStyle/>
          <a:p>
            <a:r>
              <a:rPr lang="ja-JP" altLang="en-US" dirty="0"/>
              <a:t>「わからないこと」はまず自分で考えてみる。</a:t>
            </a:r>
            <a:endParaRPr lang="en-US" altLang="ja-JP" dirty="0"/>
          </a:p>
          <a:p>
            <a:endParaRPr kumimoji="1" lang="en-US" altLang="ja-JP" dirty="0"/>
          </a:p>
          <a:p>
            <a:r>
              <a:rPr lang="ja-JP" altLang="en-US" dirty="0"/>
              <a:t>それでもわからなければ、人に助けを求める（「教えて」と言える能力）。</a:t>
            </a:r>
            <a:endParaRPr lang="en-US" altLang="ja-JP" dirty="0"/>
          </a:p>
          <a:p>
            <a:endParaRPr kumimoji="1" lang="en-US" altLang="ja-JP" dirty="0"/>
          </a:p>
          <a:p>
            <a:r>
              <a:rPr lang="ja-JP" altLang="en-US" dirty="0"/>
              <a:t>自分が「わかった」と思ったことは、積極的に人に教える。</a:t>
            </a:r>
            <a:endParaRPr kumimoji="1" lang="en-US" altLang="ja-JP" dirty="0"/>
          </a:p>
        </p:txBody>
      </p:sp>
    </p:spTree>
    <p:extLst>
      <p:ext uri="{BB962C8B-B14F-4D97-AF65-F5344CB8AC3E}">
        <p14:creationId xmlns:p14="http://schemas.microsoft.com/office/powerpoint/2010/main" val="8854856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練習問題</a:t>
            </a:r>
          </a:p>
        </p:txBody>
      </p:sp>
      <p:sp>
        <p:nvSpPr>
          <p:cNvPr id="3" name="コンテンツ プレースホルダー 2"/>
          <p:cNvSpPr>
            <a:spLocks noGrp="1"/>
          </p:cNvSpPr>
          <p:nvPr>
            <p:ph idx="1"/>
          </p:nvPr>
        </p:nvSpPr>
        <p:spPr/>
        <p:txBody>
          <a:bodyPr>
            <a:normAutofit/>
          </a:bodyPr>
          <a:lstStyle/>
          <a:p>
            <a:r>
              <a:rPr lang="ja-JP" altLang="en-US" sz="3600" b="1" dirty="0"/>
              <a:t>原子</a:t>
            </a:r>
            <a:r>
              <a:rPr kumimoji="1" lang="ja-JP" altLang="en-US" sz="3600" b="1" dirty="0" smtClean="0"/>
              <a:t>と</a:t>
            </a:r>
            <a:r>
              <a:rPr kumimoji="1" lang="ja-JP" altLang="en-US" sz="3600" b="1" dirty="0"/>
              <a:t>は何か</a:t>
            </a:r>
            <a:r>
              <a:rPr kumimoji="1" lang="ja-JP" altLang="en-US" sz="3600" b="1" dirty="0" smtClean="0"/>
              <a:t>？分子とは何か？</a:t>
            </a:r>
            <a:endParaRPr kumimoji="1" lang="en-US" altLang="ja-JP" sz="3600" b="1" dirty="0"/>
          </a:p>
          <a:p>
            <a:endParaRPr kumimoji="1" lang="en-US" altLang="ja-JP" sz="3600" b="1" dirty="0"/>
          </a:p>
          <a:p>
            <a:r>
              <a:rPr lang="ja-JP" altLang="en-US" sz="3600" b="1" dirty="0" smtClean="0"/>
              <a:t>元素とは何か？原子とは何が違うのか？</a:t>
            </a:r>
            <a:endParaRPr kumimoji="1" lang="en-US" altLang="ja-JP" sz="3600" b="1" dirty="0" smtClean="0"/>
          </a:p>
          <a:p>
            <a:endParaRPr kumimoji="1" lang="en-US" altLang="ja-JP" sz="3600" b="1" dirty="0"/>
          </a:p>
          <a:p>
            <a:r>
              <a:rPr lang="ja-JP" altLang="en-US" sz="3600" b="1" dirty="0"/>
              <a:t>共有結合とは何か？イオン結合とは何が違うのか</a:t>
            </a:r>
            <a:r>
              <a:rPr lang="ja-JP" altLang="en-US" sz="3600" b="1" dirty="0" smtClean="0"/>
              <a:t>？</a:t>
            </a:r>
            <a:endParaRPr lang="en-US" altLang="ja-JP" sz="3600" b="1" dirty="0"/>
          </a:p>
        </p:txBody>
      </p:sp>
    </p:spTree>
    <p:extLst>
      <p:ext uri="{BB962C8B-B14F-4D97-AF65-F5344CB8AC3E}">
        <p14:creationId xmlns:p14="http://schemas.microsoft.com/office/powerpoint/2010/main" val="31876618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760040" y="1340768"/>
            <a:ext cx="7772400" cy="4032448"/>
          </a:xfrm>
        </p:spPr>
        <p:txBody>
          <a:bodyPr>
            <a:normAutofit/>
          </a:bodyPr>
          <a:lstStyle/>
          <a:p>
            <a:pPr algn="ctr"/>
            <a:r>
              <a:rPr lang="ja-JP" altLang="en-US" dirty="0"/>
              <a:t>「創造性」とは何か？</a:t>
            </a:r>
            <a:r>
              <a:rPr lang="en-US" altLang="ja-JP" dirty="0"/>
              <a:t/>
            </a:r>
            <a:br>
              <a:rPr lang="en-US" altLang="ja-JP" dirty="0"/>
            </a:br>
            <a:r>
              <a:rPr lang="en-US" altLang="ja-JP" dirty="0"/>
              <a:t/>
            </a:r>
            <a:br>
              <a:rPr lang="en-US" altLang="ja-JP" dirty="0"/>
            </a:br>
            <a:r>
              <a:rPr lang="ja-JP" altLang="en-US" dirty="0"/>
              <a:t>「創造性」は必要か？</a:t>
            </a:r>
            <a:r>
              <a:rPr lang="en-US" altLang="ja-JP" dirty="0"/>
              <a:t/>
            </a:r>
            <a:br>
              <a:rPr lang="en-US" altLang="ja-JP" dirty="0"/>
            </a:br>
            <a:r>
              <a:rPr lang="en-US" altLang="ja-JP" dirty="0"/>
              <a:t/>
            </a:r>
            <a:br>
              <a:rPr lang="en-US" altLang="ja-JP" dirty="0"/>
            </a:br>
            <a:r>
              <a:rPr lang="ja-JP" altLang="en-US" dirty="0"/>
              <a:t>どうすれば、「創造性」を</a:t>
            </a:r>
            <a:r>
              <a:rPr lang="en-US" altLang="ja-JP" dirty="0"/>
              <a:t/>
            </a:r>
            <a:br>
              <a:rPr lang="en-US" altLang="ja-JP" dirty="0"/>
            </a:br>
            <a:r>
              <a:rPr lang="ja-JP" altLang="en-US" dirty="0"/>
              <a:t>身に付ける</a:t>
            </a:r>
            <a:r>
              <a:rPr lang="ja-JP" altLang="en-US" dirty="0" smtClean="0"/>
              <a:t>ことができるか？</a:t>
            </a:r>
            <a:endParaRPr kumimoji="1" lang="ja-JP" altLang="en-US" dirty="0"/>
          </a:p>
        </p:txBody>
      </p:sp>
    </p:spTree>
    <p:extLst>
      <p:ext uri="{BB962C8B-B14F-4D97-AF65-F5344CB8AC3E}">
        <p14:creationId xmlns:p14="http://schemas.microsoft.com/office/powerpoint/2010/main" val="31535403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創造性とは</a:t>
            </a:r>
            <a:endParaRPr kumimoji="1" lang="ja-JP" altLang="en-US" dirty="0"/>
          </a:p>
        </p:txBody>
      </p:sp>
      <p:sp>
        <p:nvSpPr>
          <p:cNvPr id="3" name="コンテンツ プレースホルダー 2"/>
          <p:cNvSpPr>
            <a:spLocks noGrp="1"/>
          </p:cNvSpPr>
          <p:nvPr>
            <p:ph idx="1"/>
          </p:nvPr>
        </p:nvSpPr>
        <p:spPr>
          <a:xfrm>
            <a:off x="755576" y="5301208"/>
            <a:ext cx="8229600" cy="1440160"/>
          </a:xfrm>
        </p:spPr>
        <p:txBody>
          <a:bodyPr>
            <a:noAutofit/>
          </a:bodyPr>
          <a:lstStyle/>
          <a:p>
            <a:pPr marL="0" indent="0" algn="ctr">
              <a:buNone/>
            </a:pPr>
            <a:r>
              <a:rPr lang="en-US" altLang="ja-JP" sz="2800" b="1" dirty="0">
                <a:latin typeface="+mj-ea"/>
              </a:rPr>
              <a:t>Creativity is just connecting things. </a:t>
            </a:r>
          </a:p>
          <a:p>
            <a:pPr marL="0" indent="0">
              <a:buNone/>
            </a:pPr>
            <a:r>
              <a:rPr lang="ja-JP" altLang="en-US" sz="2400" dirty="0"/>
              <a:t>クリエイティビティとは、何かと何かをつなぐことにすぎない（スティーブ・ジョブズ）</a:t>
            </a:r>
            <a:endParaRPr lang="en-US" altLang="ja-JP" sz="2400" dirty="0"/>
          </a:p>
          <a:p>
            <a:pPr marL="0" indent="0">
              <a:buNone/>
            </a:pPr>
            <a:endParaRPr lang="en-US" altLang="ja-JP" sz="2800" dirty="0"/>
          </a:p>
        </p:txBody>
      </p:sp>
      <p:pic>
        <p:nvPicPr>
          <p:cNvPr id="1026" name="Picture 2" descr="埋め込み画像への固定リンク"/>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61041" y="1019611"/>
            <a:ext cx="7018670" cy="36869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テキスト ボックス 3"/>
          <p:cNvSpPr txBox="1"/>
          <p:nvPr/>
        </p:nvSpPr>
        <p:spPr>
          <a:xfrm>
            <a:off x="2348321" y="4706560"/>
            <a:ext cx="6832191" cy="738664"/>
          </a:xfrm>
          <a:prstGeom prst="rect">
            <a:avLst/>
          </a:prstGeom>
          <a:noFill/>
        </p:spPr>
        <p:txBody>
          <a:bodyPr wrap="none" rtlCol="0">
            <a:spAutoFit/>
          </a:bodyPr>
          <a:lstStyle/>
          <a:p>
            <a:r>
              <a:rPr lang="ja-JP" altLang="ja-JP" sz="1400" b="1" dirty="0">
                <a:latin typeface="+mj-ea"/>
                <a:ea typeface="+mj-ea"/>
              </a:rPr>
              <a:t>知識と経験と創造性の違いについて</a:t>
            </a:r>
            <a:r>
              <a:rPr lang="en-US" altLang="ja-JP" sz="1400" b="1" dirty="0">
                <a:latin typeface="+mj-ea"/>
                <a:ea typeface="+mj-ea"/>
              </a:rPr>
              <a:t> </a:t>
            </a:r>
            <a:endParaRPr lang="ja-JP" altLang="ja-JP" sz="1400" dirty="0">
              <a:latin typeface="+mj-ea"/>
              <a:ea typeface="+mj-ea"/>
            </a:endParaRPr>
          </a:p>
          <a:p>
            <a:r>
              <a:rPr lang="en-US" altLang="ja-JP" sz="1400" b="1" dirty="0">
                <a:latin typeface="+mj-ea"/>
                <a:ea typeface="+mj-ea"/>
              </a:rPr>
              <a:t>https://twitter.com/Stakesh/status/432505262021160961/photo/1</a:t>
            </a:r>
            <a:endParaRPr lang="ja-JP" altLang="ja-JP" sz="1400" dirty="0">
              <a:latin typeface="+mj-ea"/>
              <a:ea typeface="+mj-ea"/>
            </a:endParaRPr>
          </a:p>
          <a:p>
            <a:endParaRPr kumimoji="1" lang="ja-JP" altLang="en-US" sz="1400" dirty="0">
              <a:latin typeface="+mj-ea"/>
              <a:ea typeface="+mj-ea"/>
            </a:endParaRPr>
          </a:p>
        </p:txBody>
      </p:sp>
    </p:spTree>
    <p:extLst>
      <p:ext uri="{BB962C8B-B14F-4D97-AF65-F5344CB8AC3E}">
        <p14:creationId xmlns:p14="http://schemas.microsoft.com/office/powerpoint/2010/main" val="16288717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練習問題</a:t>
            </a:r>
          </a:p>
        </p:txBody>
      </p:sp>
      <p:sp>
        <p:nvSpPr>
          <p:cNvPr id="3" name="コンテンツ プレースホルダー 2"/>
          <p:cNvSpPr>
            <a:spLocks noGrp="1"/>
          </p:cNvSpPr>
          <p:nvPr>
            <p:ph idx="1"/>
          </p:nvPr>
        </p:nvSpPr>
        <p:spPr/>
        <p:txBody>
          <a:bodyPr/>
          <a:lstStyle/>
          <a:p>
            <a:r>
              <a:rPr lang="ja-JP" altLang="en-US" sz="3600" b="1" dirty="0" smtClean="0"/>
              <a:t>原子は別な原子に変わることはあるか？あるとしたらどのような場所で、どのように起こっているか？</a:t>
            </a:r>
            <a:endParaRPr lang="en-US" altLang="ja-JP" sz="3600" b="1" dirty="0"/>
          </a:p>
          <a:p>
            <a:endParaRPr lang="en-US" altLang="ja-JP" dirty="0"/>
          </a:p>
          <a:p>
            <a:pPr marL="0" indent="0">
              <a:buNone/>
            </a:pPr>
            <a:r>
              <a:rPr lang="ja-JP" altLang="en-US" dirty="0"/>
              <a:t>この「問い」を考えるために必要な「知識」は何か？</a:t>
            </a:r>
            <a:endParaRPr lang="en-US" altLang="ja-JP" dirty="0"/>
          </a:p>
          <a:p>
            <a:endParaRPr kumimoji="1" lang="en-US" altLang="ja-JP" dirty="0"/>
          </a:p>
        </p:txBody>
      </p:sp>
    </p:spTree>
    <p:extLst>
      <p:ext uri="{BB962C8B-B14F-4D97-AF65-F5344CB8AC3E}">
        <p14:creationId xmlns:p14="http://schemas.microsoft.com/office/powerpoint/2010/main" val="19003515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683568" y="2204864"/>
            <a:ext cx="7772400" cy="2016224"/>
          </a:xfrm>
        </p:spPr>
        <p:txBody>
          <a:bodyPr>
            <a:normAutofit fontScale="90000"/>
          </a:bodyPr>
          <a:lstStyle/>
          <a:p>
            <a:pPr algn="ctr"/>
            <a:r>
              <a:rPr lang="ja-JP" altLang="en-US" dirty="0"/>
              <a:t>テーマ②</a:t>
            </a:r>
            <a:r>
              <a:rPr lang="en-US" altLang="ja-JP" dirty="0"/>
              <a:t/>
            </a:r>
            <a:br>
              <a:rPr lang="en-US" altLang="ja-JP" dirty="0"/>
            </a:br>
            <a:r>
              <a:rPr kumimoji="1" lang="en-US" altLang="ja-JP" dirty="0"/>
              <a:t/>
            </a:r>
            <a:br>
              <a:rPr kumimoji="1" lang="en-US" altLang="ja-JP" dirty="0"/>
            </a:br>
            <a:r>
              <a:rPr lang="ja-JP" altLang="en-US" dirty="0"/>
              <a:t>自分の目で見て、自分の頭で考える</a:t>
            </a:r>
            <a:endParaRPr kumimoji="1" lang="ja-JP" altLang="en-US" dirty="0"/>
          </a:p>
        </p:txBody>
      </p:sp>
    </p:spTree>
    <p:extLst>
      <p:ext uri="{BB962C8B-B14F-4D97-AF65-F5344CB8AC3E}">
        <p14:creationId xmlns:p14="http://schemas.microsoft.com/office/powerpoint/2010/main" val="1562340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60648"/>
            <a:ext cx="8229600" cy="1143000"/>
          </a:xfrm>
        </p:spPr>
        <p:txBody>
          <a:bodyPr/>
          <a:lstStyle/>
          <a:p>
            <a:r>
              <a:rPr lang="ja-JP" altLang="en-US" dirty="0"/>
              <a:t>クリティカルシンキングとは</a:t>
            </a:r>
            <a:endParaRPr kumimoji="1" lang="ja-JP" altLang="en-US" dirty="0"/>
          </a:p>
        </p:txBody>
      </p:sp>
      <p:sp>
        <p:nvSpPr>
          <p:cNvPr id="3" name="コンテンツ プレースホルダー 2"/>
          <p:cNvSpPr>
            <a:spLocks noGrp="1"/>
          </p:cNvSpPr>
          <p:nvPr>
            <p:ph idx="1"/>
          </p:nvPr>
        </p:nvSpPr>
        <p:spPr>
          <a:xfrm>
            <a:off x="395536" y="1600200"/>
            <a:ext cx="8424936" cy="4525963"/>
          </a:xfrm>
        </p:spPr>
        <p:txBody>
          <a:bodyPr>
            <a:normAutofit/>
          </a:bodyPr>
          <a:lstStyle/>
          <a:p>
            <a:pPr marL="0" indent="0">
              <a:buNone/>
            </a:pPr>
            <a:r>
              <a:rPr kumimoji="1" lang="ja-JP" altLang="en-US" sz="4000" b="1" dirty="0">
                <a:solidFill>
                  <a:srgbClr val="FF0000"/>
                </a:solidFill>
              </a:rPr>
              <a:t>自分の目で見て、自分の頭で考える</a:t>
            </a:r>
            <a:endParaRPr kumimoji="1" lang="en-US" altLang="ja-JP" sz="4000" b="1" dirty="0">
              <a:solidFill>
                <a:srgbClr val="FF0000"/>
              </a:solidFill>
            </a:endParaRPr>
          </a:p>
          <a:p>
            <a:endParaRPr lang="en-US" altLang="ja-JP" dirty="0"/>
          </a:p>
          <a:p>
            <a:r>
              <a:rPr kumimoji="1" lang="ja-JP" altLang="en-US" dirty="0"/>
              <a:t>自分の目で見る</a:t>
            </a:r>
            <a:endParaRPr kumimoji="1" lang="en-US" altLang="ja-JP" dirty="0"/>
          </a:p>
          <a:p>
            <a:pPr marL="0" indent="0">
              <a:buNone/>
            </a:pPr>
            <a:r>
              <a:rPr lang="ja-JP" altLang="en-US" dirty="0"/>
              <a:t>　</a:t>
            </a:r>
            <a:r>
              <a:rPr kumimoji="1" lang="ja-JP" altLang="en-US" dirty="0"/>
              <a:t>＝鵜呑みにしない</a:t>
            </a:r>
            <a:r>
              <a:rPr kumimoji="1" lang="ja-JP" altLang="en-US" b="1" dirty="0"/>
              <a:t>「つっこみ力」</a:t>
            </a:r>
            <a:endParaRPr kumimoji="1" lang="en-US" altLang="ja-JP" b="1" dirty="0"/>
          </a:p>
          <a:p>
            <a:endParaRPr lang="en-US" altLang="ja-JP" dirty="0"/>
          </a:p>
          <a:p>
            <a:r>
              <a:rPr lang="ja-JP" altLang="en-US" dirty="0"/>
              <a:t>自分の頭で考える</a:t>
            </a:r>
            <a:endParaRPr lang="en-US" altLang="ja-JP" dirty="0"/>
          </a:p>
          <a:p>
            <a:pPr marL="0" indent="0">
              <a:buNone/>
            </a:pPr>
            <a:r>
              <a:rPr lang="ja-JP" altLang="en-US" dirty="0"/>
              <a:t>　＝</a:t>
            </a:r>
            <a:r>
              <a:rPr lang="ja-JP" altLang="en-US" b="1" dirty="0"/>
              <a:t>納得解</a:t>
            </a:r>
            <a:r>
              <a:rPr lang="ja-JP" altLang="en-US" dirty="0"/>
              <a:t>へのプロセス</a:t>
            </a:r>
            <a:endParaRPr lang="en-US" altLang="ja-JP" dirty="0"/>
          </a:p>
          <a:p>
            <a:endParaRPr kumimoji="1" lang="en-US" altLang="ja-JP" dirty="0"/>
          </a:p>
        </p:txBody>
      </p:sp>
    </p:spTree>
    <p:extLst>
      <p:ext uri="{BB962C8B-B14F-4D97-AF65-F5344CB8AC3E}">
        <p14:creationId xmlns:p14="http://schemas.microsoft.com/office/powerpoint/2010/main" val="6890655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自己紹介</a:t>
            </a:r>
            <a:endParaRPr kumimoji="1" lang="ja-JP" altLang="en-US" dirty="0"/>
          </a:p>
        </p:txBody>
      </p:sp>
      <p:sp>
        <p:nvSpPr>
          <p:cNvPr id="3" name="コンテンツ プレースホルダー 2"/>
          <p:cNvSpPr>
            <a:spLocks noGrp="1"/>
          </p:cNvSpPr>
          <p:nvPr>
            <p:ph idx="1"/>
          </p:nvPr>
        </p:nvSpPr>
        <p:spPr>
          <a:xfrm>
            <a:off x="457200" y="1600200"/>
            <a:ext cx="8229600" cy="4853136"/>
          </a:xfrm>
        </p:spPr>
        <p:txBody>
          <a:bodyPr>
            <a:normAutofit/>
          </a:bodyPr>
          <a:lstStyle/>
          <a:p>
            <a:pPr marL="0" indent="0">
              <a:buNone/>
            </a:pPr>
            <a:r>
              <a:rPr lang="ja-JP" altLang="en-US" dirty="0" smtClean="0"/>
              <a:t>ＡＬ型授業</a:t>
            </a:r>
            <a:r>
              <a:rPr lang="ja-JP" altLang="en-US" dirty="0"/>
              <a:t>　</a:t>
            </a:r>
            <a:r>
              <a:rPr lang="ja-JP" altLang="en-US" dirty="0" smtClean="0"/>
              <a:t>８年目</a:t>
            </a:r>
            <a:endParaRPr lang="en-US" altLang="ja-JP" dirty="0"/>
          </a:p>
          <a:p>
            <a:pPr marL="0" indent="0">
              <a:buNone/>
            </a:pPr>
            <a:endParaRPr lang="en-US" altLang="ja-JP" dirty="0"/>
          </a:p>
          <a:p>
            <a:r>
              <a:rPr lang="ja-JP" altLang="en-US" dirty="0"/>
              <a:t>都立新宿山吹（３年）</a:t>
            </a:r>
            <a:endParaRPr lang="en-US" altLang="ja-JP" dirty="0"/>
          </a:p>
          <a:p>
            <a:r>
              <a:rPr lang="ja-JP" altLang="en-US" dirty="0"/>
              <a:t>都立国立</a:t>
            </a:r>
            <a:r>
              <a:rPr lang="ja-JP" altLang="en-US" dirty="0" smtClean="0"/>
              <a:t>（４年）</a:t>
            </a:r>
            <a:endParaRPr lang="en-US" altLang="ja-JP" dirty="0" smtClean="0"/>
          </a:p>
          <a:p>
            <a:r>
              <a:rPr lang="ja-JP" altLang="en-US" dirty="0" smtClean="0"/>
              <a:t>三田国際学園（</a:t>
            </a:r>
            <a:r>
              <a:rPr lang="ja-JP" altLang="en-US" dirty="0"/>
              <a:t>１</a:t>
            </a:r>
            <a:r>
              <a:rPr lang="ja-JP" altLang="en-US" dirty="0" smtClean="0"/>
              <a:t>年目）</a:t>
            </a:r>
            <a:endParaRPr lang="en-US" altLang="ja-JP" dirty="0"/>
          </a:p>
          <a:p>
            <a:endParaRPr lang="en-US" altLang="ja-JP" dirty="0"/>
          </a:p>
          <a:p>
            <a:pPr marL="0" indent="0">
              <a:buNone/>
            </a:pPr>
            <a:r>
              <a:rPr lang="ja-JP" altLang="en-US" dirty="0"/>
              <a:t>ビジョン</a:t>
            </a:r>
            <a:endParaRPr lang="en-US" altLang="ja-JP" dirty="0"/>
          </a:p>
          <a:p>
            <a:pPr marL="0" indent="0">
              <a:buNone/>
            </a:pPr>
            <a:r>
              <a:rPr lang="ja-JP" altLang="en-US" dirty="0"/>
              <a:t>「誰もが生きやすい社会</a:t>
            </a:r>
            <a:r>
              <a:rPr lang="ja-JP" altLang="en-US" dirty="0" smtClean="0"/>
              <a:t>」</a:t>
            </a:r>
            <a:endParaRPr lang="en-US" altLang="ja-JP" dirty="0"/>
          </a:p>
        </p:txBody>
      </p:sp>
    </p:spTree>
    <p:extLst>
      <p:ext uri="{BB962C8B-B14F-4D97-AF65-F5344CB8AC3E}">
        <p14:creationId xmlns:p14="http://schemas.microsoft.com/office/powerpoint/2010/main" val="22263404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練習問題</a:t>
            </a:r>
          </a:p>
        </p:txBody>
      </p:sp>
      <p:sp>
        <p:nvSpPr>
          <p:cNvPr id="3" name="コンテンツ プレースホルダー 2"/>
          <p:cNvSpPr>
            <a:spLocks noGrp="1"/>
          </p:cNvSpPr>
          <p:nvPr>
            <p:ph idx="1"/>
          </p:nvPr>
        </p:nvSpPr>
        <p:spPr>
          <a:xfrm>
            <a:off x="457200" y="1600200"/>
            <a:ext cx="8229600" cy="4925144"/>
          </a:xfrm>
        </p:spPr>
        <p:txBody>
          <a:bodyPr>
            <a:noAutofit/>
          </a:bodyPr>
          <a:lstStyle/>
          <a:p>
            <a:pPr marL="0" indent="0">
              <a:buNone/>
            </a:pPr>
            <a:r>
              <a:rPr lang="ja-JP" altLang="en-US" sz="2800" b="1" dirty="0">
                <a:solidFill>
                  <a:srgbClr val="FF0000"/>
                </a:solidFill>
              </a:rPr>
              <a:t>遺伝子検査は、遺伝子の持つ情報を解析することで、生まれ持った病気のなりやすさや体質などを知ることができる検査です。</a:t>
            </a:r>
            <a:r>
              <a:rPr lang="ja-JP" altLang="en-US" sz="2800" dirty="0"/>
              <a:t>「</a:t>
            </a:r>
            <a:r>
              <a:rPr lang="en-US" altLang="ja-JP" sz="2800" dirty="0"/>
              <a:t>DNA</a:t>
            </a:r>
            <a:r>
              <a:rPr lang="ja-JP" altLang="en-US" sz="2800" dirty="0"/>
              <a:t>検査」と呼ぶこともあります。</a:t>
            </a:r>
          </a:p>
          <a:p>
            <a:pPr marL="0" indent="0">
              <a:buNone/>
            </a:pPr>
            <a:r>
              <a:rPr lang="ja-JP" altLang="en-US" sz="2800" dirty="0"/>
              <a:t>病気は、遺伝子と生活習慣の双方の影響で、発症の有無やその程度が決まると言われています。病気を未然に防ぐためには、検査で自分の「遺伝子型」を知って、遺伝的にかかりやすい病気の傾向を学び、病気にかからないために生活習慣の改善を行うことが重要であると言えます。</a:t>
            </a:r>
          </a:p>
          <a:p>
            <a:pPr marL="0" indent="0" algn="r">
              <a:buNone/>
            </a:pPr>
            <a:r>
              <a:rPr lang="ja-JP" altLang="en-US" sz="2000" dirty="0"/>
              <a:t>（</a:t>
            </a:r>
            <a:r>
              <a:rPr lang="en-US" altLang="ja-JP" sz="2000" dirty="0"/>
              <a:t>MY CODE</a:t>
            </a:r>
            <a:r>
              <a:rPr lang="ja-JP" altLang="en-US" sz="2000" dirty="0"/>
              <a:t>ウェブサイトより）</a:t>
            </a:r>
          </a:p>
        </p:txBody>
      </p:sp>
    </p:spTree>
    <p:extLst>
      <p:ext uri="{BB962C8B-B14F-4D97-AF65-F5344CB8AC3E}">
        <p14:creationId xmlns:p14="http://schemas.microsoft.com/office/powerpoint/2010/main" val="23296068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練習問題</a:t>
            </a:r>
          </a:p>
        </p:txBody>
      </p:sp>
      <p:sp>
        <p:nvSpPr>
          <p:cNvPr id="3" name="コンテンツ プレースホルダー 2"/>
          <p:cNvSpPr>
            <a:spLocks noGrp="1"/>
          </p:cNvSpPr>
          <p:nvPr>
            <p:ph idx="1"/>
          </p:nvPr>
        </p:nvSpPr>
        <p:spPr>
          <a:xfrm>
            <a:off x="323528" y="1600200"/>
            <a:ext cx="8363272" cy="4925144"/>
          </a:xfrm>
        </p:spPr>
        <p:txBody>
          <a:bodyPr>
            <a:noAutofit/>
          </a:bodyPr>
          <a:lstStyle/>
          <a:p>
            <a:pPr marL="0" indent="0">
              <a:buNone/>
            </a:pPr>
            <a:r>
              <a:rPr lang="ja-JP" altLang="en-US" sz="3600" dirty="0"/>
              <a:t>診断ではありません </a:t>
            </a:r>
            <a:endParaRPr lang="en-US" altLang="ja-JP" sz="3600" dirty="0"/>
          </a:p>
          <a:p>
            <a:pPr marL="0" indent="0">
              <a:buNone/>
            </a:pPr>
            <a:endParaRPr lang="ja-JP" altLang="en-US" sz="3600" dirty="0"/>
          </a:p>
          <a:p>
            <a:pPr marL="0" indent="0">
              <a:buNone/>
            </a:pPr>
            <a:r>
              <a:rPr lang="ja-JP" altLang="en-US" sz="3600" dirty="0"/>
              <a:t>会社によって答えはバラバラです</a:t>
            </a:r>
            <a:endParaRPr lang="en-US" altLang="ja-JP" sz="3600" dirty="0"/>
          </a:p>
          <a:p>
            <a:pPr marL="0" indent="0">
              <a:buNone/>
            </a:pPr>
            <a:endParaRPr lang="ja-JP" altLang="en-US" sz="3600" dirty="0"/>
          </a:p>
          <a:p>
            <a:pPr marL="0" indent="0">
              <a:buNone/>
            </a:pPr>
            <a:r>
              <a:rPr lang="ja-JP" altLang="en-US" sz="3600" dirty="0"/>
              <a:t>研究が進めば、確率は変わります</a:t>
            </a:r>
          </a:p>
          <a:p>
            <a:pPr marL="0" indent="0" algn="r">
              <a:buNone/>
            </a:pPr>
            <a:endParaRPr lang="en-US" altLang="ja-JP" sz="2800" dirty="0"/>
          </a:p>
          <a:p>
            <a:pPr marL="0" indent="0" algn="r">
              <a:buNone/>
            </a:pPr>
            <a:r>
              <a:rPr lang="zh-CN" altLang="en-US" sz="1600" dirty="0"/>
              <a:t>東京大学医科学研究所「公共政策研究分野」</a:t>
            </a:r>
            <a:endParaRPr lang="en-US" altLang="zh-CN" sz="1600" dirty="0"/>
          </a:p>
          <a:p>
            <a:pPr marL="0" indent="0" algn="r">
              <a:buNone/>
            </a:pPr>
            <a:r>
              <a:rPr lang="ja-JP" altLang="en-US" sz="1600" dirty="0"/>
              <a:t>「遺伝子検査サービスを購入しようか迷っている人のためのチェックリスト</a:t>
            </a:r>
            <a:r>
              <a:rPr lang="en-US" altLang="ja-JP" sz="1600" dirty="0"/>
              <a:t>10</a:t>
            </a:r>
            <a:r>
              <a:rPr lang="ja-JP" altLang="en-US" sz="1600" dirty="0"/>
              <a:t>か条」より</a:t>
            </a:r>
          </a:p>
        </p:txBody>
      </p:sp>
    </p:spTree>
    <p:extLst>
      <p:ext uri="{BB962C8B-B14F-4D97-AF65-F5344CB8AC3E}">
        <p14:creationId xmlns:p14="http://schemas.microsoft.com/office/powerpoint/2010/main" val="6865226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練習問題</a:t>
            </a:r>
          </a:p>
        </p:txBody>
      </p:sp>
      <p:sp>
        <p:nvSpPr>
          <p:cNvPr id="3" name="コンテンツ プレースホルダー 2"/>
          <p:cNvSpPr>
            <a:spLocks noGrp="1"/>
          </p:cNvSpPr>
          <p:nvPr>
            <p:ph idx="1"/>
          </p:nvPr>
        </p:nvSpPr>
        <p:spPr>
          <a:xfrm>
            <a:off x="457200" y="1600200"/>
            <a:ext cx="8229600" cy="4925144"/>
          </a:xfrm>
        </p:spPr>
        <p:txBody>
          <a:bodyPr>
            <a:noAutofit/>
          </a:bodyPr>
          <a:lstStyle/>
          <a:p>
            <a:pPr marL="0" indent="0">
              <a:buNone/>
            </a:pPr>
            <a:r>
              <a:rPr lang="ja-JP" altLang="en-US" sz="2800" dirty="0"/>
              <a:t>シークエンサーやスーパーコンピューターの進歩による検査時間の短縮や低価格化は、遺伝子検査そのものが進歩したような印象を与える。しかし、ある特徴を見るために適切な遺伝子が存在しない場合、また、遺伝要因が疾患発症要因のどのくらいを占めるのか、その</a:t>
            </a:r>
            <a:r>
              <a:rPr lang="en-US" altLang="ja-JP" sz="2800" dirty="0"/>
              <a:t>SNP</a:t>
            </a:r>
            <a:r>
              <a:rPr lang="ja-JP" altLang="en-US" sz="2800" dirty="0"/>
              <a:t>がどう疾患や体質と関連しているかがブラックボックスである以上、</a:t>
            </a:r>
            <a:r>
              <a:rPr lang="ja-JP" altLang="en-US" sz="2800" b="1" dirty="0">
                <a:solidFill>
                  <a:srgbClr val="FF0000"/>
                </a:solidFill>
              </a:rPr>
              <a:t>分かることが増えても「占いの域」を完全に脱するのは難しい。</a:t>
            </a:r>
          </a:p>
          <a:p>
            <a:pPr marL="0" indent="0" algn="r">
              <a:buNone/>
            </a:pPr>
            <a:r>
              <a:rPr lang="ja-JP" altLang="en-US" sz="2000" dirty="0"/>
              <a:t>遺伝子検査ビジネスは「疫学」か「易学」</a:t>
            </a:r>
            <a:r>
              <a:rPr lang="ja-JP" altLang="en-US" sz="2000" dirty="0" err="1"/>
              <a:t>か</a:t>
            </a:r>
            <a:endParaRPr lang="en-US" altLang="ja-JP" sz="2000" dirty="0"/>
          </a:p>
          <a:p>
            <a:pPr marL="0" indent="0" algn="r">
              <a:buNone/>
            </a:pPr>
            <a:r>
              <a:rPr lang="ja-JP" altLang="en-US" sz="2000" dirty="0"/>
              <a:t>（</a:t>
            </a:r>
            <a:r>
              <a:rPr lang="en-US" altLang="ja-JP" sz="2000" dirty="0"/>
              <a:t>2014</a:t>
            </a:r>
            <a:r>
              <a:rPr lang="ja-JP" altLang="en-US" sz="2000" dirty="0"/>
              <a:t>年</a:t>
            </a:r>
            <a:r>
              <a:rPr lang="en-US" altLang="ja-JP" sz="2000" dirty="0"/>
              <a:t>12</a:t>
            </a:r>
            <a:r>
              <a:rPr lang="ja-JP" altLang="en-US" sz="2000" dirty="0"/>
              <a:t>月</a:t>
            </a:r>
            <a:r>
              <a:rPr lang="en-US" altLang="ja-JP" sz="2000" dirty="0"/>
              <a:t>15</a:t>
            </a:r>
            <a:r>
              <a:rPr lang="ja-JP" altLang="en-US" sz="2000" dirty="0"/>
              <a:t>日　</a:t>
            </a:r>
            <a:r>
              <a:rPr lang="en-US" altLang="ja-JP" sz="2000" dirty="0"/>
              <a:t>WEDGE REPORT</a:t>
            </a:r>
            <a:r>
              <a:rPr lang="ja-JP" altLang="en-US" sz="2000" dirty="0"/>
              <a:t>より）</a:t>
            </a:r>
          </a:p>
        </p:txBody>
      </p:sp>
    </p:spTree>
    <p:extLst>
      <p:ext uri="{BB962C8B-B14F-4D97-AF65-F5344CB8AC3E}">
        <p14:creationId xmlns:p14="http://schemas.microsoft.com/office/powerpoint/2010/main" val="453165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600" dirty="0"/>
              <a:t>よりよい意思決定・行動選択のために</a:t>
            </a:r>
          </a:p>
        </p:txBody>
      </p:sp>
      <p:sp>
        <p:nvSpPr>
          <p:cNvPr id="4" name="テキスト ボックス 3"/>
          <p:cNvSpPr txBox="1"/>
          <p:nvPr/>
        </p:nvSpPr>
        <p:spPr>
          <a:xfrm>
            <a:off x="2906957" y="5397023"/>
            <a:ext cx="3393002" cy="1200329"/>
          </a:xfrm>
          <a:prstGeom prst="rect">
            <a:avLst/>
          </a:prstGeom>
          <a:solidFill>
            <a:schemeClr val="tx2">
              <a:lumMod val="40000"/>
              <a:lumOff val="60000"/>
            </a:schemeClr>
          </a:solidFill>
          <a:ln>
            <a:solidFill>
              <a:schemeClr val="tx1"/>
            </a:solidFill>
          </a:ln>
        </p:spPr>
        <p:txBody>
          <a:bodyPr wrap="square" rtlCol="0">
            <a:spAutoFit/>
          </a:bodyPr>
          <a:lstStyle/>
          <a:p>
            <a:pPr algn="ctr"/>
            <a:r>
              <a:rPr lang="ja-JP" altLang="en-US" sz="3600" b="1" dirty="0"/>
              <a:t>意思決定</a:t>
            </a:r>
            <a:endParaRPr lang="en-US" altLang="ja-JP" sz="3600" b="1" dirty="0"/>
          </a:p>
          <a:p>
            <a:pPr algn="ctr"/>
            <a:r>
              <a:rPr kumimoji="1" lang="ja-JP" altLang="en-US" sz="3600" b="1" dirty="0"/>
              <a:t>行動選択</a:t>
            </a:r>
          </a:p>
        </p:txBody>
      </p:sp>
      <p:sp>
        <p:nvSpPr>
          <p:cNvPr id="15" name="テキスト ボックス 14"/>
          <p:cNvSpPr txBox="1"/>
          <p:nvPr/>
        </p:nvSpPr>
        <p:spPr>
          <a:xfrm>
            <a:off x="2875500" y="1284303"/>
            <a:ext cx="3393000" cy="954107"/>
          </a:xfrm>
          <a:prstGeom prst="rect">
            <a:avLst/>
          </a:prstGeom>
          <a:solidFill>
            <a:schemeClr val="tx2">
              <a:lumMod val="40000"/>
              <a:lumOff val="60000"/>
            </a:schemeClr>
          </a:solidFill>
          <a:ln>
            <a:solidFill>
              <a:schemeClr val="tx1"/>
            </a:solidFill>
          </a:ln>
        </p:spPr>
        <p:txBody>
          <a:bodyPr wrap="square" rtlCol="0">
            <a:spAutoFit/>
          </a:bodyPr>
          <a:lstStyle/>
          <a:p>
            <a:pPr algn="ctr"/>
            <a:r>
              <a:rPr lang="ja-JP" altLang="en-US" sz="2800" b="1" dirty="0"/>
              <a:t>知識・概念の獲得</a:t>
            </a:r>
            <a:endParaRPr lang="en-US" altLang="ja-JP" sz="2800" b="1" dirty="0"/>
          </a:p>
          <a:p>
            <a:pPr algn="ctr"/>
            <a:r>
              <a:rPr kumimoji="1" lang="ja-JP" altLang="en-US" sz="2800" b="1" dirty="0"/>
              <a:t>（受動的・能動的）</a:t>
            </a:r>
          </a:p>
        </p:txBody>
      </p:sp>
      <p:sp>
        <p:nvSpPr>
          <p:cNvPr id="16" name="テキスト ボックス 15"/>
          <p:cNvSpPr txBox="1"/>
          <p:nvPr/>
        </p:nvSpPr>
        <p:spPr>
          <a:xfrm>
            <a:off x="2527532" y="3113965"/>
            <a:ext cx="4088936" cy="1508105"/>
          </a:xfrm>
          <a:prstGeom prst="rect">
            <a:avLst/>
          </a:prstGeom>
          <a:solidFill>
            <a:srgbClr val="FFFF00"/>
          </a:solidFill>
          <a:ln>
            <a:solidFill>
              <a:schemeClr val="tx1"/>
            </a:solidFill>
          </a:ln>
        </p:spPr>
        <p:txBody>
          <a:bodyPr wrap="square" rtlCol="0">
            <a:spAutoFit/>
          </a:bodyPr>
          <a:lstStyle/>
          <a:p>
            <a:pPr algn="ctr"/>
            <a:r>
              <a:rPr lang="ja-JP" altLang="en-US" sz="3600" b="1" dirty="0"/>
              <a:t>クリティカル思考</a:t>
            </a:r>
            <a:endParaRPr lang="en-US" altLang="ja-JP" sz="3600" b="1" dirty="0"/>
          </a:p>
          <a:p>
            <a:pPr algn="ctr"/>
            <a:r>
              <a:rPr lang="ja-JP" altLang="en-US" sz="2800" b="1" dirty="0"/>
              <a:t>自分の目で見て</a:t>
            </a:r>
            <a:endParaRPr lang="en-US" altLang="ja-JP" sz="2800" b="1" dirty="0"/>
          </a:p>
          <a:p>
            <a:pPr algn="ctr"/>
            <a:r>
              <a:rPr lang="ja-JP" altLang="en-US" sz="2800" b="1" dirty="0"/>
              <a:t>自分の頭で考える</a:t>
            </a:r>
            <a:endParaRPr lang="en-US" altLang="ja-JP" sz="2800" b="1" dirty="0"/>
          </a:p>
        </p:txBody>
      </p:sp>
      <p:sp>
        <p:nvSpPr>
          <p:cNvPr id="17" name="下矢印 16"/>
          <p:cNvSpPr/>
          <p:nvPr/>
        </p:nvSpPr>
        <p:spPr>
          <a:xfrm>
            <a:off x="4396836" y="4725144"/>
            <a:ext cx="350328" cy="5197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下矢印 19"/>
          <p:cNvSpPr/>
          <p:nvPr/>
        </p:nvSpPr>
        <p:spPr>
          <a:xfrm>
            <a:off x="3991174" y="2383674"/>
            <a:ext cx="350328" cy="5197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下矢印 20"/>
          <p:cNvSpPr/>
          <p:nvPr/>
        </p:nvSpPr>
        <p:spPr>
          <a:xfrm flipV="1">
            <a:off x="4833700" y="2370414"/>
            <a:ext cx="350328" cy="53299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四角形吹き出し 2"/>
          <p:cNvSpPr/>
          <p:nvPr/>
        </p:nvSpPr>
        <p:spPr>
          <a:xfrm>
            <a:off x="172950" y="1574327"/>
            <a:ext cx="2354582" cy="1328166"/>
          </a:xfrm>
          <a:prstGeom prst="wedgeRectCallout">
            <a:avLst>
              <a:gd name="adj1" fmla="val 47958"/>
              <a:gd name="adj2" fmla="val 9637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2800" b="1" dirty="0">
                <a:latin typeface="+mn-ea"/>
              </a:rPr>
              <a:t>選択可能性</a:t>
            </a:r>
            <a:endParaRPr lang="en-US" altLang="ja-JP" sz="2800" b="1" dirty="0">
              <a:latin typeface="+mn-ea"/>
            </a:endParaRPr>
          </a:p>
          <a:p>
            <a:pPr algn="ctr"/>
            <a:r>
              <a:rPr lang="ja-JP" altLang="en-US" sz="2800" b="1" dirty="0">
                <a:latin typeface="+mn-ea"/>
              </a:rPr>
              <a:t>（能力・法）</a:t>
            </a:r>
          </a:p>
        </p:txBody>
      </p:sp>
      <p:sp>
        <p:nvSpPr>
          <p:cNvPr id="22" name="四角形吹き出し 21"/>
          <p:cNvSpPr/>
          <p:nvPr/>
        </p:nvSpPr>
        <p:spPr>
          <a:xfrm>
            <a:off x="6660232" y="1596778"/>
            <a:ext cx="2354582" cy="1328166"/>
          </a:xfrm>
          <a:prstGeom prst="wedgeRectCallout">
            <a:avLst>
              <a:gd name="adj1" fmla="val -49438"/>
              <a:gd name="adj2" fmla="val 101841"/>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2800" b="1" dirty="0">
                <a:latin typeface="+mn-ea"/>
              </a:rPr>
              <a:t>科学的思考</a:t>
            </a:r>
            <a:endParaRPr lang="en-US" altLang="ja-JP" sz="2800" b="1" dirty="0">
              <a:latin typeface="+mn-ea"/>
            </a:endParaRPr>
          </a:p>
          <a:p>
            <a:pPr algn="ctr"/>
            <a:r>
              <a:rPr lang="ja-JP" altLang="en-US" sz="2800" b="1" dirty="0">
                <a:latin typeface="+mn-ea"/>
              </a:rPr>
              <a:t>科学的スキル</a:t>
            </a:r>
            <a:endParaRPr lang="en-US" altLang="ja-JP" sz="2800" b="1" dirty="0">
              <a:latin typeface="+mn-ea"/>
            </a:endParaRPr>
          </a:p>
        </p:txBody>
      </p:sp>
      <p:sp>
        <p:nvSpPr>
          <p:cNvPr id="23" name="四角形吹き出し 22"/>
          <p:cNvSpPr/>
          <p:nvPr/>
        </p:nvSpPr>
        <p:spPr>
          <a:xfrm>
            <a:off x="248155" y="4839116"/>
            <a:ext cx="2354582" cy="1328166"/>
          </a:xfrm>
          <a:prstGeom prst="wedgeRectCallout">
            <a:avLst>
              <a:gd name="adj1" fmla="val 44875"/>
              <a:gd name="adj2" fmla="val -92679"/>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2800" b="1" dirty="0">
                <a:latin typeface="+mn-ea"/>
              </a:rPr>
              <a:t>価値観</a:t>
            </a:r>
            <a:endParaRPr lang="en-US" altLang="ja-JP" sz="2800" b="1" dirty="0">
              <a:latin typeface="+mn-ea"/>
            </a:endParaRPr>
          </a:p>
          <a:p>
            <a:pPr algn="ctr"/>
            <a:r>
              <a:rPr lang="ja-JP" altLang="en-US" sz="2400" b="1" dirty="0">
                <a:latin typeface="+mn-ea"/>
              </a:rPr>
              <a:t>多様性・相対化</a:t>
            </a:r>
            <a:endParaRPr lang="en-US" altLang="ja-JP" sz="2400" b="1" dirty="0">
              <a:latin typeface="+mn-ea"/>
            </a:endParaRPr>
          </a:p>
        </p:txBody>
      </p:sp>
      <p:sp>
        <p:nvSpPr>
          <p:cNvPr id="24" name="四角形吹き出し 23"/>
          <p:cNvSpPr/>
          <p:nvPr/>
        </p:nvSpPr>
        <p:spPr>
          <a:xfrm>
            <a:off x="6588224" y="4839116"/>
            <a:ext cx="2354582" cy="1328166"/>
          </a:xfrm>
          <a:prstGeom prst="wedgeRectCallout">
            <a:avLst>
              <a:gd name="adj1" fmla="val -46973"/>
              <a:gd name="adj2" fmla="val -99236"/>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2800" b="1" dirty="0">
                <a:latin typeface="+mn-ea"/>
              </a:rPr>
              <a:t>多眼的思考</a:t>
            </a:r>
            <a:endParaRPr lang="en-US" altLang="ja-JP" sz="2800" b="1" dirty="0">
              <a:latin typeface="+mn-ea"/>
            </a:endParaRPr>
          </a:p>
          <a:p>
            <a:pPr algn="ctr"/>
            <a:r>
              <a:rPr lang="ja-JP" altLang="en-US" sz="2800" b="1" dirty="0">
                <a:latin typeface="+mn-ea"/>
              </a:rPr>
              <a:t>メタ思考</a:t>
            </a:r>
            <a:endParaRPr lang="en-US" altLang="ja-JP" sz="2800" b="1" dirty="0">
              <a:latin typeface="+mn-ea"/>
            </a:endParaRPr>
          </a:p>
        </p:txBody>
      </p:sp>
    </p:spTree>
    <p:extLst>
      <p:ext uri="{BB962C8B-B14F-4D97-AF65-F5344CB8AC3E}">
        <p14:creationId xmlns:p14="http://schemas.microsoft.com/office/powerpoint/2010/main" val="35880840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683568" y="2204864"/>
            <a:ext cx="7772400" cy="2016224"/>
          </a:xfrm>
        </p:spPr>
        <p:txBody>
          <a:bodyPr>
            <a:normAutofit/>
          </a:bodyPr>
          <a:lstStyle/>
          <a:p>
            <a:pPr algn="ctr"/>
            <a:r>
              <a:rPr lang="ja-JP" altLang="en-US" dirty="0"/>
              <a:t>テーマ③</a:t>
            </a:r>
            <a:r>
              <a:rPr lang="en-US" altLang="ja-JP" dirty="0"/>
              <a:t/>
            </a:r>
            <a:br>
              <a:rPr lang="en-US" altLang="ja-JP" dirty="0"/>
            </a:br>
            <a:r>
              <a:rPr kumimoji="1" lang="en-US" altLang="ja-JP" dirty="0"/>
              <a:t/>
            </a:r>
            <a:br>
              <a:rPr kumimoji="1" lang="en-US" altLang="ja-JP" dirty="0"/>
            </a:br>
            <a:r>
              <a:rPr lang="ja-JP" altLang="en-US" dirty="0" smtClean="0"/>
              <a:t>社会で</a:t>
            </a:r>
            <a:r>
              <a:rPr lang="ja-JP" altLang="en-US" dirty="0"/>
              <a:t>求められる力とは</a:t>
            </a:r>
            <a:endParaRPr kumimoji="1" lang="ja-JP" altLang="en-US" dirty="0"/>
          </a:p>
        </p:txBody>
      </p:sp>
    </p:spTree>
    <p:extLst>
      <p:ext uri="{BB962C8B-B14F-4D97-AF65-F5344CB8AC3E}">
        <p14:creationId xmlns:p14="http://schemas.microsoft.com/office/powerpoint/2010/main" val="11914390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社会人基礎力①</a:t>
            </a:r>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0756" y="1738536"/>
            <a:ext cx="8433244" cy="4176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81166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社会人基礎力②</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676400"/>
            <a:ext cx="8427358" cy="4200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770680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社会人基礎力③</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6100" y="2060848"/>
            <a:ext cx="8571800" cy="3096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1979670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611560" y="1340768"/>
            <a:ext cx="7992888" cy="4680520"/>
          </a:xfrm>
        </p:spPr>
        <p:txBody>
          <a:bodyPr>
            <a:normAutofit fontScale="90000"/>
          </a:bodyPr>
          <a:lstStyle/>
          <a:p>
            <a:pPr algn="ctr"/>
            <a:r>
              <a:rPr lang="ja-JP" altLang="en-US" dirty="0"/>
              <a:t>どこでこのような力が</a:t>
            </a:r>
            <a:r>
              <a:rPr lang="en-US" altLang="ja-JP" dirty="0"/>
              <a:t/>
            </a:r>
            <a:br>
              <a:rPr lang="en-US" altLang="ja-JP" dirty="0"/>
            </a:br>
            <a:r>
              <a:rPr lang="ja-JP" altLang="en-US" dirty="0"/>
              <a:t>身に付きますか？</a:t>
            </a:r>
            <a:r>
              <a:rPr lang="en-US" altLang="ja-JP" dirty="0"/>
              <a:t/>
            </a:r>
            <a:br>
              <a:rPr lang="en-US" altLang="ja-JP" dirty="0"/>
            </a:br>
            <a:r>
              <a:rPr lang="en-US" altLang="ja-JP" dirty="0"/>
              <a:t/>
            </a:r>
            <a:br>
              <a:rPr lang="en-US" altLang="ja-JP" dirty="0"/>
            </a:br>
            <a:r>
              <a:rPr lang="ja-JP" altLang="en-US" dirty="0"/>
              <a:t>「授業」「部活」「行事」に</a:t>
            </a:r>
            <a:r>
              <a:rPr lang="en-US" altLang="ja-JP" dirty="0"/>
              <a:t/>
            </a:r>
            <a:br>
              <a:rPr lang="en-US" altLang="ja-JP" dirty="0"/>
            </a:br>
            <a:r>
              <a:rPr lang="ja-JP" altLang="en-US" dirty="0"/>
              <a:t>役割の違いはありますか？</a:t>
            </a:r>
            <a:r>
              <a:rPr lang="en-US" altLang="ja-JP" dirty="0"/>
              <a:t/>
            </a:r>
            <a:br>
              <a:rPr lang="en-US" altLang="ja-JP" dirty="0"/>
            </a:br>
            <a:r>
              <a:rPr lang="en-US" altLang="ja-JP" dirty="0"/>
              <a:t/>
            </a:r>
            <a:br>
              <a:rPr lang="en-US" altLang="ja-JP" dirty="0"/>
            </a:br>
            <a:r>
              <a:rPr lang="ja-JP" altLang="en-US" dirty="0"/>
              <a:t>違いがあるとしたら</a:t>
            </a:r>
            <a:r>
              <a:rPr lang="en-US" altLang="ja-JP" dirty="0"/>
              <a:t/>
            </a:r>
            <a:br>
              <a:rPr lang="en-US" altLang="ja-JP" dirty="0"/>
            </a:br>
            <a:r>
              <a:rPr lang="ja-JP" altLang="en-US" dirty="0"/>
              <a:t>それはなぜですか？</a:t>
            </a:r>
            <a:r>
              <a:rPr lang="en-US" altLang="ja-JP" dirty="0"/>
              <a:t/>
            </a:r>
            <a:br>
              <a:rPr lang="en-US" altLang="ja-JP" dirty="0"/>
            </a:br>
            <a:r>
              <a:rPr lang="en-US" altLang="ja-JP" dirty="0"/>
              <a:t/>
            </a:r>
            <a:br>
              <a:rPr lang="en-US" altLang="ja-JP" dirty="0"/>
            </a:br>
            <a:endParaRPr kumimoji="1" lang="ja-JP" altLang="en-US" dirty="0"/>
          </a:p>
        </p:txBody>
      </p:sp>
    </p:spTree>
    <p:extLst>
      <p:ext uri="{BB962C8B-B14F-4D97-AF65-F5344CB8AC3E}">
        <p14:creationId xmlns:p14="http://schemas.microsoft.com/office/powerpoint/2010/main" val="214185990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問題発見力と問題解決力</a:t>
            </a:r>
          </a:p>
        </p:txBody>
      </p:sp>
      <p:sp>
        <p:nvSpPr>
          <p:cNvPr id="5" name="曲折矢印 4"/>
          <p:cNvSpPr/>
          <p:nvPr/>
        </p:nvSpPr>
        <p:spPr>
          <a:xfrm rot="5400000">
            <a:off x="6191766" y="2172547"/>
            <a:ext cx="813816" cy="868680"/>
          </a:xfrm>
          <a:prstGeom prst="bentArrow">
            <a:avLst>
              <a:gd name="adj1" fmla="val 25000"/>
              <a:gd name="adj2" fmla="val 25000"/>
              <a:gd name="adj3" fmla="val 25000"/>
              <a:gd name="adj4" fmla="val 7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 name="テキスト ボックス 5"/>
          <p:cNvSpPr txBox="1"/>
          <p:nvPr/>
        </p:nvSpPr>
        <p:spPr>
          <a:xfrm>
            <a:off x="3691799" y="1628800"/>
            <a:ext cx="1975221" cy="1384995"/>
          </a:xfrm>
          <a:prstGeom prst="rect">
            <a:avLst/>
          </a:prstGeom>
          <a:noFill/>
          <a:ln>
            <a:solidFill>
              <a:schemeClr val="tx1"/>
            </a:solidFill>
          </a:ln>
        </p:spPr>
        <p:txBody>
          <a:bodyPr wrap="none" rtlCol="0">
            <a:spAutoFit/>
          </a:bodyPr>
          <a:lstStyle/>
          <a:p>
            <a:pPr algn="ctr"/>
            <a:r>
              <a:rPr kumimoji="1" lang="en-US" altLang="ja-JP" sz="4800" b="1" dirty="0">
                <a:solidFill>
                  <a:srgbClr val="FF0000"/>
                </a:solidFill>
                <a:latin typeface="+mj-ea"/>
                <a:ea typeface="+mj-ea"/>
              </a:rPr>
              <a:t>P</a:t>
            </a:r>
          </a:p>
          <a:p>
            <a:r>
              <a:rPr lang="ja-JP" altLang="en-US" sz="3600" dirty="0"/>
              <a:t>　</a:t>
            </a:r>
            <a:r>
              <a:rPr lang="en-US" altLang="ja-JP" sz="3600" dirty="0"/>
              <a:t>Plan</a:t>
            </a:r>
            <a:r>
              <a:rPr lang="ja-JP" altLang="en-US" sz="3600" dirty="0"/>
              <a:t>　</a:t>
            </a:r>
            <a:endParaRPr kumimoji="1" lang="ja-JP" altLang="en-US" sz="3600" dirty="0"/>
          </a:p>
        </p:txBody>
      </p:sp>
      <p:sp>
        <p:nvSpPr>
          <p:cNvPr id="9" name="テキスト ボックス 8"/>
          <p:cNvSpPr txBox="1"/>
          <p:nvPr/>
        </p:nvSpPr>
        <p:spPr>
          <a:xfrm>
            <a:off x="1345178" y="3143260"/>
            <a:ext cx="2004075" cy="1384995"/>
          </a:xfrm>
          <a:prstGeom prst="rect">
            <a:avLst/>
          </a:prstGeom>
          <a:noFill/>
          <a:ln>
            <a:solidFill>
              <a:schemeClr val="tx1"/>
            </a:solidFill>
          </a:ln>
        </p:spPr>
        <p:txBody>
          <a:bodyPr wrap="none" rtlCol="0">
            <a:spAutoFit/>
          </a:bodyPr>
          <a:lstStyle/>
          <a:p>
            <a:pPr algn="ctr"/>
            <a:r>
              <a:rPr lang="en-US" altLang="ja-JP" sz="4800" b="1" dirty="0">
                <a:solidFill>
                  <a:srgbClr val="FF0000"/>
                </a:solidFill>
                <a:latin typeface="+mj-ea"/>
                <a:ea typeface="+mj-ea"/>
              </a:rPr>
              <a:t>A</a:t>
            </a:r>
            <a:endParaRPr kumimoji="1" lang="en-US" altLang="ja-JP" sz="4800" b="1" dirty="0">
              <a:solidFill>
                <a:srgbClr val="FF0000"/>
              </a:solidFill>
              <a:latin typeface="+mj-ea"/>
              <a:ea typeface="+mj-ea"/>
            </a:endParaRPr>
          </a:p>
          <a:p>
            <a:r>
              <a:rPr lang="en-US" altLang="ja-JP" sz="3600" dirty="0"/>
              <a:t>  Action  </a:t>
            </a:r>
            <a:endParaRPr kumimoji="1" lang="ja-JP" altLang="en-US" sz="3600" dirty="0"/>
          </a:p>
        </p:txBody>
      </p:sp>
      <p:sp>
        <p:nvSpPr>
          <p:cNvPr id="10" name="テキスト ボックス 9"/>
          <p:cNvSpPr txBox="1"/>
          <p:nvPr/>
        </p:nvSpPr>
        <p:spPr>
          <a:xfrm>
            <a:off x="3718248" y="4797152"/>
            <a:ext cx="1922321" cy="1384995"/>
          </a:xfrm>
          <a:prstGeom prst="rect">
            <a:avLst/>
          </a:prstGeom>
          <a:noFill/>
          <a:ln>
            <a:solidFill>
              <a:schemeClr val="tx1"/>
            </a:solidFill>
          </a:ln>
        </p:spPr>
        <p:txBody>
          <a:bodyPr wrap="none" rtlCol="0">
            <a:spAutoFit/>
          </a:bodyPr>
          <a:lstStyle/>
          <a:p>
            <a:pPr algn="ctr"/>
            <a:r>
              <a:rPr lang="en-US" altLang="ja-JP" sz="4800" b="1" dirty="0">
                <a:solidFill>
                  <a:srgbClr val="FF0000"/>
                </a:solidFill>
                <a:latin typeface="+mj-ea"/>
                <a:ea typeface="+mj-ea"/>
              </a:rPr>
              <a:t>C</a:t>
            </a:r>
            <a:endParaRPr kumimoji="1" lang="en-US" altLang="ja-JP" sz="4800" b="1" dirty="0">
              <a:solidFill>
                <a:srgbClr val="FF0000"/>
              </a:solidFill>
              <a:latin typeface="+mj-ea"/>
              <a:ea typeface="+mj-ea"/>
            </a:endParaRPr>
          </a:p>
          <a:p>
            <a:r>
              <a:rPr lang="en-US" altLang="ja-JP" sz="3600" dirty="0"/>
              <a:t>  Check  </a:t>
            </a:r>
            <a:endParaRPr kumimoji="1" lang="ja-JP" altLang="en-US" sz="3600" dirty="0"/>
          </a:p>
        </p:txBody>
      </p:sp>
      <p:sp>
        <p:nvSpPr>
          <p:cNvPr id="11" name="テキスト ボックス 10"/>
          <p:cNvSpPr txBox="1"/>
          <p:nvPr/>
        </p:nvSpPr>
        <p:spPr>
          <a:xfrm>
            <a:off x="6037697" y="3151724"/>
            <a:ext cx="1955985" cy="1384995"/>
          </a:xfrm>
          <a:prstGeom prst="rect">
            <a:avLst/>
          </a:prstGeom>
          <a:noFill/>
          <a:ln>
            <a:solidFill>
              <a:schemeClr val="tx1"/>
            </a:solidFill>
          </a:ln>
        </p:spPr>
        <p:txBody>
          <a:bodyPr wrap="none" rtlCol="0">
            <a:spAutoFit/>
          </a:bodyPr>
          <a:lstStyle/>
          <a:p>
            <a:pPr algn="ctr"/>
            <a:r>
              <a:rPr lang="en-US" altLang="ja-JP" sz="4800" b="1" dirty="0">
                <a:solidFill>
                  <a:srgbClr val="FF0000"/>
                </a:solidFill>
                <a:latin typeface="+mj-ea"/>
                <a:ea typeface="+mj-ea"/>
              </a:rPr>
              <a:t>D</a:t>
            </a:r>
            <a:endParaRPr kumimoji="1" lang="en-US" altLang="ja-JP" sz="4800" b="1" dirty="0">
              <a:solidFill>
                <a:srgbClr val="FF0000"/>
              </a:solidFill>
              <a:latin typeface="+mj-ea"/>
              <a:ea typeface="+mj-ea"/>
            </a:endParaRPr>
          </a:p>
          <a:p>
            <a:r>
              <a:rPr lang="ja-JP" altLang="en-US" sz="3600" dirty="0"/>
              <a:t>　 </a:t>
            </a:r>
            <a:r>
              <a:rPr lang="en-US" altLang="ja-JP" sz="3600" dirty="0"/>
              <a:t>Do </a:t>
            </a:r>
            <a:r>
              <a:rPr lang="ja-JP" altLang="en-US" sz="3600" dirty="0"/>
              <a:t>　</a:t>
            </a:r>
            <a:endParaRPr kumimoji="1" lang="ja-JP" altLang="en-US" sz="3600" dirty="0"/>
          </a:p>
        </p:txBody>
      </p:sp>
      <p:sp>
        <p:nvSpPr>
          <p:cNvPr id="12" name="曲折矢印 11"/>
          <p:cNvSpPr/>
          <p:nvPr/>
        </p:nvSpPr>
        <p:spPr>
          <a:xfrm rot="10800000">
            <a:off x="6219198" y="5055310"/>
            <a:ext cx="813816" cy="868680"/>
          </a:xfrm>
          <a:prstGeom prst="bentArrow">
            <a:avLst>
              <a:gd name="adj1" fmla="val 25000"/>
              <a:gd name="adj2" fmla="val 25000"/>
              <a:gd name="adj3" fmla="val 25000"/>
              <a:gd name="adj4" fmla="val 7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3" name="曲折矢印 12"/>
          <p:cNvSpPr/>
          <p:nvPr/>
        </p:nvSpPr>
        <p:spPr>
          <a:xfrm>
            <a:off x="2521010" y="2145115"/>
            <a:ext cx="813816" cy="868680"/>
          </a:xfrm>
          <a:prstGeom prst="bentArrow">
            <a:avLst>
              <a:gd name="adj1" fmla="val 25000"/>
              <a:gd name="adj2" fmla="val 25000"/>
              <a:gd name="adj3" fmla="val 25000"/>
              <a:gd name="adj4" fmla="val 7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4" name="曲折矢印 13"/>
          <p:cNvSpPr/>
          <p:nvPr/>
        </p:nvSpPr>
        <p:spPr>
          <a:xfrm rot="16200000">
            <a:off x="2423088" y="4964016"/>
            <a:ext cx="813816" cy="868680"/>
          </a:xfrm>
          <a:prstGeom prst="bentArrow">
            <a:avLst>
              <a:gd name="adj1" fmla="val 25000"/>
              <a:gd name="adj2" fmla="val 25000"/>
              <a:gd name="adj3" fmla="val 25000"/>
              <a:gd name="adj4" fmla="val 7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40573146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この時間の目的</a:t>
            </a: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169564638"/>
              </p:ext>
            </p:extLst>
          </p:nvPr>
        </p:nvGraphicFramePr>
        <p:xfrm>
          <a:off x="457200" y="1600200"/>
          <a:ext cx="8363272"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2716914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ビジョンとゴール</a:t>
            </a:r>
          </a:p>
        </p:txBody>
      </p:sp>
      <p:pic>
        <p:nvPicPr>
          <p:cNvPr id="2054" name="Picture 6" descr="図1"/>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43608" y="2132856"/>
            <a:ext cx="6894007" cy="3395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テキスト ボックス 2"/>
          <p:cNvSpPr txBox="1">
            <a:spLocks noChangeArrowheads="1"/>
          </p:cNvSpPr>
          <p:nvPr/>
        </p:nvSpPr>
        <p:spPr bwMode="auto">
          <a:xfrm>
            <a:off x="5167704" y="3943673"/>
            <a:ext cx="3580760" cy="1861591"/>
          </a:xfrm>
          <a:prstGeom prst="rect">
            <a:avLst/>
          </a:prstGeom>
          <a:noFill/>
          <a:ln>
            <a:noFill/>
          </a:ln>
          <a:extLst>
            <a:ext uri="{909E8E84-426E-40DD-AFC4-6F175D3DCCD1}">
              <a14:hiddenFill xmlns:a14="http://schemas.microsoft.com/office/drawing/2010/main">
                <a:solidFill>
                  <a:srgbClr val="FFFFFF">
                    <a:alpha val="89999"/>
                  </a:srgbClr>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en-US" altLang="ja-JP" sz="2800" b="1" i="0" u="none" strike="noStrike" cap="none" normalizeH="0" baseline="0" dirty="0">
                <a:ln>
                  <a:noFill/>
                </a:ln>
                <a:solidFill>
                  <a:schemeClr val="tx1"/>
                </a:solidFill>
                <a:effectLst/>
                <a:latin typeface="+mn-ea"/>
                <a:cs typeface="ＭＳ Ｐゴシック" pitchFamily="50" charset="-128"/>
              </a:rPr>
              <a:t>【</a:t>
            </a:r>
            <a:r>
              <a:rPr kumimoji="1" lang="ja-JP" altLang="en-US" sz="2800" b="1" i="0" u="none" strike="noStrike" cap="none" normalizeH="0" baseline="0" dirty="0">
                <a:ln>
                  <a:noFill/>
                </a:ln>
                <a:solidFill>
                  <a:schemeClr val="tx1"/>
                </a:solidFill>
                <a:effectLst/>
                <a:latin typeface="+mn-ea"/>
                <a:cs typeface="ＭＳ Ｐゴシック" pitchFamily="50" charset="-128"/>
              </a:rPr>
              <a:t>ゴール</a:t>
            </a:r>
            <a:r>
              <a:rPr kumimoji="1" lang="en-US" altLang="ja-JP" sz="2800" b="1" i="0" u="none" strike="noStrike" cap="none" normalizeH="0" baseline="0" dirty="0">
                <a:ln>
                  <a:noFill/>
                </a:ln>
                <a:solidFill>
                  <a:schemeClr val="tx1"/>
                </a:solidFill>
                <a:effectLst/>
                <a:latin typeface="+mn-ea"/>
                <a:cs typeface="ＭＳ Ｐゴシック" pitchFamily="50" charset="-128"/>
              </a:rPr>
              <a:t>】</a:t>
            </a:r>
            <a:endParaRPr kumimoji="1" lang="ja-JP" altLang="en-US" sz="2800" b="1" i="0" u="none" strike="noStrike" cap="none" normalizeH="0" baseline="0" dirty="0">
              <a:ln>
                <a:noFill/>
              </a:ln>
              <a:solidFill>
                <a:schemeClr val="tx1"/>
              </a:solidFill>
              <a:effectLst/>
              <a:latin typeface="+mn-ea"/>
              <a:cs typeface="ＭＳ Ｐゴシック"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2800" b="0" i="0" u="none" strike="noStrike" cap="none" normalizeH="0" baseline="0" dirty="0">
                <a:ln>
                  <a:noFill/>
                </a:ln>
                <a:solidFill>
                  <a:schemeClr val="tx1"/>
                </a:solidFill>
                <a:effectLst/>
                <a:latin typeface="+mn-ea"/>
                <a:cs typeface="ＭＳ Ｐゴシック" pitchFamily="50" charset="-128"/>
              </a:rPr>
              <a:t>目指すべき到達点。</a:t>
            </a: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2800" b="0" i="0" u="none" strike="noStrike" cap="none" normalizeH="0" baseline="0" dirty="0">
                <a:ln>
                  <a:noFill/>
                </a:ln>
                <a:solidFill>
                  <a:schemeClr val="tx1"/>
                </a:solidFill>
                <a:effectLst/>
                <a:latin typeface="+mn-ea"/>
                <a:cs typeface="ＭＳ Ｐゴシック" pitchFamily="50" charset="-128"/>
              </a:rPr>
              <a:t>ビジョンの示す方向にある</a:t>
            </a:r>
            <a:endParaRPr kumimoji="1" lang="ja-JP" altLang="ja-JP" sz="5400" b="0" i="0" u="none" strike="noStrike" cap="none" normalizeH="0" baseline="0" dirty="0">
              <a:ln>
                <a:noFill/>
              </a:ln>
              <a:solidFill>
                <a:schemeClr val="tx1"/>
              </a:solidFill>
              <a:effectLst/>
              <a:latin typeface="+mn-ea"/>
              <a:cs typeface="ＭＳ Ｐゴシック" pitchFamily="50" charset="-128"/>
            </a:endParaRPr>
          </a:p>
        </p:txBody>
      </p:sp>
      <p:sp>
        <p:nvSpPr>
          <p:cNvPr id="9" name="テキスト ボックス 2"/>
          <p:cNvSpPr txBox="1">
            <a:spLocks noChangeArrowheads="1"/>
          </p:cNvSpPr>
          <p:nvPr/>
        </p:nvSpPr>
        <p:spPr bwMode="auto">
          <a:xfrm>
            <a:off x="971600" y="2238370"/>
            <a:ext cx="3508751" cy="1705717"/>
          </a:xfrm>
          <a:prstGeom prst="rect">
            <a:avLst/>
          </a:prstGeom>
          <a:noFill/>
          <a:ln>
            <a:noFill/>
          </a:ln>
          <a:extLst>
            <a:ext uri="{909E8E84-426E-40DD-AFC4-6F175D3DCCD1}">
              <a14:hiddenFill xmlns:a14="http://schemas.microsoft.com/office/drawing/2010/main">
                <a:solidFill>
                  <a:srgbClr val="FFFFFF">
                    <a:alpha val="89999"/>
                  </a:srgbClr>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en-US" altLang="ja-JP" sz="2800" b="1" i="0" u="none" strike="noStrike" cap="none" normalizeH="0" baseline="0" dirty="0">
                <a:ln>
                  <a:noFill/>
                </a:ln>
                <a:solidFill>
                  <a:schemeClr val="tx1"/>
                </a:solidFill>
                <a:effectLst/>
                <a:latin typeface="+mn-ea"/>
                <a:cs typeface="ＭＳ Ｐゴシック" pitchFamily="50" charset="-128"/>
              </a:rPr>
              <a:t>【</a:t>
            </a:r>
            <a:r>
              <a:rPr kumimoji="1" lang="ja-JP" altLang="en-US" sz="2800" b="1" i="0" u="none" strike="noStrike" cap="none" normalizeH="0" baseline="0" dirty="0">
                <a:ln>
                  <a:noFill/>
                </a:ln>
                <a:solidFill>
                  <a:schemeClr val="tx1"/>
                </a:solidFill>
                <a:effectLst/>
                <a:latin typeface="+mn-ea"/>
                <a:cs typeface="ＭＳ Ｐゴシック" pitchFamily="50" charset="-128"/>
              </a:rPr>
              <a:t>ビジョン</a:t>
            </a:r>
            <a:r>
              <a:rPr kumimoji="1" lang="en-US" altLang="ja-JP" sz="2800" b="1" i="0" u="none" strike="noStrike" cap="none" normalizeH="0" baseline="0" dirty="0">
                <a:ln>
                  <a:noFill/>
                </a:ln>
                <a:solidFill>
                  <a:schemeClr val="tx1"/>
                </a:solidFill>
                <a:effectLst/>
                <a:latin typeface="+mn-ea"/>
                <a:cs typeface="ＭＳ Ｐゴシック" pitchFamily="50" charset="-128"/>
              </a:rPr>
              <a:t>】</a:t>
            </a:r>
            <a:endParaRPr kumimoji="1" lang="ja-JP" altLang="en-US" sz="2800" b="1" i="0" u="none" strike="noStrike" cap="none" normalizeH="0" baseline="0" dirty="0">
              <a:ln>
                <a:noFill/>
              </a:ln>
              <a:solidFill>
                <a:schemeClr val="tx1"/>
              </a:solidFill>
              <a:effectLst/>
              <a:latin typeface="+mn-ea"/>
              <a:cs typeface="ＭＳ Ｐゴシック"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2800" b="0" i="0" u="none" strike="noStrike" cap="none" normalizeH="0" baseline="0" dirty="0">
                <a:ln>
                  <a:noFill/>
                </a:ln>
                <a:solidFill>
                  <a:schemeClr val="tx1"/>
                </a:solidFill>
                <a:effectLst/>
                <a:latin typeface="+mn-ea"/>
                <a:cs typeface="ＭＳ Ｐゴシック" pitchFamily="50" charset="-128"/>
              </a:rPr>
              <a:t>向かうべき</a:t>
            </a:r>
            <a:endParaRPr kumimoji="1" lang="en-US" altLang="ja-JP" sz="2800" b="0" i="0" u="none" strike="noStrike" cap="none" normalizeH="0" baseline="0" dirty="0">
              <a:ln>
                <a:noFill/>
              </a:ln>
              <a:solidFill>
                <a:schemeClr val="tx1"/>
              </a:solidFill>
              <a:effectLst/>
              <a:latin typeface="+mn-ea"/>
              <a:cs typeface="ＭＳ Ｐゴシック"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2800" b="0" i="0" u="none" strike="noStrike" cap="none" normalizeH="0" baseline="0" dirty="0">
                <a:ln>
                  <a:noFill/>
                </a:ln>
                <a:solidFill>
                  <a:schemeClr val="tx1"/>
                </a:solidFill>
                <a:effectLst/>
                <a:latin typeface="+mn-ea"/>
                <a:cs typeface="ＭＳ Ｐゴシック" pitchFamily="50" charset="-128"/>
              </a:rPr>
              <a:t>「方向性」を示す</a:t>
            </a:r>
            <a:endParaRPr kumimoji="1" lang="ja-JP" altLang="ja-JP" sz="5400" b="0" i="0" u="none" strike="noStrike" cap="none" normalizeH="0" baseline="0" dirty="0">
              <a:ln>
                <a:noFill/>
              </a:ln>
              <a:solidFill>
                <a:schemeClr val="tx1"/>
              </a:solidFill>
              <a:effectLst/>
              <a:latin typeface="+mn-ea"/>
              <a:cs typeface="ＭＳ Ｐゴシック" pitchFamily="50" charset="-128"/>
            </a:endParaRPr>
          </a:p>
        </p:txBody>
      </p:sp>
    </p:spTree>
    <p:extLst>
      <p:ext uri="{BB962C8B-B14F-4D97-AF65-F5344CB8AC3E}">
        <p14:creationId xmlns:p14="http://schemas.microsoft.com/office/powerpoint/2010/main" val="303827583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練習問題</a:t>
            </a:r>
          </a:p>
        </p:txBody>
      </p:sp>
      <p:sp>
        <p:nvSpPr>
          <p:cNvPr id="3" name="コンテンツ プレースホルダー 2"/>
          <p:cNvSpPr>
            <a:spLocks noGrp="1"/>
          </p:cNvSpPr>
          <p:nvPr>
            <p:ph idx="1"/>
          </p:nvPr>
        </p:nvSpPr>
        <p:spPr/>
        <p:txBody>
          <a:bodyPr>
            <a:normAutofit lnSpcReduction="10000"/>
          </a:bodyPr>
          <a:lstStyle/>
          <a:p>
            <a:r>
              <a:rPr lang="ja-JP" altLang="en-US" dirty="0"/>
              <a:t>部活動を行うのは何のため？</a:t>
            </a:r>
            <a:endParaRPr lang="en-US" altLang="ja-JP" dirty="0"/>
          </a:p>
          <a:p>
            <a:endParaRPr kumimoji="1" lang="en-US" altLang="ja-JP" dirty="0"/>
          </a:p>
          <a:p>
            <a:r>
              <a:rPr lang="ja-JP" altLang="en-US" dirty="0"/>
              <a:t>全国大会を目指すのは何のため？</a:t>
            </a:r>
            <a:endParaRPr lang="en-US" altLang="ja-JP" dirty="0"/>
          </a:p>
          <a:p>
            <a:endParaRPr kumimoji="1" lang="en-US" altLang="ja-JP" dirty="0"/>
          </a:p>
          <a:p>
            <a:r>
              <a:rPr kumimoji="1" lang="ja-JP" altLang="en-US" dirty="0"/>
              <a:t>「金メダル」を目指すのは何のため？</a:t>
            </a:r>
            <a:endParaRPr kumimoji="1" lang="en-US" altLang="ja-JP" dirty="0"/>
          </a:p>
          <a:p>
            <a:endParaRPr lang="en-US" altLang="ja-JP" dirty="0"/>
          </a:p>
          <a:p>
            <a:r>
              <a:rPr kumimoji="1" lang="ja-JP" altLang="en-US" dirty="0"/>
              <a:t>「いい大学」「いい会社」を目指すのは何のため？</a:t>
            </a:r>
          </a:p>
        </p:txBody>
      </p:sp>
    </p:spTree>
    <p:extLst>
      <p:ext uri="{BB962C8B-B14F-4D97-AF65-F5344CB8AC3E}">
        <p14:creationId xmlns:p14="http://schemas.microsoft.com/office/powerpoint/2010/main" val="210722343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683568" y="2204864"/>
            <a:ext cx="7772400" cy="2016224"/>
          </a:xfrm>
        </p:spPr>
        <p:txBody>
          <a:bodyPr>
            <a:normAutofit/>
          </a:bodyPr>
          <a:lstStyle/>
          <a:p>
            <a:pPr algn="ctr"/>
            <a:r>
              <a:rPr lang="ja-JP" altLang="en-US" dirty="0"/>
              <a:t>テーマ④</a:t>
            </a:r>
            <a:r>
              <a:rPr lang="en-US" altLang="ja-JP" dirty="0"/>
              <a:t/>
            </a:r>
            <a:br>
              <a:rPr lang="en-US" altLang="ja-JP" dirty="0"/>
            </a:br>
            <a:r>
              <a:rPr kumimoji="1" lang="en-US" altLang="ja-JP" dirty="0"/>
              <a:t/>
            </a:r>
            <a:br>
              <a:rPr kumimoji="1" lang="en-US" altLang="ja-JP" dirty="0"/>
            </a:br>
            <a:r>
              <a:rPr kumimoji="1" lang="ja-JP" altLang="en-US" dirty="0"/>
              <a:t>学校はどん</a:t>
            </a:r>
            <a:r>
              <a:rPr lang="ja-JP" altLang="en-US" dirty="0"/>
              <a:t>な「場」か</a:t>
            </a:r>
            <a:endParaRPr kumimoji="1" lang="ja-JP" altLang="en-US" dirty="0"/>
          </a:p>
        </p:txBody>
      </p:sp>
    </p:spTree>
    <p:extLst>
      <p:ext uri="{BB962C8B-B14F-4D97-AF65-F5344CB8AC3E}">
        <p14:creationId xmlns:p14="http://schemas.microsoft.com/office/powerpoint/2010/main" val="273778897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611560" y="1340768"/>
            <a:ext cx="7992888" cy="4032448"/>
          </a:xfrm>
        </p:spPr>
        <p:txBody>
          <a:bodyPr>
            <a:normAutofit fontScale="90000"/>
          </a:bodyPr>
          <a:lstStyle/>
          <a:p>
            <a:pPr algn="ctr"/>
            <a:r>
              <a:rPr lang="ja-JP" altLang="en-US" dirty="0"/>
              <a:t>皆さんは何をしに</a:t>
            </a:r>
            <a:r>
              <a:rPr lang="en-US" altLang="ja-JP" dirty="0"/>
              <a:t/>
            </a:r>
            <a:br>
              <a:rPr lang="en-US" altLang="ja-JP" dirty="0"/>
            </a:br>
            <a:r>
              <a:rPr lang="ja-JP" altLang="en-US" dirty="0" smtClean="0"/>
              <a:t>「三田国際学園」</a:t>
            </a:r>
            <a:r>
              <a:rPr lang="ja-JP" altLang="en-US" dirty="0"/>
              <a:t>に入学しましたか？</a:t>
            </a:r>
            <a:r>
              <a:rPr lang="en-US" altLang="ja-JP" dirty="0"/>
              <a:t/>
            </a:r>
            <a:br>
              <a:rPr lang="en-US" altLang="ja-JP" dirty="0"/>
            </a:br>
            <a:r>
              <a:rPr lang="en-US" altLang="ja-JP" dirty="0"/>
              <a:t/>
            </a:r>
            <a:br>
              <a:rPr lang="en-US" altLang="ja-JP" dirty="0"/>
            </a:br>
            <a:r>
              <a:rPr lang="ja-JP" altLang="en-US" dirty="0"/>
              <a:t>「学校」という場には</a:t>
            </a:r>
            <a:r>
              <a:rPr lang="en-US" altLang="ja-JP" dirty="0"/>
              <a:t/>
            </a:r>
            <a:br>
              <a:rPr lang="en-US" altLang="ja-JP" dirty="0"/>
            </a:br>
            <a:r>
              <a:rPr lang="ja-JP" altLang="en-US" dirty="0"/>
              <a:t>どんな価値がありますか？</a:t>
            </a:r>
            <a:r>
              <a:rPr lang="en-US" altLang="ja-JP" dirty="0"/>
              <a:t/>
            </a:r>
            <a:br>
              <a:rPr lang="en-US" altLang="ja-JP" dirty="0"/>
            </a:br>
            <a:r>
              <a:rPr lang="en-US" altLang="ja-JP" dirty="0"/>
              <a:t/>
            </a:r>
            <a:br>
              <a:rPr lang="en-US" altLang="ja-JP" dirty="0"/>
            </a:br>
            <a:endParaRPr kumimoji="1" lang="ja-JP" altLang="en-US" dirty="0"/>
          </a:p>
        </p:txBody>
      </p:sp>
    </p:spTree>
    <p:extLst>
      <p:ext uri="{BB962C8B-B14F-4D97-AF65-F5344CB8AC3E}">
        <p14:creationId xmlns:p14="http://schemas.microsoft.com/office/powerpoint/2010/main" val="368393177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「学校」「授業」の価値</a:t>
            </a:r>
            <a:endParaRPr kumimoji="1" lang="ja-JP" altLang="en-US" dirty="0"/>
          </a:p>
        </p:txBody>
      </p:sp>
      <p:sp>
        <p:nvSpPr>
          <p:cNvPr id="3" name="コンテンツ プレースホルダー 2"/>
          <p:cNvSpPr>
            <a:spLocks noGrp="1"/>
          </p:cNvSpPr>
          <p:nvPr>
            <p:ph idx="1"/>
          </p:nvPr>
        </p:nvSpPr>
        <p:spPr>
          <a:xfrm>
            <a:off x="457200" y="1600200"/>
            <a:ext cx="8229600" cy="4853136"/>
          </a:xfrm>
        </p:spPr>
        <p:txBody>
          <a:bodyPr>
            <a:normAutofit/>
          </a:bodyPr>
          <a:lstStyle/>
          <a:p>
            <a:pPr marL="0" indent="0">
              <a:buNone/>
            </a:pPr>
            <a:r>
              <a:rPr lang="ja-JP" altLang="en-US" sz="2400" dirty="0"/>
              <a:t>ネットで知識を獲得できる時代</a:t>
            </a:r>
            <a:endParaRPr lang="en-US" altLang="ja-JP" sz="2400" dirty="0"/>
          </a:p>
          <a:p>
            <a:pPr marL="0" indent="0">
              <a:buNone/>
            </a:pPr>
            <a:r>
              <a:rPr lang="ja-JP" altLang="en-US" sz="2400" dirty="0"/>
              <a:t>「知」は開かれ、一部の人間が独占する時代は終わった</a:t>
            </a:r>
            <a:endParaRPr lang="en-US" altLang="ja-JP" sz="2400" dirty="0"/>
          </a:p>
          <a:p>
            <a:pPr marL="0" indent="0">
              <a:buNone/>
            </a:pPr>
            <a:r>
              <a:rPr lang="ja-JP" altLang="en-US" sz="2400" dirty="0"/>
              <a:t>では、学校の意味は？？</a:t>
            </a:r>
            <a:endParaRPr lang="en-US" altLang="ja-JP" sz="2400" dirty="0"/>
          </a:p>
          <a:p>
            <a:pPr marL="0" indent="0">
              <a:buNone/>
            </a:pPr>
            <a:endParaRPr lang="en-US" altLang="ja-JP" dirty="0"/>
          </a:p>
          <a:p>
            <a:pPr marL="0" indent="0">
              <a:buNone/>
            </a:pPr>
            <a:r>
              <a:rPr lang="ja-JP" altLang="en-US" dirty="0"/>
              <a:t>大野の考えていること</a:t>
            </a:r>
            <a:endParaRPr lang="en-US" altLang="ja-JP" dirty="0"/>
          </a:p>
          <a:p>
            <a:pPr marL="0" indent="0">
              <a:buNone/>
            </a:pPr>
            <a:r>
              <a:rPr lang="ja-JP" altLang="en-US" b="1" dirty="0">
                <a:solidFill>
                  <a:srgbClr val="FF0000"/>
                </a:solidFill>
              </a:rPr>
              <a:t>「集団で、同じ時間と空間を共有する」</a:t>
            </a:r>
            <a:endParaRPr lang="en-US" altLang="ja-JP" b="1" dirty="0">
              <a:solidFill>
                <a:srgbClr val="FF0000"/>
              </a:solidFill>
            </a:endParaRPr>
          </a:p>
          <a:p>
            <a:pPr marL="0" indent="0">
              <a:buNone/>
            </a:pPr>
            <a:r>
              <a:rPr lang="ja-JP" altLang="en-US" dirty="0"/>
              <a:t>　＝学校、授業で得られる最大の価値</a:t>
            </a:r>
            <a:endParaRPr lang="en-US" altLang="ja-JP" dirty="0"/>
          </a:p>
          <a:p>
            <a:pPr marL="0" indent="0">
              <a:buNone/>
            </a:pPr>
            <a:endParaRPr lang="en-US" altLang="ja-JP" sz="2400" dirty="0"/>
          </a:p>
          <a:p>
            <a:pPr marL="0" indent="0">
              <a:buNone/>
            </a:pPr>
            <a:r>
              <a:rPr lang="en-US" altLang="ja-JP" sz="2400" dirty="0"/>
              <a:t>※</a:t>
            </a:r>
            <a:r>
              <a:rPr lang="ja-JP" altLang="en-US" sz="2400" dirty="0"/>
              <a:t>「大学の価値」は何か？</a:t>
            </a:r>
            <a:endParaRPr lang="en-US" altLang="ja-JP" sz="2400" dirty="0"/>
          </a:p>
        </p:txBody>
      </p:sp>
    </p:spTree>
    <p:extLst>
      <p:ext uri="{BB962C8B-B14F-4D97-AF65-F5344CB8AC3E}">
        <p14:creationId xmlns:p14="http://schemas.microsoft.com/office/powerpoint/2010/main" val="143766124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多様性と共生</a:t>
            </a:r>
          </a:p>
        </p:txBody>
      </p:sp>
      <p:sp>
        <p:nvSpPr>
          <p:cNvPr id="3" name="コンテンツ プレースホルダー 2"/>
          <p:cNvSpPr>
            <a:spLocks noGrp="1"/>
          </p:cNvSpPr>
          <p:nvPr>
            <p:ph idx="1"/>
          </p:nvPr>
        </p:nvSpPr>
        <p:spPr/>
        <p:txBody>
          <a:bodyPr/>
          <a:lstStyle/>
          <a:p>
            <a:r>
              <a:rPr kumimoji="1" lang="ja-JP" altLang="en-US" b="1" dirty="0">
                <a:solidFill>
                  <a:srgbClr val="FF0000"/>
                </a:solidFill>
              </a:rPr>
              <a:t>「ふつう」はどこにもない</a:t>
            </a:r>
            <a:endParaRPr kumimoji="1" lang="en-US" altLang="ja-JP" b="1" dirty="0">
              <a:solidFill>
                <a:srgbClr val="FF0000"/>
              </a:solidFill>
            </a:endParaRPr>
          </a:p>
          <a:p>
            <a:pPr marL="0" indent="0">
              <a:buNone/>
            </a:pPr>
            <a:r>
              <a:rPr lang="en-US" altLang="ja-JP" sz="2400" dirty="0"/>
              <a:t>※</a:t>
            </a:r>
            <a:r>
              <a:rPr lang="ja-JP" altLang="en-US" sz="2400" dirty="0"/>
              <a:t>「ふつう」は「異質」を排除する</a:t>
            </a:r>
            <a:endParaRPr lang="en-US" altLang="ja-JP" sz="2400" dirty="0"/>
          </a:p>
          <a:p>
            <a:endParaRPr kumimoji="1" lang="en-US" altLang="ja-JP" dirty="0"/>
          </a:p>
          <a:p>
            <a:r>
              <a:rPr kumimoji="1" lang="ja-JP" altLang="en-US" b="1" dirty="0">
                <a:solidFill>
                  <a:srgbClr val="FF0000"/>
                </a:solidFill>
              </a:rPr>
              <a:t>「正しさ」はどこにもない</a:t>
            </a:r>
            <a:endParaRPr kumimoji="1" lang="en-US" altLang="ja-JP" b="1" dirty="0">
              <a:solidFill>
                <a:srgbClr val="FF0000"/>
              </a:solidFill>
            </a:endParaRPr>
          </a:p>
          <a:p>
            <a:pPr marL="0" indent="0">
              <a:buNone/>
            </a:pPr>
            <a:r>
              <a:rPr lang="en-US" altLang="ja-JP" sz="2400" dirty="0"/>
              <a:t>※</a:t>
            </a:r>
            <a:r>
              <a:rPr lang="ja-JP" altLang="en-US" sz="2400" dirty="0"/>
              <a:t>「正しさ」は「正しくないもの」を排除する</a:t>
            </a:r>
            <a:endParaRPr lang="en-US" altLang="ja-JP" sz="2400" dirty="0"/>
          </a:p>
          <a:p>
            <a:pPr marL="0" indent="0">
              <a:buNone/>
            </a:pPr>
            <a:endParaRPr lang="en-US" altLang="ja-JP" dirty="0"/>
          </a:p>
          <a:p>
            <a:pPr marL="0" indent="0">
              <a:buNone/>
            </a:pPr>
            <a:r>
              <a:rPr lang="ja-JP" altLang="en-US" dirty="0"/>
              <a:t>「みんなちがって、みんないい」</a:t>
            </a:r>
            <a:endParaRPr lang="en-US" altLang="ja-JP" dirty="0"/>
          </a:p>
          <a:p>
            <a:pPr marL="0" indent="0">
              <a:buNone/>
            </a:pPr>
            <a:r>
              <a:rPr kumimoji="1" lang="ja-JP" altLang="en-US" dirty="0"/>
              <a:t>＝</a:t>
            </a:r>
            <a:r>
              <a:rPr kumimoji="1" lang="ja-JP" altLang="en-US" b="1" dirty="0">
                <a:solidFill>
                  <a:srgbClr val="FF0000"/>
                </a:solidFill>
              </a:rPr>
              <a:t>皆が皆を面白がれる集団</a:t>
            </a:r>
          </a:p>
        </p:txBody>
      </p:sp>
    </p:spTree>
    <p:extLst>
      <p:ext uri="{BB962C8B-B14F-4D97-AF65-F5344CB8AC3E}">
        <p14:creationId xmlns:p14="http://schemas.microsoft.com/office/powerpoint/2010/main" val="30471143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683568" y="2204864"/>
            <a:ext cx="7772400" cy="2016224"/>
          </a:xfrm>
        </p:spPr>
        <p:txBody>
          <a:bodyPr>
            <a:normAutofit/>
          </a:bodyPr>
          <a:lstStyle/>
          <a:p>
            <a:pPr algn="ctr"/>
            <a:r>
              <a:rPr lang="ja-JP" altLang="en-US" dirty="0"/>
              <a:t>テーマ⑤</a:t>
            </a:r>
            <a:r>
              <a:rPr lang="en-US" altLang="ja-JP" dirty="0"/>
              <a:t/>
            </a:r>
            <a:br>
              <a:rPr lang="en-US" altLang="ja-JP" dirty="0"/>
            </a:br>
            <a:r>
              <a:rPr kumimoji="1" lang="en-US" altLang="ja-JP" dirty="0"/>
              <a:t/>
            </a:r>
            <a:br>
              <a:rPr kumimoji="1" lang="en-US" altLang="ja-JP" dirty="0"/>
            </a:br>
            <a:r>
              <a:rPr lang="ja-JP" altLang="en-US" dirty="0" smtClean="0"/>
              <a:t>「</a:t>
            </a:r>
            <a:r>
              <a:rPr lang="ja-JP" altLang="en-US" dirty="0"/>
              <a:t>理科</a:t>
            </a:r>
            <a:r>
              <a:rPr lang="ja-JP" altLang="en-US" dirty="0" smtClean="0"/>
              <a:t>」</a:t>
            </a:r>
            <a:r>
              <a:rPr lang="ja-JP" altLang="en-US" dirty="0"/>
              <a:t>で伝えたいこと</a:t>
            </a:r>
            <a:endParaRPr kumimoji="1" lang="ja-JP" altLang="en-US" dirty="0"/>
          </a:p>
        </p:txBody>
      </p:sp>
    </p:spTree>
    <p:extLst>
      <p:ext uri="{BB962C8B-B14F-4D97-AF65-F5344CB8AC3E}">
        <p14:creationId xmlns:p14="http://schemas.microsoft.com/office/powerpoint/2010/main" val="402039746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600" b="1" dirty="0"/>
              <a:t>自然</a:t>
            </a:r>
            <a:r>
              <a:rPr lang="ja-JP" altLang="en-US" sz="3600" b="1" dirty="0" smtClean="0"/>
              <a:t>って</a:t>
            </a:r>
            <a:r>
              <a:rPr lang="ja-JP" altLang="en-US" sz="3600" b="1" dirty="0"/>
              <a:t>すごい！</a:t>
            </a:r>
            <a:endParaRPr kumimoji="1" lang="ja-JP" altLang="en-US" sz="3600" b="1" dirty="0"/>
          </a:p>
        </p:txBody>
      </p:sp>
      <p:sp>
        <p:nvSpPr>
          <p:cNvPr id="3" name="コンテンツ プレースホルダー 2"/>
          <p:cNvSpPr>
            <a:spLocks noGrp="1"/>
          </p:cNvSpPr>
          <p:nvPr>
            <p:ph idx="1"/>
          </p:nvPr>
        </p:nvSpPr>
        <p:spPr/>
        <p:txBody>
          <a:bodyPr>
            <a:normAutofit fontScale="92500"/>
          </a:bodyPr>
          <a:lstStyle/>
          <a:p>
            <a:r>
              <a:rPr lang="en-US" altLang="ja-JP" b="1" dirty="0"/>
              <a:t>Study nature, not books</a:t>
            </a:r>
          </a:p>
          <a:p>
            <a:pPr marL="0" indent="0">
              <a:buNone/>
            </a:pPr>
            <a:r>
              <a:rPr lang="ja-JP" altLang="en-US" dirty="0"/>
              <a:t>　（ルイ・アガシー）</a:t>
            </a:r>
          </a:p>
          <a:p>
            <a:endParaRPr lang="ja-JP" altLang="en-US" dirty="0"/>
          </a:p>
          <a:p>
            <a:r>
              <a:rPr lang="en-US" altLang="ja-JP" b="1" dirty="0"/>
              <a:t>The Sense of Wonder</a:t>
            </a:r>
          </a:p>
          <a:p>
            <a:pPr marL="0" indent="0">
              <a:buNone/>
            </a:pPr>
            <a:r>
              <a:rPr lang="ja-JP" altLang="en-US" dirty="0"/>
              <a:t>　（レイチェル・カーソン）</a:t>
            </a:r>
          </a:p>
          <a:p>
            <a:pPr marL="0" indent="0">
              <a:buNone/>
            </a:pPr>
            <a:endParaRPr kumimoji="1" lang="en-US" altLang="ja-JP" dirty="0"/>
          </a:p>
          <a:p>
            <a:pPr marL="0" indent="0">
              <a:buNone/>
            </a:pPr>
            <a:r>
              <a:rPr kumimoji="1" lang="ja-JP" altLang="en-US" dirty="0"/>
              <a:t>「自分の目で見て自分の頭で</a:t>
            </a:r>
            <a:r>
              <a:rPr kumimoji="1" lang="ja-JP" altLang="en-US" b="1" dirty="0">
                <a:solidFill>
                  <a:srgbClr val="FF0000"/>
                </a:solidFill>
              </a:rPr>
              <a:t>考える</a:t>
            </a:r>
            <a:r>
              <a:rPr kumimoji="1" lang="ja-JP" altLang="en-US" dirty="0"/>
              <a:t>」ことと</a:t>
            </a:r>
            <a:endParaRPr kumimoji="1" lang="en-US" altLang="ja-JP" dirty="0"/>
          </a:p>
          <a:p>
            <a:pPr marL="0" indent="0">
              <a:buNone/>
            </a:pPr>
            <a:r>
              <a:rPr lang="ja-JP" altLang="en-US" dirty="0"/>
              <a:t>「自分の心で</a:t>
            </a:r>
            <a:r>
              <a:rPr lang="ja-JP" altLang="en-US" b="1" dirty="0">
                <a:solidFill>
                  <a:srgbClr val="FF0000"/>
                </a:solidFill>
              </a:rPr>
              <a:t>感じる</a:t>
            </a:r>
            <a:r>
              <a:rPr lang="ja-JP" altLang="en-US" dirty="0"/>
              <a:t>」ことを大切に</a:t>
            </a:r>
            <a:endParaRPr kumimoji="1" lang="en-US" altLang="ja-JP" dirty="0"/>
          </a:p>
          <a:p>
            <a:pPr marL="0" indent="0">
              <a:buNone/>
            </a:pPr>
            <a:endParaRPr kumimoji="1" lang="ja-JP" altLang="en-US" dirty="0"/>
          </a:p>
        </p:txBody>
      </p:sp>
    </p:spTree>
    <p:extLst>
      <p:ext uri="{BB962C8B-B14F-4D97-AF65-F5344CB8AC3E}">
        <p14:creationId xmlns:p14="http://schemas.microsoft.com/office/powerpoint/2010/main" val="128191149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683568" y="404664"/>
            <a:ext cx="8208912" cy="6124754"/>
          </a:xfrm>
          <a:prstGeom prst="rect">
            <a:avLst/>
          </a:prstGeom>
          <a:noFill/>
        </p:spPr>
        <p:txBody>
          <a:bodyPr wrap="square" rtlCol="0">
            <a:spAutoFit/>
          </a:bodyPr>
          <a:lstStyle/>
          <a:p>
            <a:r>
              <a:rPr lang="ja-JP" altLang="en-US" sz="3200" b="1" dirty="0"/>
              <a:t>テーマ①</a:t>
            </a:r>
            <a:endParaRPr lang="en-US" altLang="ja-JP" sz="3200" b="1" dirty="0"/>
          </a:p>
          <a:p>
            <a:r>
              <a:rPr lang="ja-JP" altLang="en-US" sz="3200" dirty="0"/>
              <a:t>「わかる」とはどういうことか</a:t>
            </a:r>
            <a:endParaRPr lang="en-US" altLang="ja-JP" sz="3200" dirty="0"/>
          </a:p>
          <a:p>
            <a:endParaRPr lang="en-US" altLang="ja-JP" dirty="0"/>
          </a:p>
          <a:p>
            <a:r>
              <a:rPr lang="ja-JP" altLang="en-US" sz="3200" b="1" dirty="0"/>
              <a:t>テーマ②</a:t>
            </a:r>
            <a:endParaRPr lang="en-US" altLang="ja-JP" sz="3200" b="1" dirty="0"/>
          </a:p>
          <a:p>
            <a:r>
              <a:rPr lang="ja-JP" altLang="en-US" sz="3200" dirty="0"/>
              <a:t>自分の目で見て、自分の頭で考える</a:t>
            </a:r>
            <a:endParaRPr lang="en-US" altLang="ja-JP" sz="3200" dirty="0"/>
          </a:p>
          <a:p>
            <a:endParaRPr lang="en-US" altLang="ja-JP" dirty="0"/>
          </a:p>
          <a:p>
            <a:r>
              <a:rPr lang="ja-JP" altLang="en-US" sz="3200" b="1" dirty="0"/>
              <a:t>テーマ③</a:t>
            </a:r>
            <a:endParaRPr lang="en-US" altLang="ja-JP" sz="3200" b="1" dirty="0"/>
          </a:p>
          <a:p>
            <a:r>
              <a:rPr kumimoji="1" lang="ja-JP" altLang="en-US" sz="3200" dirty="0"/>
              <a:t>社会で求められる力とは</a:t>
            </a:r>
            <a:endParaRPr kumimoji="1" lang="en-US" altLang="ja-JP" sz="3200" dirty="0"/>
          </a:p>
          <a:p>
            <a:endParaRPr kumimoji="1" lang="en-US" altLang="ja-JP" dirty="0"/>
          </a:p>
          <a:p>
            <a:r>
              <a:rPr lang="ja-JP" altLang="en-US" sz="3200" b="1" dirty="0"/>
              <a:t>テーマ④</a:t>
            </a:r>
            <a:endParaRPr lang="en-US" altLang="ja-JP" sz="3200" b="1" dirty="0"/>
          </a:p>
          <a:p>
            <a:r>
              <a:rPr lang="ja-JP" altLang="en-US" sz="3200" dirty="0"/>
              <a:t>学校はどんな「場」</a:t>
            </a:r>
            <a:r>
              <a:rPr lang="ja-JP" altLang="en-US" sz="3200" dirty="0" err="1"/>
              <a:t>か</a:t>
            </a:r>
            <a:endParaRPr lang="en-US" altLang="ja-JP" sz="3200" dirty="0"/>
          </a:p>
          <a:p>
            <a:endParaRPr lang="en-US" altLang="ja-JP" dirty="0"/>
          </a:p>
          <a:p>
            <a:r>
              <a:rPr lang="ja-JP" altLang="en-US" sz="3200" b="1" dirty="0"/>
              <a:t>テーマ⑤</a:t>
            </a:r>
            <a:endParaRPr lang="en-US" altLang="ja-JP" sz="3200" b="1" dirty="0"/>
          </a:p>
          <a:p>
            <a:r>
              <a:rPr lang="ja-JP" altLang="en-US" sz="3200" dirty="0"/>
              <a:t>「生物基礎」で伝えたいこと</a:t>
            </a:r>
            <a:endParaRPr lang="en-US" altLang="ja-JP" sz="3600" dirty="0"/>
          </a:p>
        </p:txBody>
      </p:sp>
    </p:spTree>
    <p:extLst>
      <p:ext uri="{BB962C8B-B14F-4D97-AF65-F5344CB8AC3E}">
        <p14:creationId xmlns:p14="http://schemas.microsoft.com/office/powerpoint/2010/main" val="284735900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600" b="1" dirty="0"/>
              <a:t>まとめ：授業で挑戦してほしいこと</a:t>
            </a:r>
          </a:p>
        </p:txBody>
      </p:sp>
      <p:sp>
        <p:nvSpPr>
          <p:cNvPr id="3" name="コンテンツ プレースホルダー 2"/>
          <p:cNvSpPr>
            <a:spLocks noGrp="1"/>
          </p:cNvSpPr>
          <p:nvPr>
            <p:ph idx="1"/>
          </p:nvPr>
        </p:nvSpPr>
        <p:spPr/>
        <p:txBody>
          <a:bodyPr/>
          <a:lstStyle/>
          <a:p>
            <a:r>
              <a:rPr kumimoji="1" lang="ja-JP" altLang="en-US" dirty="0"/>
              <a:t>人に聞く、人に説明する</a:t>
            </a:r>
            <a:endParaRPr kumimoji="1" lang="en-US" altLang="ja-JP" dirty="0"/>
          </a:p>
          <a:p>
            <a:endParaRPr lang="en-US" altLang="ja-JP" dirty="0"/>
          </a:p>
          <a:p>
            <a:r>
              <a:rPr kumimoji="1" lang="ja-JP" altLang="en-US" dirty="0"/>
              <a:t>自分の目で見て、自分の頭で考える</a:t>
            </a:r>
            <a:endParaRPr kumimoji="1" lang="en-US" altLang="ja-JP" dirty="0"/>
          </a:p>
          <a:p>
            <a:endParaRPr lang="en-US" altLang="ja-JP" dirty="0"/>
          </a:p>
          <a:p>
            <a:r>
              <a:rPr lang="ja-JP" altLang="en-US" dirty="0"/>
              <a:t>目的意識を持って</a:t>
            </a:r>
            <a:r>
              <a:rPr lang="en-US" altLang="ja-JP" dirty="0"/>
              <a:t>PDCA</a:t>
            </a:r>
            <a:r>
              <a:rPr lang="ja-JP" altLang="en-US" dirty="0"/>
              <a:t>サイクルを回す</a:t>
            </a:r>
            <a:endParaRPr lang="en-US" altLang="ja-JP" dirty="0"/>
          </a:p>
          <a:p>
            <a:endParaRPr kumimoji="1" lang="en-US" altLang="ja-JP" dirty="0"/>
          </a:p>
          <a:p>
            <a:r>
              <a:rPr kumimoji="1" lang="ja-JP" altLang="en-US" dirty="0"/>
              <a:t>皆が皆の面白さを知り、生かす</a:t>
            </a:r>
            <a:endParaRPr kumimoji="1" lang="en-US" altLang="ja-JP" dirty="0"/>
          </a:p>
          <a:p>
            <a:pPr marL="0" indent="0">
              <a:buNone/>
            </a:pPr>
            <a:endParaRPr kumimoji="1" lang="en-US" altLang="ja-JP" dirty="0"/>
          </a:p>
          <a:p>
            <a:pPr marL="0" indent="0">
              <a:buNone/>
            </a:pPr>
            <a:endParaRPr kumimoji="1" lang="ja-JP" altLang="en-US" dirty="0"/>
          </a:p>
        </p:txBody>
      </p:sp>
    </p:spTree>
    <p:extLst>
      <p:ext uri="{BB962C8B-B14F-4D97-AF65-F5344CB8AC3E}">
        <p14:creationId xmlns:p14="http://schemas.microsoft.com/office/powerpoint/2010/main" val="3861658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95536" y="476672"/>
            <a:ext cx="8464352" cy="5816977"/>
          </a:xfrm>
          <a:prstGeom prst="rect">
            <a:avLst/>
          </a:prstGeom>
          <a:noFill/>
        </p:spPr>
        <p:txBody>
          <a:bodyPr wrap="square" rtlCol="0">
            <a:spAutoFit/>
          </a:bodyPr>
          <a:lstStyle/>
          <a:p>
            <a:r>
              <a:rPr lang="ja-JP" altLang="en-US" sz="4000" b="1" dirty="0" smtClean="0"/>
              <a:t>話題①</a:t>
            </a:r>
            <a:r>
              <a:rPr lang="ja-JP" altLang="en-US" sz="4000" dirty="0"/>
              <a:t>　ＡＬ型授業の</a:t>
            </a:r>
            <a:r>
              <a:rPr lang="ja-JP" altLang="en-US" sz="4000" dirty="0" smtClean="0"/>
              <a:t>背景</a:t>
            </a:r>
            <a:endParaRPr lang="ja-JP" altLang="en-US" sz="1200" dirty="0"/>
          </a:p>
          <a:p>
            <a:endParaRPr lang="en-US" altLang="ja-JP" sz="4000" b="1" dirty="0" smtClean="0"/>
          </a:p>
          <a:p>
            <a:r>
              <a:rPr lang="ja-JP" altLang="en-US" sz="4000" b="1" dirty="0" smtClean="0"/>
              <a:t>話題②</a:t>
            </a:r>
            <a:r>
              <a:rPr lang="ja-JP" altLang="en-US" sz="4000" dirty="0"/>
              <a:t>　授業デザインの</a:t>
            </a:r>
            <a:r>
              <a:rPr lang="ja-JP" altLang="en-US" sz="4000" dirty="0" smtClean="0"/>
              <a:t>前提</a:t>
            </a:r>
            <a:endParaRPr lang="ja-JP" altLang="en-US" sz="1200" dirty="0"/>
          </a:p>
          <a:p>
            <a:endParaRPr lang="en-US" altLang="ja-JP" sz="4000" b="1" dirty="0" smtClean="0"/>
          </a:p>
          <a:p>
            <a:r>
              <a:rPr lang="ja-JP" altLang="en-US" sz="4000" b="1" dirty="0" smtClean="0"/>
              <a:t>話題③</a:t>
            </a:r>
            <a:r>
              <a:rPr lang="ja-JP" altLang="en-US" sz="4000" dirty="0"/>
              <a:t>　</a:t>
            </a:r>
            <a:r>
              <a:rPr lang="ja-JP" altLang="en-US" sz="4000" dirty="0" smtClean="0"/>
              <a:t>授業デザインの具体例</a:t>
            </a:r>
            <a:endParaRPr lang="ja-JP" altLang="en-US" sz="1200" dirty="0"/>
          </a:p>
          <a:p>
            <a:endParaRPr lang="en-US" altLang="ja-JP" sz="4000" b="1" dirty="0" smtClean="0"/>
          </a:p>
          <a:p>
            <a:r>
              <a:rPr lang="ja-JP" altLang="en-US" sz="4000" b="1" dirty="0" smtClean="0"/>
              <a:t>話題</a:t>
            </a:r>
            <a:r>
              <a:rPr lang="ja-JP" altLang="en-US" sz="4000" b="1" dirty="0"/>
              <a:t>④</a:t>
            </a:r>
            <a:r>
              <a:rPr lang="ja-JP" altLang="en-US" sz="4000" dirty="0"/>
              <a:t>　</a:t>
            </a:r>
            <a:r>
              <a:rPr lang="ja-JP" altLang="en-US" sz="4000" dirty="0" smtClean="0"/>
              <a:t>ツールとしての評価</a:t>
            </a:r>
            <a:endParaRPr lang="ja-JP" altLang="en-US" sz="1200" dirty="0"/>
          </a:p>
          <a:p>
            <a:endParaRPr lang="en-US" altLang="ja-JP" sz="4000" b="1" dirty="0" smtClean="0"/>
          </a:p>
          <a:p>
            <a:r>
              <a:rPr lang="ja-JP" altLang="en-US" sz="4000" b="1" dirty="0" smtClean="0"/>
              <a:t>話題</a:t>
            </a:r>
            <a:r>
              <a:rPr lang="ja-JP" altLang="en-US" sz="4000" b="1" dirty="0"/>
              <a:t>⑤</a:t>
            </a:r>
            <a:r>
              <a:rPr lang="ja-JP" altLang="en-US" sz="4000" dirty="0"/>
              <a:t>　</a:t>
            </a:r>
            <a:r>
              <a:rPr lang="ja-JP" altLang="en-US" sz="4000" dirty="0" smtClean="0"/>
              <a:t>学校の価値と</a:t>
            </a:r>
            <a:r>
              <a:rPr lang="ja-JP" altLang="en-US" sz="4000" dirty="0"/>
              <a:t>は</a:t>
            </a:r>
            <a:endParaRPr lang="en-US" altLang="ja-JP" sz="4000" dirty="0"/>
          </a:p>
          <a:p>
            <a:endParaRPr lang="en-US" altLang="ja-JP" sz="1200" dirty="0"/>
          </a:p>
        </p:txBody>
      </p:sp>
    </p:spTree>
    <p:extLst>
      <p:ext uri="{BB962C8B-B14F-4D97-AF65-F5344CB8AC3E}">
        <p14:creationId xmlns:p14="http://schemas.microsoft.com/office/powerpoint/2010/main" val="246215265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539552" y="1340768"/>
            <a:ext cx="8280920" cy="4680520"/>
          </a:xfrm>
        </p:spPr>
        <p:txBody>
          <a:bodyPr>
            <a:normAutofit fontScale="90000"/>
          </a:bodyPr>
          <a:lstStyle/>
          <a:p>
            <a:pPr algn="ctr"/>
            <a:r>
              <a:rPr lang="ja-JP" altLang="en-US" b="0" dirty="0"/>
              <a:t>この授業では</a:t>
            </a:r>
            <a:r>
              <a:rPr lang="en-US" altLang="ja-JP" b="0" dirty="0"/>
              <a:t/>
            </a:r>
            <a:br>
              <a:rPr lang="en-US" altLang="ja-JP" b="0" dirty="0"/>
            </a:br>
            <a:r>
              <a:rPr lang="ja-JP" altLang="en-US" dirty="0">
                <a:solidFill>
                  <a:srgbClr val="FF0000"/>
                </a:solidFill>
              </a:rPr>
              <a:t>「教師による講義」</a:t>
            </a:r>
            <a:r>
              <a:rPr lang="en-US" altLang="ja-JP" b="0" dirty="0"/>
              <a:t/>
            </a:r>
            <a:br>
              <a:rPr lang="en-US" altLang="ja-JP" b="0" dirty="0"/>
            </a:br>
            <a:r>
              <a:rPr lang="ja-JP" altLang="en-US" b="0" dirty="0"/>
              <a:t>より</a:t>
            </a:r>
            <a:r>
              <a:rPr lang="en-US" altLang="ja-JP" b="0" dirty="0"/>
              <a:t/>
            </a:r>
            <a:br>
              <a:rPr lang="en-US" altLang="ja-JP" b="0" dirty="0"/>
            </a:br>
            <a:r>
              <a:rPr lang="ja-JP" altLang="en-US" dirty="0">
                <a:solidFill>
                  <a:srgbClr val="FF0000"/>
                </a:solidFill>
              </a:rPr>
              <a:t>「皆さんの自学自習」</a:t>
            </a:r>
            <a:r>
              <a:rPr lang="en-US" altLang="ja-JP" dirty="0"/>
              <a:t/>
            </a:r>
            <a:br>
              <a:rPr lang="en-US" altLang="ja-JP" dirty="0"/>
            </a:br>
            <a:r>
              <a:rPr lang="ja-JP" altLang="en-US" b="0" dirty="0"/>
              <a:t>の時間が長くなります。</a:t>
            </a:r>
            <a:r>
              <a:rPr lang="en-US" altLang="ja-JP" b="0" dirty="0"/>
              <a:t/>
            </a:r>
            <a:br>
              <a:rPr lang="en-US" altLang="ja-JP" b="0" dirty="0"/>
            </a:br>
            <a:r>
              <a:rPr lang="en-US" altLang="ja-JP" b="0" dirty="0"/>
              <a:t/>
            </a:r>
            <a:br>
              <a:rPr lang="en-US" altLang="ja-JP" b="0" dirty="0"/>
            </a:br>
            <a:r>
              <a:rPr lang="ja-JP" altLang="en-US" b="0" dirty="0"/>
              <a:t>理由はわかってもらえたでしょうか？</a:t>
            </a:r>
            <a:endParaRPr kumimoji="1" lang="ja-JP" altLang="en-US" b="0" dirty="0"/>
          </a:p>
        </p:txBody>
      </p:sp>
    </p:spTree>
    <p:extLst>
      <p:ext uri="{BB962C8B-B14F-4D97-AF65-F5344CB8AC3E}">
        <p14:creationId xmlns:p14="http://schemas.microsoft.com/office/powerpoint/2010/main" val="136793573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教育改革の背景</a:t>
            </a:r>
            <a:endParaRPr kumimoji="1" lang="ja-JP" altLang="en-US" dirty="0"/>
          </a:p>
        </p:txBody>
      </p:sp>
      <p:sp>
        <p:nvSpPr>
          <p:cNvPr id="3" name="コンテンツ プレースホルダー 2"/>
          <p:cNvSpPr>
            <a:spLocks noGrp="1"/>
          </p:cNvSpPr>
          <p:nvPr>
            <p:ph idx="1"/>
          </p:nvPr>
        </p:nvSpPr>
        <p:spPr/>
        <p:txBody>
          <a:bodyPr>
            <a:normAutofit fontScale="70000" lnSpcReduction="20000"/>
          </a:bodyPr>
          <a:lstStyle/>
          <a:p>
            <a:pPr marL="0" indent="0">
              <a:buNone/>
            </a:pPr>
            <a:r>
              <a:rPr lang="ja-JP" altLang="en-US" sz="4600" b="1" dirty="0">
                <a:solidFill>
                  <a:srgbClr val="000000"/>
                </a:solidFill>
              </a:rPr>
              <a:t>①社会として</a:t>
            </a:r>
          </a:p>
          <a:p>
            <a:pPr marL="0" indent="0">
              <a:buNone/>
            </a:pPr>
            <a:r>
              <a:rPr lang="ja-JP" altLang="en-US" dirty="0"/>
              <a:t>働き手が半分に減ってしまう。</a:t>
            </a:r>
          </a:p>
          <a:p>
            <a:pPr marL="0" indent="0">
              <a:buNone/>
            </a:pPr>
            <a:r>
              <a:rPr lang="ja-JP" altLang="en-US" dirty="0"/>
              <a:t>成長＝一人一人の生産性</a:t>
            </a:r>
            <a:r>
              <a:rPr lang="en-US" altLang="ja-JP" dirty="0"/>
              <a:t>×</a:t>
            </a:r>
            <a:r>
              <a:rPr lang="ja-JP" altLang="en-US" dirty="0"/>
              <a:t>労働力人口</a:t>
            </a:r>
          </a:p>
          <a:p>
            <a:pPr marL="0" indent="0">
              <a:buNone/>
            </a:pPr>
            <a:r>
              <a:rPr lang="ja-JP" altLang="en-US" b="1" dirty="0"/>
              <a:t>→一人一人の生産性を向上させるしかない。</a:t>
            </a:r>
          </a:p>
          <a:p>
            <a:pPr marL="0" indent="0">
              <a:buNone/>
            </a:pPr>
            <a:endParaRPr lang="ja-JP" altLang="en-US" dirty="0"/>
          </a:p>
          <a:p>
            <a:pPr marL="0" indent="0">
              <a:buNone/>
            </a:pPr>
            <a:r>
              <a:rPr lang="ja-JP" altLang="en-US" sz="4600" b="1" dirty="0">
                <a:solidFill>
                  <a:srgbClr val="000000"/>
                </a:solidFill>
              </a:rPr>
              <a:t>②個人として</a:t>
            </a:r>
          </a:p>
          <a:p>
            <a:pPr marL="0" indent="0">
              <a:buNone/>
            </a:pPr>
            <a:r>
              <a:rPr lang="ja-JP" altLang="en-US" dirty="0"/>
              <a:t>・子どもたちの</a:t>
            </a:r>
            <a:r>
              <a:rPr lang="en-US" altLang="ja-JP" dirty="0"/>
              <a:t>65%</a:t>
            </a:r>
            <a:r>
              <a:rPr lang="ja-JP" altLang="en-US" dirty="0"/>
              <a:t>は、大学卒業後、今は存在しない職業に就く</a:t>
            </a:r>
          </a:p>
          <a:p>
            <a:pPr marL="0" indent="0">
              <a:buNone/>
            </a:pPr>
            <a:r>
              <a:rPr lang="ja-JP" altLang="en-US" dirty="0"/>
              <a:t>・今後</a:t>
            </a:r>
            <a:r>
              <a:rPr lang="en-US" altLang="ja-JP" dirty="0"/>
              <a:t>10</a:t>
            </a:r>
            <a:r>
              <a:rPr lang="ja-JP" altLang="en-US" dirty="0"/>
              <a:t>～</a:t>
            </a:r>
            <a:r>
              <a:rPr lang="en-US" altLang="ja-JP" dirty="0"/>
              <a:t>20</a:t>
            </a:r>
            <a:r>
              <a:rPr lang="ja-JP" altLang="en-US" dirty="0"/>
              <a:t>年程度で、約</a:t>
            </a:r>
            <a:r>
              <a:rPr lang="en-US" altLang="ja-JP" dirty="0"/>
              <a:t>47%</a:t>
            </a:r>
            <a:r>
              <a:rPr lang="ja-JP" altLang="en-US" dirty="0"/>
              <a:t>の仕事が自動化される可能性が高い。</a:t>
            </a:r>
          </a:p>
          <a:p>
            <a:pPr marL="0" indent="0">
              <a:buNone/>
            </a:pPr>
            <a:r>
              <a:rPr lang="ja-JP" altLang="en-US" dirty="0"/>
              <a:t>・</a:t>
            </a:r>
            <a:r>
              <a:rPr lang="en-US" altLang="ja-JP" dirty="0"/>
              <a:t>2030</a:t>
            </a:r>
            <a:r>
              <a:rPr lang="ja-JP" altLang="en-US" dirty="0"/>
              <a:t>年までには、週</a:t>
            </a:r>
            <a:r>
              <a:rPr lang="en-US" altLang="ja-JP" dirty="0"/>
              <a:t>15</a:t>
            </a:r>
            <a:r>
              <a:rPr lang="ja-JP" altLang="en-US" dirty="0"/>
              <a:t>時間程度働けば済むようになる。</a:t>
            </a:r>
          </a:p>
          <a:p>
            <a:pPr marL="0" indent="0">
              <a:buNone/>
            </a:pPr>
            <a:r>
              <a:rPr lang="ja-JP" altLang="en-US" b="1" dirty="0"/>
              <a:t>→現在の多くの職業の多くは、今後なくなっていく。</a:t>
            </a:r>
            <a:endParaRPr kumimoji="1" lang="ja-JP" altLang="en-US" b="1" dirty="0"/>
          </a:p>
        </p:txBody>
      </p:sp>
    </p:spTree>
    <p:extLst>
      <p:ext uri="{BB962C8B-B14F-4D97-AF65-F5344CB8AC3E}">
        <p14:creationId xmlns:p14="http://schemas.microsoft.com/office/powerpoint/2010/main" val="197870453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大きな流れとしての三位一体改革</a:t>
            </a:r>
            <a:endParaRPr kumimoji="1" lang="ja-JP" altLang="en-US" dirty="0"/>
          </a:p>
        </p:txBody>
      </p:sp>
      <p:sp>
        <p:nvSpPr>
          <p:cNvPr id="3" name="コンテンツ プレースホルダー 2"/>
          <p:cNvSpPr>
            <a:spLocks noGrp="1"/>
          </p:cNvSpPr>
          <p:nvPr>
            <p:ph idx="1"/>
          </p:nvPr>
        </p:nvSpPr>
        <p:spPr>
          <a:xfrm>
            <a:off x="457200" y="1600200"/>
            <a:ext cx="8229600" cy="4709120"/>
          </a:xfrm>
        </p:spPr>
        <p:txBody>
          <a:bodyPr>
            <a:normAutofit fontScale="92500" lnSpcReduction="10000"/>
          </a:bodyPr>
          <a:lstStyle/>
          <a:p>
            <a:pPr marL="0" indent="0">
              <a:buNone/>
            </a:pPr>
            <a:r>
              <a:rPr lang="ja-JP" altLang="en-US" sz="3900" b="1" dirty="0"/>
              <a:t>①大学教育改革</a:t>
            </a:r>
            <a:endParaRPr lang="en-US" altLang="ja-JP" sz="3900" b="1" dirty="0"/>
          </a:p>
          <a:p>
            <a:pPr marL="0" indent="0">
              <a:buNone/>
            </a:pPr>
            <a:endParaRPr lang="ja-JP" altLang="en-US" sz="3900" b="1" dirty="0"/>
          </a:p>
          <a:p>
            <a:pPr marL="0" indent="0">
              <a:buNone/>
            </a:pPr>
            <a:r>
              <a:rPr lang="ja-JP" altLang="en-US" sz="3900" b="1" dirty="0"/>
              <a:t>②高校教育改革</a:t>
            </a:r>
            <a:endParaRPr lang="en-US" altLang="ja-JP" sz="3900" b="1" dirty="0"/>
          </a:p>
          <a:p>
            <a:pPr marL="0" indent="0">
              <a:buNone/>
            </a:pPr>
            <a:endParaRPr lang="ja-JP" altLang="en-US" sz="3900" b="1" dirty="0"/>
          </a:p>
          <a:p>
            <a:pPr marL="0" indent="0">
              <a:buNone/>
            </a:pPr>
            <a:r>
              <a:rPr lang="ja-JP" altLang="en-US" sz="3900" b="1" dirty="0"/>
              <a:t>③大学入試改革</a:t>
            </a:r>
          </a:p>
          <a:p>
            <a:pPr marL="0" indent="0">
              <a:buNone/>
            </a:pPr>
            <a:endParaRPr lang="en-US" altLang="ja-JP" dirty="0"/>
          </a:p>
          <a:p>
            <a:pPr marL="0" indent="0">
              <a:buNone/>
            </a:pPr>
            <a:r>
              <a:rPr lang="en-US" altLang="ja-JP" dirty="0"/>
              <a:t>※</a:t>
            </a:r>
            <a:r>
              <a:rPr lang="ja-JP" altLang="en-US" dirty="0"/>
              <a:t>社会で活躍できる人材を育成するには、何をどう変えればよいか？</a:t>
            </a:r>
            <a:endParaRPr kumimoji="1" lang="ja-JP" altLang="en-US" dirty="0"/>
          </a:p>
        </p:txBody>
      </p:sp>
    </p:spTree>
    <p:extLst>
      <p:ext uri="{BB962C8B-B14F-4D97-AF65-F5344CB8AC3E}">
        <p14:creationId xmlns:p14="http://schemas.microsoft.com/office/powerpoint/2010/main" val="166796625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学力の３要素</a:t>
            </a:r>
            <a:endParaRPr kumimoji="1" lang="ja-JP" altLang="en-US" dirty="0"/>
          </a:p>
        </p:txBody>
      </p:sp>
      <p:sp>
        <p:nvSpPr>
          <p:cNvPr id="3" name="コンテンツ プレースホルダー 2"/>
          <p:cNvSpPr>
            <a:spLocks noGrp="1"/>
          </p:cNvSpPr>
          <p:nvPr>
            <p:ph idx="1"/>
          </p:nvPr>
        </p:nvSpPr>
        <p:spPr>
          <a:xfrm>
            <a:off x="457200" y="1600200"/>
            <a:ext cx="8229600" cy="4853136"/>
          </a:xfrm>
        </p:spPr>
        <p:txBody>
          <a:bodyPr>
            <a:normAutofit/>
          </a:bodyPr>
          <a:lstStyle/>
          <a:p>
            <a:pPr marL="0" indent="0">
              <a:buNone/>
            </a:pPr>
            <a:r>
              <a:rPr lang="ja-JP" altLang="en-US" sz="3600" b="1" dirty="0"/>
              <a:t>・知識・技能</a:t>
            </a:r>
            <a:endParaRPr lang="en-US" altLang="ja-JP" sz="3600" b="1" dirty="0"/>
          </a:p>
          <a:p>
            <a:pPr marL="0" indent="0">
              <a:buNone/>
            </a:pPr>
            <a:endParaRPr lang="ja-JP" altLang="en-US" sz="3600" b="1" dirty="0"/>
          </a:p>
          <a:p>
            <a:pPr marL="0" indent="0">
              <a:buNone/>
            </a:pPr>
            <a:r>
              <a:rPr lang="ja-JP" altLang="en-US" sz="3600" b="1" dirty="0"/>
              <a:t>・思考力・判断力・表現力</a:t>
            </a:r>
            <a:endParaRPr lang="en-US" altLang="ja-JP" sz="3600" b="1" dirty="0"/>
          </a:p>
          <a:p>
            <a:pPr marL="0" indent="0">
              <a:buNone/>
            </a:pPr>
            <a:endParaRPr lang="ja-JP" altLang="en-US" sz="3600" b="1" dirty="0"/>
          </a:p>
          <a:p>
            <a:pPr marL="0" indent="0">
              <a:buNone/>
            </a:pPr>
            <a:r>
              <a:rPr lang="ja-JP" altLang="en-US" sz="3600" b="1" dirty="0"/>
              <a:t>・学びに向かう力、人間性</a:t>
            </a:r>
          </a:p>
          <a:p>
            <a:pPr marL="0" indent="0">
              <a:buNone/>
            </a:pPr>
            <a:endParaRPr lang="ja-JP" altLang="en-US" dirty="0"/>
          </a:p>
        </p:txBody>
      </p:sp>
    </p:spTree>
    <p:extLst>
      <p:ext uri="{BB962C8B-B14F-4D97-AF65-F5344CB8AC3E}">
        <p14:creationId xmlns:p14="http://schemas.microsoft.com/office/powerpoint/2010/main" val="215664185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３つの柱</a:t>
            </a:r>
            <a:endParaRPr kumimoji="1" lang="ja-JP" altLang="en-US" dirty="0"/>
          </a:p>
        </p:txBody>
      </p:sp>
      <p:sp>
        <p:nvSpPr>
          <p:cNvPr id="3" name="コンテンツ プレースホルダー 2"/>
          <p:cNvSpPr>
            <a:spLocks noGrp="1"/>
          </p:cNvSpPr>
          <p:nvPr>
            <p:ph idx="1"/>
          </p:nvPr>
        </p:nvSpPr>
        <p:spPr>
          <a:xfrm>
            <a:off x="457200" y="1600200"/>
            <a:ext cx="8229600" cy="4853136"/>
          </a:xfrm>
        </p:spPr>
        <p:txBody>
          <a:bodyPr>
            <a:normAutofit fontScale="55000" lnSpcReduction="20000"/>
          </a:bodyPr>
          <a:lstStyle/>
          <a:p>
            <a:pPr marL="0" indent="0">
              <a:buNone/>
            </a:pPr>
            <a:r>
              <a:rPr lang="ja-JP" altLang="en-US" sz="5100" b="1" dirty="0"/>
              <a:t>・何を知っているか、何ができるか</a:t>
            </a:r>
          </a:p>
          <a:p>
            <a:pPr marL="0" indent="0">
              <a:buNone/>
            </a:pPr>
            <a:r>
              <a:rPr lang="ja-JP" altLang="en-US" sz="4400" dirty="0"/>
              <a:t>　個別の知識・技能</a:t>
            </a:r>
          </a:p>
          <a:p>
            <a:pPr marL="0" indent="0">
              <a:buNone/>
            </a:pPr>
            <a:endParaRPr lang="ja-JP" altLang="en-US" dirty="0"/>
          </a:p>
          <a:p>
            <a:pPr marL="0" indent="0">
              <a:buNone/>
            </a:pPr>
            <a:r>
              <a:rPr lang="ja-JP" altLang="en-US" sz="5100" b="1" dirty="0"/>
              <a:t>・知っていること・できることをどう使うか</a:t>
            </a:r>
          </a:p>
          <a:p>
            <a:pPr marL="0" indent="0">
              <a:buNone/>
            </a:pPr>
            <a:r>
              <a:rPr lang="ja-JP" altLang="en-US" sz="4400" dirty="0"/>
              <a:t>　思考力・判断力・表現力等</a:t>
            </a:r>
          </a:p>
          <a:p>
            <a:pPr marL="0" indent="0">
              <a:buNone/>
            </a:pPr>
            <a:endParaRPr lang="ja-JP" altLang="en-US" dirty="0"/>
          </a:p>
          <a:p>
            <a:pPr marL="0" indent="0">
              <a:buNone/>
            </a:pPr>
            <a:r>
              <a:rPr lang="ja-JP" altLang="en-US" sz="5100" b="1" dirty="0"/>
              <a:t>・どのように社会・世界と関わり、よりよい人生を送るか（学びに向かう力、人間性等）</a:t>
            </a:r>
          </a:p>
          <a:p>
            <a:pPr marL="0" indent="0">
              <a:buNone/>
            </a:pPr>
            <a:r>
              <a:rPr lang="ja-JP" altLang="en-US" sz="4400" dirty="0"/>
              <a:t>主体的に学習する態度（教育の基本である人格の完成と生きる力の育成という根底）</a:t>
            </a:r>
          </a:p>
          <a:p>
            <a:pPr marL="0" indent="0">
              <a:buNone/>
            </a:pPr>
            <a:endParaRPr lang="ja-JP" altLang="en-US" dirty="0"/>
          </a:p>
          <a:p>
            <a:pPr marL="0" indent="0">
              <a:buNone/>
            </a:pPr>
            <a:r>
              <a:rPr lang="en-US" altLang="ja-JP" sz="4400" dirty="0"/>
              <a:t>※</a:t>
            </a:r>
            <a:r>
              <a:rPr lang="ja-JP" altLang="en-US" sz="4400" dirty="0"/>
              <a:t>知識・技能の「習得」は、「活用」することが前提。</a:t>
            </a:r>
            <a:endParaRPr kumimoji="1" lang="ja-JP" altLang="en-US" sz="4400" dirty="0"/>
          </a:p>
        </p:txBody>
      </p:sp>
    </p:spTree>
    <p:extLst>
      <p:ext uri="{BB962C8B-B14F-4D97-AF65-F5344CB8AC3E}">
        <p14:creationId xmlns:p14="http://schemas.microsoft.com/office/powerpoint/2010/main" val="174277832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96B5A53-9880-41A9-9D01-203FBB873E19}"/>
              </a:ext>
            </a:extLst>
          </p:cNvPr>
          <p:cNvSpPr>
            <a:spLocks noGrp="1"/>
          </p:cNvSpPr>
          <p:nvPr>
            <p:ph type="title"/>
          </p:nvPr>
        </p:nvSpPr>
        <p:spPr/>
        <p:txBody>
          <a:bodyPr/>
          <a:lstStyle/>
          <a:p>
            <a:r>
              <a:rPr lang="ja-JP" altLang="en-US" dirty="0"/>
              <a:t>主体的・対話的で深い学び</a:t>
            </a:r>
            <a:endParaRPr kumimoji="1" lang="ja-JP" altLang="en-US" dirty="0"/>
          </a:p>
        </p:txBody>
      </p:sp>
      <p:sp>
        <p:nvSpPr>
          <p:cNvPr id="3" name="コンテンツ プレースホルダー 2">
            <a:extLst>
              <a:ext uri="{FF2B5EF4-FFF2-40B4-BE49-F238E27FC236}">
                <a16:creationId xmlns:a16="http://schemas.microsoft.com/office/drawing/2014/main" id="{06FD2195-1A71-4B9F-ACA7-5EB842E2ACE0}"/>
              </a:ext>
            </a:extLst>
          </p:cNvPr>
          <p:cNvSpPr>
            <a:spLocks noGrp="1"/>
          </p:cNvSpPr>
          <p:nvPr>
            <p:ph idx="1"/>
          </p:nvPr>
        </p:nvSpPr>
        <p:spPr/>
        <p:txBody>
          <a:bodyPr>
            <a:normAutofit/>
          </a:bodyPr>
          <a:lstStyle/>
          <a:p>
            <a:r>
              <a:rPr kumimoji="1" lang="ja-JP" altLang="en-US" sz="4000" b="1" dirty="0"/>
              <a:t>主体的な学び</a:t>
            </a:r>
            <a:endParaRPr kumimoji="1" lang="en-US" altLang="ja-JP" sz="4000" b="1" dirty="0"/>
          </a:p>
          <a:p>
            <a:endParaRPr lang="en-US" altLang="ja-JP" sz="4000" b="1" dirty="0"/>
          </a:p>
          <a:p>
            <a:r>
              <a:rPr kumimoji="1" lang="ja-JP" altLang="en-US" sz="4000" b="1" dirty="0"/>
              <a:t>対話的な学び</a:t>
            </a:r>
            <a:endParaRPr kumimoji="1" lang="en-US" altLang="ja-JP" sz="4000" b="1" dirty="0"/>
          </a:p>
          <a:p>
            <a:endParaRPr lang="en-US" altLang="ja-JP" sz="4000" b="1" dirty="0"/>
          </a:p>
          <a:p>
            <a:r>
              <a:rPr kumimoji="1" lang="ja-JP" altLang="en-US" sz="4000" b="1" dirty="0"/>
              <a:t>深い学び</a:t>
            </a:r>
            <a:endParaRPr kumimoji="1" lang="en-US" altLang="ja-JP" sz="4000" b="1" dirty="0"/>
          </a:p>
          <a:p>
            <a:pPr marL="0" indent="0">
              <a:buNone/>
            </a:pPr>
            <a:endParaRPr lang="en-US" altLang="ja-JP" sz="3600" b="1" dirty="0"/>
          </a:p>
        </p:txBody>
      </p:sp>
    </p:spTree>
    <p:extLst>
      <p:ext uri="{BB962C8B-B14F-4D97-AF65-F5344CB8AC3E}">
        <p14:creationId xmlns:p14="http://schemas.microsoft.com/office/powerpoint/2010/main" val="11017132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9DA36D15-B7B5-4188-B6BF-C06879D1AF1B}"/>
              </a:ext>
            </a:extLst>
          </p:cNvPr>
          <p:cNvSpPr>
            <a:spLocks noGrp="1"/>
          </p:cNvSpPr>
          <p:nvPr>
            <p:ph idx="4294967295"/>
          </p:nvPr>
        </p:nvSpPr>
        <p:spPr>
          <a:xfrm>
            <a:off x="467544" y="620688"/>
            <a:ext cx="8229600" cy="6048672"/>
          </a:xfrm>
        </p:spPr>
        <p:txBody>
          <a:bodyPr>
            <a:normAutofit fontScale="92500" lnSpcReduction="10000"/>
          </a:bodyPr>
          <a:lstStyle/>
          <a:p>
            <a:r>
              <a:rPr lang="ja-JP" altLang="ja-JP" dirty="0"/>
              <a:t>「主体的な学び」とは何か？</a:t>
            </a:r>
            <a:endParaRPr lang="en-US" altLang="ja-JP" dirty="0"/>
          </a:p>
          <a:p>
            <a:endParaRPr lang="ja-JP" altLang="ja-JP" dirty="0"/>
          </a:p>
          <a:p>
            <a:r>
              <a:rPr lang="ja-JP" altLang="ja-JP" dirty="0"/>
              <a:t>なぜ「主体的な学び」が必要なのか？</a:t>
            </a:r>
            <a:endParaRPr lang="en-US" altLang="ja-JP" dirty="0"/>
          </a:p>
          <a:p>
            <a:endParaRPr lang="ja-JP" altLang="ja-JP" dirty="0"/>
          </a:p>
          <a:p>
            <a:r>
              <a:rPr lang="ja-JP" altLang="ja-JP" dirty="0"/>
              <a:t>「主体的な学び」は、具体的にどのように展開されるか？</a:t>
            </a:r>
            <a:endParaRPr lang="en-US" altLang="ja-JP" dirty="0"/>
          </a:p>
          <a:p>
            <a:endParaRPr lang="ja-JP" altLang="ja-JP" dirty="0"/>
          </a:p>
          <a:p>
            <a:r>
              <a:rPr lang="ja-JP" altLang="ja-JP" dirty="0"/>
              <a:t>「主体的な学び」を促すにはどのような工夫が必要か？また、生徒の実態に合わせるとはどういうことか？</a:t>
            </a:r>
            <a:endParaRPr lang="en-US" altLang="ja-JP" dirty="0"/>
          </a:p>
          <a:p>
            <a:endParaRPr lang="en-US" altLang="ja-JP" dirty="0"/>
          </a:p>
          <a:p>
            <a:pPr marL="0" indent="0">
              <a:buNone/>
            </a:pPr>
            <a:r>
              <a:rPr lang="en-US" altLang="ja-JP" sz="2600" dirty="0"/>
              <a:t>※</a:t>
            </a:r>
            <a:r>
              <a:rPr lang="ja-JP" altLang="en-US" sz="2600" dirty="0"/>
              <a:t>「対話的な学び」「深い学び」も同様</a:t>
            </a:r>
            <a:endParaRPr lang="ja-JP" altLang="ja-JP" sz="2600" dirty="0"/>
          </a:p>
          <a:p>
            <a:endParaRPr kumimoji="1" lang="ja-JP" altLang="en-US" dirty="0"/>
          </a:p>
        </p:txBody>
      </p:sp>
    </p:spTree>
    <p:extLst>
      <p:ext uri="{BB962C8B-B14F-4D97-AF65-F5344CB8AC3E}">
        <p14:creationId xmlns:p14="http://schemas.microsoft.com/office/powerpoint/2010/main" val="338560524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ＡＬ型授業</a:t>
            </a:r>
            <a:r>
              <a:rPr lang="ja-JP" altLang="en-US" dirty="0"/>
              <a:t>の必要性</a:t>
            </a:r>
            <a:endParaRPr kumimoji="1" lang="ja-JP" altLang="en-US" dirty="0"/>
          </a:p>
        </p:txBody>
      </p:sp>
      <p:sp>
        <p:nvSpPr>
          <p:cNvPr id="3" name="コンテンツ プレースホルダー 2"/>
          <p:cNvSpPr>
            <a:spLocks noGrp="1"/>
          </p:cNvSpPr>
          <p:nvPr>
            <p:ph idx="1"/>
          </p:nvPr>
        </p:nvSpPr>
        <p:spPr>
          <a:xfrm>
            <a:off x="349696" y="1567333"/>
            <a:ext cx="8686800" cy="4525963"/>
          </a:xfrm>
        </p:spPr>
        <p:txBody>
          <a:bodyPr>
            <a:normAutofit/>
          </a:bodyPr>
          <a:lstStyle/>
          <a:p>
            <a:pPr marL="0" indent="0">
              <a:buNone/>
            </a:pPr>
            <a:r>
              <a:rPr lang="ja-JP" altLang="en-US" dirty="0"/>
              <a:t>●「面白くてわかりやすい授業」の限界</a:t>
            </a:r>
            <a:endParaRPr lang="en-US" altLang="ja-JP" dirty="0"/>
          </a:p>
          <a:p>
            <a:pPr marL="0" indent="0">
              <a:buNone/>
            </a:pPr>
            <a:r>
              <a:rPr lang="ja-JP" altLang="en-US" dirty="0"/>
              <a:t>●「教えることのできないこと」の存在</a:t>
            </a:r>
          </a:p>
          <a:p>
            <a:pPr marL="0" indent="0">
              <a:buNone/>
            </a:pPr>
            <a:r>
              <a:rPr lang="ja-JP" altLang="en-US" dirty="0"/>
              <a:t>　ｅｘ）社会人基礎力</a:t>
            </a:r>
            <a:endParaRPr lang="en-US" altLang="ja-JP" dirty="0"/>
          </a:p>
          <a:p>
            <a:pPr marL="0" indent="0">
              <a:buNone/>
            </a:pPr>
            <a:endParaRPr lang="ja-JP" altLang="en-US" dirty="0"/>
          </a:p>
          <a:p>
            <a:pPr marL="0" indent="0" algn="ctr">
              <a:buNone/>
            </a:pPr>
            <a:r>
              <a:rPr lang="ja-JP" altLang="en-US" dirty="0"/>
              <a:t>「（教師が）教える」→「（生徒が）学ぶ」</a:t>
            </a:r>
          </a:p>
          <a:p>
            <a:pPr marL="0" indent="0" algn="ctr">
              <a:buNone/>
            </a:pPr>
            <a:r>
              <a:rPr lang="en-US" altLang="ja-JP" sz="4000" b="1" dirty="0">
                <a:solidFill>
                  <a:srgbClr val="FF0000"/>
                </a:solidFill>
              </a:rPr>
              <a:t>Teach</a:t>
            </a:r>
            <a:r>
              <a:rPr lang="ja-JP" altLang="en-US" sz="4000" b="1" dirty="0">
                <a:solidFill>
                  <a:srgbClr val="FF0000"/>
                </a:solidFill>
              </a:rPr>
              <a:t>から</a:t>
            </a:r>
            <a:r>
              <a:rPr lang="en-US" altLang="ja-JP" sz="4000" b="1" dirty="0">
                <a:solidFill>
                  <a:srgbClr val="FF0000"/>
                </a:solidFill>
              </a:rPr>
              <a:t>Learn</a:t>
            </a:r>
            <a:r>
              <a:rPr lang="ja-JP" altLang="en-US" sz="4000" b="1" dirty="0" err="1">
                <a:solidFill>
                  <a:srgbClr val="FF0000"/>
                </a:solidFill>
              </a:rPr>
              <a:t>への</a:t>
            </a:r>
            <a:r>
              <a:rPr lang="ja-JP" altLang="en-US" sz="4000" b="1" dirty="0">
                <a:solidFill>
                  <a:srgbClr val="FF0000"/>
                </a:solidFill>
              </a:rPr>
              <a:t>質的転換</a:t>
            </a:r>
            <a:endParaRPr kumimoji="1" lang="en-US" altLang="ja-JP" sz="4000" b="1" dirty="0">
              <a:solidFill>
                <a:srgbClr val="FF0000"/>
              </a:solidFill>
            </a:endParaRPr>
          </a:p>
        </p:txBody>
      </p:sp>
    </p:spTree>
    <p:extLst>
      <p:ext uri="{BB962C8B-B14F-4D97-AF65-F5344CB8AC3E}">
        <p14:creationId xmlns:p14="http://schemas.microsoft.com/office/powerpoint/2010/main" val="326799577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23528" y="2067813"/>
            <a:ext cx="8496944" cy="1754326"/>
          </a:xfrm>
          <a:prstGeom prst="rect">
            <a:avLst/>
          </a:prstGeom>
          <a:noFill/>
        </p:spPr>
        <p:txBody>
          <a:bodyPr wrap="square" rtlCol="0">
            <a:spAutoFit/>
          </a:bodyPr>
          <a:lstStyle/>
          <a:p>
            <a:pPr algn="ctr"/>
            <a:r>
              <a:rPr kumimoji="1" lang="ja-JP" altLang="en-US" sz="5400" b="1" dirty="0" smtClean="0"/>
              <a:t>話題②</a:t>
            </a:r>
            <a:endParaRPr kumimoji="1" lang="en-US" altLang="ja-JP" sz="5400" b="1" dirty="0"/>
          </a:p>
          <a:p>
            <a:pPr algn="ctr"/>
            <a:r>
              <a:rPr lang="ja-JP" altLang="en-US" sz="5400" b="1" dirty="0"/>
              <a:t>授業のデザインの前提</a:t>
            </a:r>
          </a:p>
        </p:txBody>
      </p:sp>
    </p:spTree>
    <p:extLst>
      <p:ext uri="{BB962C8B-B14F-4D97-AF65-F5344CB8AC3E}">
        <p14:creationId xmlns:p14="http://schemas.microsoft.com/office/powerpoint/2010/main" val="288095882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AL</a:t>
            </a:r>
            <a:r>
              <a:rPr lang="ja-JP" altLang="en-US" dirty="0"/>
              <a:t>型授業の全体像</a:t>
            </a:r>
            <a:endParaRPr kumimoji="1" lang="ja-JP" altLang="en-US" dirty="0"/>
          </a:p>
        </p:txBody>
      </p:sp>
      <p:sp>
        <p:nvSpPr>
          <p:cNvPr id="4" name="テキスト ボックス 3"/>
          <p:cNvSpPr txBox="1"/>
          <p:nvPr/>
        </p:nvSpPr>
        <p:spPr>
          <a:xfrm>
            <a:off x="1362292" y="1767006"/>
            <a:ext cx="738664" cy="4165564"/>
          </a:xfrm>
          <a:prstGeom prst="rect">
            <a:avLst/>
          </a:prstGeom>
          <a:solidFill>
            <a:srgbClr val="FFFF00"/>
          </a:solidFill>
          <a:ln>
            <a:solidFill>
              <a:schemeClr val="tx1"/>
            </a:solidFill>
          </a:ln>
        </p:spPr>
        <p:txBody>
          <a:bodyPr vert="eaVert" wrap="none" rtlCol="0">
            <a:spAutoFit/>
          </a:bodyPr>
          <a:lstStyle/>
          <a:p>
            <a:r>
              <a:rPr lang="ja-JP" altLang="en-US" sz="3600" dirty="0"/>
              <a:t> ①目指したいもの  </a:t>
            </a:r>
            <a:endParaRPr kumimoji="1" lang="ja-JP" altLang="en-US" sz="3600" dirty="0"/>
          </a:p>
        </p:txBody>
      </p:sp>
      <p:sp>
        <p:nvSpPr>
          <p:cNvPr id="5" name="右矢印 4"/>
          <p:cNvSpPr/>
          <p:nvPr/>
        </p:nvSpPr>
        <p:spPr>
          <a:xfrm>
            <a:off x="2483768" y="2871252"/>
            <a:ext cx="4104456" cy="968003"/>
          </a:xfrm>
          <a:prstGeom prst="rightArrow">
            <a:avLst>
              <a:gd name="adj1" fmla="val 36251"/>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7164288" y="1791110"/>
            <a:ext cx="738664" cy="4247317"/>
          </a:xfrm>
          <a:prstGeom prst="rect">
            <a:avLst/>
          </a:prstGeom>
          <a:solidFill>
            <a:srgbClr val="FFFF00"/>
          </a:solidFill>
          <a:ln>
            <a:solidFill>
              <a:schemeClr val="tx1"/>
            </a:solidFill>
          </a:ln>
        </p:spPr>
        <p:txBody>
          <a:bodyPr vert="eaVert" wrap="none" rtlCol="0">
            <a:spAutoFit/>
          </a:bodyPr>
          <a:lstStyle/>
          <a:p>
            <a:r>
              <a:rPr lang="ja-JP" altLang="en-US" sz="3600" dirty="0"/>
              <a:t>③</a:t>
            </a:r>
            <a:r>
              <a:rPr kumimoji="1" lang="ja-JP" altLang="en-US" sz="3600" dirty="0"/>
              <a:t>ＡＬ型授業の効果</a:t>
            </a:r>
          </a:p>
        </p:txBody>
      </p:sp>
      <p:sp>
        <p:nvSpPr>
          <p:cNvPr id="7" name="テキスト ボックス 6"/>
          <p:cNvSpPr txBox="1"/>
          <p:nvPr/>
        </p:nvSpPr>
        <p:spPr>
          <a:xfrm>
            <a:off x="2555776" y="1916832"/>
            <a:ext cx="3877985" cy="646331"/>
          </a:xfrm>
          <a:prstGeom prst="rect">
            <a:avLst/>
          </a:prstGeom>
          <a:solidFill>
            <a:srgbClr val="FFFF00"/>
          </a:solidFill>
          <a:ln>
            <a:solidFill>
              <a:schemeClr val="tx1"/>
            </a:solidFill>
          </a:ln>
        </p:spPr>
        <p:txBody>
          <a:bodyPr vert="horz" wrap="none" rtlCol="0">
            <a:spAutoFit/>
          </a:bodyPr>
          <a:lstStyle/>
          <a:p>
            <a:r>
              <a:rPr lang="ja-JP" altLang="en-US" sz="3600" dirty="0"/>
              <a:t>②授業のデザイン</a:t>
            </a:r>
            <a:endParaRPr kumimoji="1" lang="en-US" altLang="ja-JP" sz="3600" dirty="0"/>
          </a:p>
        </p:txBody>
      </p:sp>
      <p:sp>
        <p:nvSpPr>
          <p:cNvPr id="9" name="環状矢印 8"/>
          <p:cNvSpPr/>
          <p:nvPr/>
        </p:nvSpPr>
        <p:spPr>
          <a:xfrm rot="10800000">
            <a:off x="2223356" y="2752911"/>
            <a:ext cx="4697288" cy="3084125"/>
          </a:xfrm>
          <a:prstGeom prst="circularArrow">
            <a:avLst>
              <a:gd name="adj1" fmla="val 8955"/>
              <a:gd name="adj2" fmla="val 944356"/>
              <a:gd name="adj3" fmla="val 21331902"/>
              <a:gd name="adj4" fmla="val 10757551"/>
              <a:gd name="adj5" fmla="val 1434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0" name="テキスト ボックス 9"/>
          <p:cNvSpPr txBox="1"/>
          <p:nvPr/>
        </p:nvSpPr>
        <p:spPr>
          <a:xfrm>
            <a:off x="3057505" y="5734997"/>
            <a:ext cx="2954655" cy="646331"/>
          </a:xfrm>
          <a:prstGeom prst="rect">
            <a:avLst/>
          </a:prstGeom>
          <a:solidFill>
            <a:srgbClr val="FFFF00"/>
          </a:solidFill>
          <a:ln>
            <a:solidFill>
              <a:schemeClr val="tx1"/>
            </a:solidFill>
          </a:ln>
        </p:spPr>
        <p:txBody>
          <a:bodyPr vert="horz" wrap="none" rtlCol="0">
            <a:spAutoFit/>
          </a:bodyPr>
          <a:lstStyle/>
          <a:p>
            <a:r>
              <a:rPr lang="ja-JP" altLang="en-US" sz="3600" dirty="0"/>
              <a:t>④授業の改善</a:t>
            </a:r>
            <a:endParaRPr kumimoji="1" lang="en-US" altLang="ja-JP" sz="3600" dirty="0"/>
          </a:p>
        </p:txBody>
      </p:sp>
    </p:spTree>
    <p:extLst>
      <p:ext uri="{BB962C8B-B14F-4D97-AF65-F5344CB8AC3E}">
        <p14:creationId xmlns:p14="http://schemas.microsoft.com/office/powerpoint/2010/main" val="34259288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23528" y="2067813"/>
            <a:ext cx="8496944" cy="1754326"/>
          </a:xfrm>
          <a:prstGeom prst="rect">
            <a:avLst/>
          </a:prstGeom>
          <a:noFill/>
        </p:spPr>
        <p:txBody>
          <a:bodyPr wrap="square" rtlCol="0">
            <a:spAutoFit/>
          </a:bodyPr>
          <a:lstStyle/>
          <a:p>
            <a:pPr algn="ctr"/>
            <a:r>
              <a:rPr kumimoji="1" lang="ja-JP" altLang="en-US" sz="5400" b="1" dirty="0"/>
              <a:t>話題</a:t>
            </a:r>
            <a:r>
              <a:rPr kumimoji="1" lang="ja-JP" altLang="en-US" sz="5400" b="1" dirty="0" smtClean="0"/>
              <a:t>①</a:t>
            </a:r>
            <a:endParaRPr lang="en-US" altLang="ja-JP" sz="5400" b="1" dirty="0"/>
          </a:p>
          <a:p>
            <a:pPr algn="ctr"/>
            <a:r>
              <a:rPr lang="ja-JP" altLang="en-US" sz="5400" b="1" dirty="0" smtClean="0"/>
              <a:t>ＡＬ型授業の背景</a:t>
            </a:r>
            <a:endParaRPr lang="ja-JP" altLang="en-US" sz="5400" b="1" dirty="0"/>
          </a:p>
        </p:txBody>
      </p:sp>
    </p:spTree>
    <p:extLst>
      <p:ext uri="{BB962C8B-B14F-4D97-AF65-F5344CB8AC3E}">
        <p14:creationId xmlns:p14="http://schemas.microsoft.com/office/powerpoint/2010/main" val="257993218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want</a:t>
            </a:r>
            <a:r>
              <a:rPr lang="ja-JP" altLang="en-US" dirty="0"/>
              <a:t>と</a:t>
            </a:r>
            <a:r>
              <a:rPr lang="en-US" altLang="ja-JP" dirty="0"/>
              <a:t>can</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pPr marL="0" indent="0">
              <a:buNone/>
            </a:pPr>
            <a:r>
              <a:rPr lang="en-US" altLang="ja-JP" sz="4300" b="1" dirty="0" smtClean="0">
                <a:solidFill>
                  <a:srgbClr val="FF0000"/>
                </a:solidFill>
              </a:rPr>
              <a:t>want</a:t>
            </a:r>
            <a:endParaRPr lang="en-US" altLang="ja-JP" sz="4300" b="1" dirty="0">
              <a:solidFill>
                <a:srgbClr val="FF0000"/>
              </a:solidFill>
            </a:endParaRPr>
          </a:p>
          <a:p>
            <a:pPr marL="0" indent="0">
              <a:buNone/>
            </a:pPr>
            <a:r>
              <a:rPr lang="en-US" altLang="ja-JP" sz="3500" dirty="0" smtClean="0"/>
              <a:t>AL</a:t>
            </a:r>
            <a:r>
              <a:rPr lang="ja-JP" altLang="en-US" sz="3500" dirty="0"/>
              <a:t>型授業によって目指したいものがある</a:t>
            </a:r>
            <a:r>
              <a:rPr lang="ja-JP" altLang="en-US" sz="3500" dirty="0" smtClean="0"/>
              <a:t>状態</a:t>
            </a:r>
            <a:endParaRPr lang="en-US" altLang="ja-JP" sz="3500" dirty="0" smtClean="0"/>
          </a:p>
          <a:p>
            <a:pPr marL="0" indent="0">
              <a:buNone/>
            </a:pPr>
            <a:r>
              <a:rPr lang="en-US" altLang="ja-JP" sz="4300" b="1" dirty="0" smtClean="0">
                <a:solidFill>
                  <a:srgbClr val="FF0000"/>
                </a:solidFill>
              </a:rPr>
              <a:t>can</a:t>
            </a:r>
          </a:p>
          <a:p>
            <a:pPr marL="0" indent="0">
              <a:buNone/>
            </a:pPr>
            <a:r>
              <a:rPr lang="ja-JP" altLang="en-US" sz="3500" dirty="0" smtClean="0"/>
              <a:t>上記</a:t>
            </a:r>
            <a:r>
              <a:rPr lang="en-US" altLang="ja-JP" sz="3500" dirty="0"/>
              <a:t>want</a:t>
            </a:r>
            <a:r>
              <a:rPr lang="ja-JP" altLang="en-US" sz="3500" dirty="0"/>
              <a:t>に対して、今の自分の経験値でできる</a:t>
            </a:r>
            <a:r>
              <a:rPr lang="ja-JP" altLang="en-US" sz="3500" dirty="0" smtClean="0"/>
              <a:t>こと</a:t>
            </a:r>
            <a:endParaRPr lang="en-US" altLang="ja-JP" sz="3500" dirty="0" smtClean="0"/>
          </a:p>
          <a:p>
            <a:pPr marL="0" indent="0">
              <a:buNone/>
            </a:pPr>
            <a:endParaRPr kumimoji="1" lang="en-US" altLang="ja-JP" dirty="0"/>
          </a:p>
          <a:p>
            <a:pPr marL="0" indent="0">
              <a:buNone/>
            </a:pPr>
            <a:r>
              <a:rPr lang="en-US" altLang="ja-JP" dirty="0" smtClean="0"/>
              <a:t>※must</a:t>
            </a:r>
            <a:r>
              <a:rPr lang="ja-JP" altLang="en-US" dirty="0" smtClean="0"/>
              <a:t>や</a:t>
            </a:r>
            <a:r>
              <a:rPr lang="en-US" altLang="ja-JP" dirty="0" smtClean="0"/>
              <a:t>should</a:t>
            </a:r>
            <a:r>
              <a:rPr lang="ja-JP" altLang="en-US" dirty="0" smtClean="0"/>
              <a:t>ではなく</a:t>
            </a:r>
            <a:r>
              <a:rPr lang="en-US" altLang="ja-JP" dirty="0" smtClean="0"/>
              <a:t>want</a:t>
            </a:r>
            <a:r>
              <a:rPr lang="ja-JP" altLang="en-US" dirty="0" smtClean="0"/>
              <a:t>と</a:t>
            </a:r>
            <a:r>
              <a:rPr lang="en-US" altLang="ja-JP" dirty="0" smtClean="0"/>
              <a:t>can</a:t>
            </a:r>
            <a:r>
              <a:rPr lang="ja-JP" altLang="en-US" dirty="0" smtClean="0"/>
              <a:t>から始める</a:t>
            </a:r>
            <a:endParaRPr lang="en-US" altLang="ja-JP" dirty="0" smtClean="0"/>
          </a:p>
        </p:txBody>
      </p:sp>
    </p:spTree>
    <p:extLst>
      <p:ext uri="{BB962C8B-B14F-4D97-AF65-F5344CB8AC3E}">
        <p14:creationId xmlns:p14="http://schemas.microsoft.com/office/powerpoint/2010/main" val="92268401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「型」よりも「柔軟性」を</a:t>
            </a:r>
            <a:endParaRPr kumimoji="1" lang="ja-JP" altLang="en-US" dirty="0"/>
          </a:p>
        </p:txBody>
      </p:sp>
      <p:sp>
        <p:nvSpPr>
          <p:cNvPr id="3" name="コンテンツ プレースホルダー 2"/>
          <p:cNvSpPr>
            <a:spLocks noGrp="1"/>
          </p:cNvSpPr>
          <p:nvPr>
            <p:ph idx="1"/>
          </p:nvPr>
        </p:nvSpPr>
        <p:spPr/>
        <p:txBody>
          <a:bodyPr>
            <a:normAutofit/>
          </a:bodyPr>
          <a:lstStyle/>
          <a:p>
            <a:r>
              <a:rPr lang="en-US" altLang="ja-JP" dirty="0" smtClean="0"/>
              <a:t>AL</a:t>
            </a:r>
            <a:r>
              <a:rPr lang="ja-JP" altLang="en-US" dirty="0"/>
              <a:t>型授業には「こうやれば必ずうまくいく」という「ゴールデンルール」はない</a:t>
            </a:r>
            <a:r>
              <a:rPr lang="ja-JP" altLang="en-US" dirty="0" smtClean="0"/>
              <a:t>。</a:t>
            </a:r>
            <a:endParaRPr lang="en-US" altLang="ja-JP" dirty="0" smtClean="0"/>
          </a:p>
          <a:p>
            <a:endParaRPr lang="ja-JP" altLang="en-US" dirty="0"/>
          </a:p>
          <a:p>
            <a:r>
              <a:rPr lang="ja-JP" altLang="en-US" dirty="0"/>
              <a:t>生徒と教員、周囲の状況の実態に応じて、</a:t>
            </a:r>
            <a:r>
              <a:rPr lang="ja-JP" altLang="en-US" b="1" dirty="0">
                <a:solidFill>
                  <a:srgbClr val="FF0000"/>
                </a:solidFill>
              </a:rPr>
              <a:t>柔軟に、変容し続けることが重要</a:t>
            </a:r>
            <a:r>
              <a:rPr lang="ja-JP" altLang="en-US" dirty="0"/>
              <a:t>。</a:t>
            </a:r>
          </a:p>
          <a:p>
            <a:endParaRPr lang="ja-JP" altLang="en-US" dirty="0"/>
          </a:p>
          <a:p>
            <a:pPr marL="0" indent="0">
              <a:buNone/>
            </a:pPr>
            <a:r>
              <a:rPr lang="en-US" altLang="ja-JP" sz="2800" dirty="0" smtClean="0"/>
              <a:t>※</a:t>
            </a:r>
            <a:r>
              <a:rPr lang="ja-JP" altLang="en-US" sz="2800" dirty="0" smtClean="0"/>
              <a:t>「</a:t>
            </a:r>
            <a:r>
              <a:rPr lang="ja-JP" altLang="en-US" sz="2800" dirty="0"/>
              <a:t>まずやってみる」ことも重要</a:t>
            </a:r>
            <a:r>
              <a:rPr lang="ja-JP" altLang="en-US" sz="2800" dirty="0" smtClean="0"/>
              <a:t>。やりながら、</a:t>
            </a:r>
            <a:endParaRPr lang="en-US" altLang="ja-JP" sz="2800" dirty="0" smtClean="0"/>
          </a:p>
          <a:p>
            <a:pPr marL="0" indent="0">
              <a:buNone/>
            </a:pPr>
            <a:r>
              <a:rPr lang="ja-JP" altLang="en-US" sz="2800" dirty="0"/>
              <a:t>　</a:t>
            </a:r>
            <a:r>
              <a:rPr lang="ja-JP" altLang="en-US" sz="2800" dirty="0" smtClean="0"/>
              <a:t>試行</a:t>
            </a:r>
            <a:r>
              <a:rPr lang="ja-JP" altLang="en-US" sz="2800" dirty="0"/>
              <a:t>錯誤し、</a:t>
            </a:r>
            <a:r>
              <a:rPr lang="en-US" altLang="ja-JP" sz="2800" dirty="0"/>
              <a:t>want</a:t>
            </a:r>
            <a:r>
              <a:rPr lang="ja-JP" altLang="en-US" sz="2800" dirty="0"/>
              <a:t>や</a:t>
            </a:r>
            <a:r>
              <a:rPr lang="en-US" altLang="ja-JP" sz="2800" dirty="0"/>
              <a:t>can</a:t>
            </a:r>
            <a:r>
              <a:rPr lang="ja-JP" altLang="en-US" sz="2800" dirty="0"/>
              <a:t>が自然と広がっていく。</a:t>
            </a:r>
            <a:endParaRPr kumimoji="1" lang="ja-JP" altLang="en-US" sz="2800" dirty="0"/>
          </a:p>
        </p:txBody>
      </p:sp>
    </p:spTree>
    <p:extLst>
      <p:ext uri="{BB962C8B-B14F-4D97-AF65-F5344CB8AC3E}">
        <p14:creationId xmlns:p14="http://schemas.microsoft.com/office/powerpoint/2010/main" val="424940824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理念（ビジョン）</a:t>
            </a:r>
            <a:endParaRPr kumimoji="1" lang="ja-JP" altLang="en-US" dirty="0"/>
          </a:p>
        </p:txBody>
      </p:sp>
      <p:sp>
        <p:nvSpPr>
          <p:cNvPr id="3" name="コンテンツ プレースホルダー 2"/>
          <p:cNvSpPr>
            <a:spLocks noGrp="1"/>
          </p:cNvSpPr>
          <p:nvPr>
            <p:ph idx="1"/>
          </p:nvPr>
        </p:nvSpPr>
        <p:spPr/>
        <p:txBody>
          <a:bodyPr/>
          <a:lstStyle/>
          <a:p>
            <a:pPr marL="0" indent="0" algn="ctr">
              <a:buNone/>
            </a:pPr>
            <a:r>
              <a:rPr lang="ja-JP" altLang="en-US" sz="4000" b="1" dirty="0">
                <a:solidFill>
                  <a:srgbClr val="FF0000"/>
                </a:solidFill>
              </a:rPr>
              <a:t>「</a:t>
            </a:r>
            <a:r>
              <a:rPr lang="ja-JP" altLang="ja-JP" sz="4000" b="1" dirty="0">
                <a:solidFill>
                  <a:srgbClr val="FF0000"/>
                </a:solidFill>
              </a:rPr>
              <a:t>誰もが生きやすい社会の実現</a:t>
            </a:r>
            <a:r>
              <a:rPr lang="ja-JP" altLang="en-US" sz="4000" b="1" dirty="0">
                <a:solidFill>
                  <a:srgbClr val="FF0000"/>
                </a:solidFill>
              </a:rPr>
              <a:t>」</a:t>
            </a:r>
            <a:endParaRPr lang="en-US" altLang="ja-JP" sz="4000" b="1" dirty="0">
              <a:solidFill>
                <a:srgbClr val="FF0000"/>
              </a:solidFill>
            </a:endParaRPr>
          </a:p>
          <a:p>
            <a:pPr marL="0" indent="0">
              <a:buNone/>
            </a:pPr>
            <a:endParaRPr lang="en-US" altLang="ja-JP" dirty="0"/>
          </a:p>
          <a:p>
            <a:pPr marL="0" indent="0">
              <a:buNone/>
            </a:pPr>
            <a:r>
              <a:rPr lang="ja-JP" altLang="en-US" dirty="0"/>
              <a:t>→ここを起点にして考える</a:t>
            </a:r>
            <a:endParaRPr lang="ja-JP" altLang="ja-JP" dirty="0"/>
          </a:p>
          <a:p>
            <a:endParaRPr kumimoji="1" lang="en-US" altLang="ja-JP" dirty="0"/>
          </a:p>
          <a:p>
            <a:pPr marL="0" indent="0">
              <a:buNone/>
            </a:pPr>
            <a:r>
              <a:rPr lang="en-US" altLang="ja-JP" dirty="0"/>
              <a:t>※</a:t>
            </a:r>
            <a:r>
              <a:rPr lang="ja-JP" altLang="en-US" dirty="0"/>
              <a:t>「学校教育の目的」は何か？</a:t>
            </a:r>
            <a:endParaRPr lang="en-US" altLang="ja-JP" dirty="0"/>
          </a:p>
          <a:p>
            <a:pPr marL="0" indent="0">
              <a:buNone/>
            </a:pPr>
            <a:r>
              <a:rPr kumimoji="1" lang="en-US" altLang="ja-JP" dirty="0"/>
              <a:t>※</a:t>
            </a:r>
            <a:r>
              <a:rPr lang="ja-JP" altLang="en-US" dirty="0"/>
              <a:t>具体的にはどんな方法がありうるか？</a:t>
            </a:r>
            <a:endParaRPr kumimoji="1" lang="ja-JP" altLang="en-US" dirty="0"/>
          </a:p>
        </p:txBody>
      </p:sp>
    </p:spTree>
    <p:extLst>
      <p:ext uri="{BB962C8B-B14F-4D97-AF65-F5344CB8AC3E}">
        <p14:creationId xmlns:p14="http://schemas.microsoft.com/office/powerpoint/2010/main" val="285920754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39552" y="476672"/>
            <a:ext cx="8229600" cy="5904656"/>
          </a:xfrm>
        </p:spPr>
        <p:txBody>
          <a:bodyPr>
            <a:normAutofit fontScale="85000" lnSpcReduction="10000"/>
          </a:bodyPr>
          <a:lstStyle/>
          <a:p>
            <a:pPr marL="0" indent="0">
              <a:buNone/>
            </a:pPr>
            <a:r>
              <a:rPr lang="ja-JP" altLang="ja-JP" sz="3800" b="1" dirty="0"/>
              <a:t>●</a:t>
            </a:r>
            <a:r>
              <a:rPr lang="ja-JP" altLang="en-US" sz="3800" b="1" dirty="0"/>
              <a:t>教育活動全体の</a:t>
            </a:r>
            <a:r>
              <a:rPr lang="ja-JP" altLang="en-US" sz="3800" b="1" dirty="0" smtClean="0"/>
              <a:t>「</a:t>
            </a:r>
            <a:r>
              <a:rPr lang="ja-JP" altLang="en-US" sz="3800" b="1" dirty="0"/>
              <a:t>大方針</a:t>
            </a:r>
            <a:r>
              <a:rPr lang="ja-JP" altLang="en-US" sz="3800" b="1" dirty="0" smtClean="0"/>
              <a:t>」と「小方針」</a:t>
            </a:r>
            <a:endParaRPr lang="ja-JP" altLang="ja-JP" sz="3800" b="1" dirty="0"/>
          </a:p>
          <a:p>
            <a:pPr marL="0" indent="0">
              <a:buNone/>
            </a:pPr>
            <a:r>
              <a:rPr lang="ja-JP" altLang="en-US" b="1" dirty="0" smtClean="0"/>
              <a:t>　Ａ</a:t>
            </a:r>
            <a:r>
              <a:rPr lang="ja-JP" altLang="en-US" b="1" dirty="0"/>
              <a:t>：他律から自律へ</a:t>
            </a:r>
          </a:p>
          <a:p>
            <a:pPr marL="0" indent="0">
              <a:buNone/>
            </a:pPr>
            <a:r>
              <a:rPr lang="ja-JP" altLang="en-US" dirty="0"/>
              <a:t>　　</a:t>
            </a:r>
            <a:r>
              <a:rPr lang="ja-JP" altLang="en-US" dirty="0" smtClean="0"/>
              <a:t>　ａ</a:t>
            </a:r>
            <a:r>
              <a:rPr lang="ja-JP" altLang="en-US" dirty="0"/>
              <a:t>：安心・安全な場作り</a:t>
            </a:r>
          </a:p>
          <a:p>
            <a:pPr marL="0" indent="0">
              <a:buNone/>
            </a:pPr>
            <a:r>
              <a:rPr lang="ja-JP" altLang="en-US" dirty="0" smtClean="0"/>
              <a:t>　　　ｂ</a:t>
            </a:r>
            <a:r>
              <a:rPr lang="ja-JP" altLang="en-US" dirty="0"/>
              <a:t>：責任の移行</a:t>
            </a:r>
          </a:p>
          <a:p>
            <a:pPr marL="0" indent="0">
              <a:buNone/>
            </a:pPr>
            <a:r>
              <a:rPr lang="ja-JP" altLang="en-US" dirty="0" smtClean="0"/>
              <a:t>　　　ｃ</a:t>
            </a:r>
            <a:r>
              <a:rPr lang="ja-JP" altLang="en-US" dirty="0"/>
              <a:t>：メタ認知</a:t>
            </a:r>
          </a:p>
          <a:p>
            <a:pPr marL="0" indent="0">
              <a:buNone/>
            </a:pPr>
            <a:r>
              <a:rPr lang="ja-JP" altLang="en-US" dirty="0" smtClean="0"/>
              <a:t>　　　ｄ</a:t>
            </a:r>
            <a:r>
              <a:rPr lang="ja-JP" altLang="en-US" dirty="0"/>
              <a:t>：クリティカル・シンキング</a:t>
            </a:r>
          </a:p>
          <a:p>
            <a:pPr marL="0" indent="0">
              <a:buNone/>
            </a:pPr>
            <a:r>
              <a:rPr lang="ja-JP" altLang="en-US" b="1" dirty="0" smtClean="0"/>
              <a:t>　Ｂ</a:t>
            </a:r>
            <a:r>
              <a:rPr lang="ja-JP" altLang="en-US" b="1" dirty="0"/>
              <a:t>：人生を楽しいものに</a:t>
            </a:r>
          </a:p>
          <a:p>
            <a:pPr marL="0" indent="0">
              <a:buNone/>
            </a:pPr>
            <a:r>
              <a:rPr lang="ja-JP" altLang="en-US" dirty="0"/>
              <a:t>　　</a:t>
            </a:r>
            <a:r>
              <a:rPr lang="ja-JP" altLang="en-US" dirty="0" smtClean="0"/>
              <a:t>　ｅ</a:t>
            </a:r>
            <a:r>
              <a:rPr lang="ja-JP" altLang="en-US" dirty="0"/>
              <a:t>：学び方を学ぶ</a:t>
            </a:r>
          </a:p>
          <a:p>
            <a:pPr marL="0" indent="0">
              <a:buNone/>
            </a:pPr>
            <a:r>
              <a:rPr lang="ja-JP" altLang="en-US" dirty="0"/>
              <a:t>　　</a:t>
            </a:r>
            <a:r>
              <a:rPr lang="ja-JP" altLang="en-US" dirty="0" smtClean="0"/>
              <a:t>　ｆ</a:t>
            </a:r>
            <a:r>
              <a:rPr lang="ja-JP" altLang="en-US" dirty="0"/>
              <a:t>：学問の面白さ</a:t>
            </a:r>
          </a:p>
          <a:p>
            <a:pPr marL="0" indent="0">
              <a:buNone/>
            </a:pPr>
            <a:r>
              <a:rPr lang="ja-JP" altLang="en-US" dirty="0"/>
              <a:t>　　</a:t>
            </a:r>
            <a:r>
              <a:rPr lang="ja-JP" altLang="en-US" dirty="0" smtClean="0"/>
              <a:t>　ｇ</a:t>
            </a:r>
            <a:r>
              <a:rPr lang="ja-JP" altLang="en-US" dirty="0"/>
              <a:t>：創造性</a:t>
            </a:r>
          </a:p>
          <a:p>
            <a:pPr marL="0" indent="0">
              <a:buNone/>
            </a:pPr>
            <a:r>
              <a:rPr lang="ja-JP" altLang="en-US" b="1" dirty="0" smtClean="0"/>
              <a:t>　Ｃ</a:t>
            </a:r>
            <a:r>
              <a:rPr lang="ja-JP" altLang="en-US" b="1" dirty="0"/>
              <a:t>：多様性の認識・受容・活用</a:t>
            </a:r>
          </a:p>
          <a:p>
            <a:pPr marL="0" indent="0">
              <a:buNone/>
            </a:pPr>
            <a:r>
              <a:rPr lang="ja-JP" altLang="en-US" dirty="0"/>
              <a:t>　　</a:t>
            </a:r>
            <a:r>
              <a:rPr lang="ja-JP" altLang="en-US" dirty="0" smtClean="0"/>
              <a:t>　ｈ</a:t>
            </a:r>
            <a:r>
              <a:rPr lang="ja-JP" altLang="en-US" dirty="0"/>
              <a:t>：他者との対話と相互</a:t>
            </a:r>
            <a:r>
              <a:rPr lang="ja-JP" altLang="en-US" dirty="0" smtClean="0"/>
              <a:t>依存</a:t>
            </a:r>
            <a:endParaRPr lang="ja-JP" altLang="en-US" dirty="0"/>
          </a:p>
        </p:txBody>
      </p:sp>
    </p:spTree>
    <p:extLst>
      <p:ext uri="{BB962C8B-B14F-4D97-AF65-F5344CB8AC3E}">
        <p14:creationId xmlns:p14="http://schemas.microsoft.com/office/powerpoint/2010/main" val="148866041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AB8661-F75C-4770-95AF-A4E21E0C2465}"/>
              </a:ext>
            </a:extLst>
          </p:cNvPr>
          <p:cNvSpPr>
            <a:spLocks noGrp="1"/>
          </p:cNvSpPr>
          <p:nvPr>
            <p:ph type="title"/>
          </p:nvPr>
        </p:nvSpPr>
        <p:spPr/>
        <p:txBody>
          <a:bodyPr/>
          <a:lstStyle/>
          <a:p>
            <a:r>
              <a:rPr lang="ja-JP" altLang="en-US" dirty="0"/>
              <a:t>単元指導計画の「要素」</a:t>
            </a:r>
            <a:endParaRPr kumimoji="1" lang="ja-JP" altLang="en-US" dirty="0"/>
          </a:p>
        </p:txBody>
      </p:sp>
      <p:sp>
        <p:nvSpPr>
          <p:cNvPr id="3" name="コンテンツ プレースホルダー 2">
            <a:extLst>
              <a:ext uri="{FF2B5EF4-FFF2-40B4-BE49-F238E27FC236}">
                <a16:creationId xmlns:a16="http://schemas.microsoft.com/office/drawing/2014/main" id="{0DF914BA-9ABF-485F-B45D-481F8FD71477}"/>
              </a:ext>
            </a:extLst>
          </p:cNvPr>
          <p:cNvSpPr>
            <a:spLocks noGrp="1"/>
          </p:cNvSpPr>
          <p:nvPr>
            <p:ph idx="1"/>
          </p:nvPr>
        </p:nvSpPr>
        <p:spPr/>
        <p:txBody>
          <a:bodyPr>
            <a:normAutofit lnSpcReduction="10000"/>
          </a:bodyPr>
          <a:lstStyle/>
          <a:p>
            <a:r>
              <a:rPr kumimoji="1" lang="ja-JP" altLang="en-US" b="1" dirty="0"/>
              <a:t>教科書中心の授業</a:t>
            </a:r>
            <a:endParaRPr kumimoji="1" lang="en-US" altLang="ja-JP" b="1" dirty="0"/>
          </a:p>
          <a:p>
            <a:pPr marL="0" indent="0">
              <a:buNone/>
            </a:pPr>
            <a:r>
              <a:rPr lang="ja-JP" altLang="en-US" dirty="0"/>
              <a:t>　プリントを配布→グループワーク</a:t>
            </a:r>
            <a:endParaRPr lang="en-US" altLang="ja-JP" dirty="0"/>
          </a:p>
          <a:p>
            <a:pPr marL="0" indent="0">
              <a:buNone/>
            </a:pPr>
            <a:endParaRPr lang="en-US" altLang="ja-JP" dirty="0"/>
          </a:p>
          <a:p>
            <a:r>
              <a:rPr kumimoji="1" lang="ja-JP" altLang="en-US" b="1" dirty="0"/>
              <a:t>観察実験の授業</a:t>
            </a:r>
            <a:endParaRPr kumimoji="1" lang="en-US" altLang="ja-JP" b="1" dirty="0"/>
          </a:p>
          <a:p>
            <a:pPr marL="0" indent="0">
              <a:buNone/>
            </a:pPr>
            <a:r>
              <a:rPr lang="ja-JP" altLang="en-US" dirty="0"/>
              <a:t>　グループ活動→プレゼンテーション</a:t>
            </a:r>
            <a:endParaRPr lang="en-US" altLang="ja-JP" dirty="0"/>
          </a:p>
          <a:p>
            <a:pPr marL="0" indent="0">
              <a:buNone/>
            </a:pPr>
            <a:endParaRPr lang="en-US" altLang="ja-JP" dirty="0"/>
          </a:p>
          <a:p>
            <a:r>
              <a:rPr kumimoji="1" lang="ja-JP" altLang="en-US" b="1" dirty="0"/>
              <a:t>プロジェクト型の授業</a:t>
            </a:r>
            <a:endParaRPr kumimoji="1" lang="en-US" altLang="ja-JP" b="1" dirty="0"/>
          </a:p>
          <a:p>
            <a:pPr marL="0" indent="0">
              <a:buNone/>
            </a:pPr>
            <a:r>
              <a:rPr lang="ja-JP" altLang="en-US" dirty="0"/>
              <a:t>　グループ活動→プレゼンテーション</a:t>
            </a:r>
            <a:endParaRPr kumimoji="1" lang="ja-JP" altLang="en-US" dirty="0"/>
          </a:p>
        </p:txBody>
      </p:sp>
    </p:spTree>
    <p:extLst>
      <p:ext uri="{BB962C8B-B14F-4D97-AF65-F5344CB8AC3E}">
        <p14:creationId xmlns:p14="http://schemas.microsoft.com/office/powerpoint/2010/main" val="151982776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23528" y="2067813"/>
            <a:ext cx="8496944" cy="1754326"/>
          </a:xfrm>
          <a:prstGeom prst="rect">
            <a:avLst/>
          </a:prstGeom>
          <a:noFill/>
        </p:spPr>
        <p:txBody>
          <a:bodyPr wrap="square" rtlCol="0">
            <a:spAutoFit/>
          </a:bodyPr>
          <a:lstStyle/>
          <a:p>
            <a:pPr algn="ctr"/>
            <a:r>
              <a:rPr kumimoji="1" lang="ja-JP" altLang="en-US" sz="5400" b="1" dirty="0" smtClean="0"/>
              <a:t>話題③</a:t>
            </a:r>
            <a:endParaRPr kumimoji="1" lang="en-US" altLang="ja-JP" sz="5400" b="1" dirty="0"/>
          </a:p>
          <a:p>
            <a:pPr algn="ctr"/>
            <a:r>
              <a:rPr lang="ja-JP" altLang="en-US" sz="5400" b="1" dirty="0" smtClean="0"/>
              <a:t>授業デザインの具体例</a:t>
            </a:r>
            <a:endParaRPr lang="ja-JP" altLang="en-US" sz="5400" b="1" dirty="0"/>
          </a:p>
        </p:txBody>
      </p:sp>
    </p:spTree>
    <p:extLst>
      <p:ext uri="{BB962C8B-B14F-4D97-AF65-F5344CB8AC3E}">
        <p14:creationId xmlns:p14="http://schemas.microsoft.com/office/powerpoint/2010/main" val="117468331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授業の流れ（</a:t>
            </a:r>
            <a:r>
              <a:rPr lang="en-US" altLang="ja-JP" dirty="0"/>
              <a:t>50</a:t>
            </a:r>
            <a:r>
              <a:rPr lang="ja-JP" altLang="en-US" dirty="0"/>
              <a:t>分授業）</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91756968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5512779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「目的」と「目標」</a:t>
            </a:r>
            <a:endParaRPr kumimoji="1" lang="ja-JP" altLang="en-US" dirty="0"/>
          </a:p>
        </p:txBody>
      </p:sp>
      <p:sp>
        <p:nvSpPr>
          <p:cNvPr id="4" name="フリーフォーム 3"/>
          <p:cNvSpPr/>
          <p:nvPr/>
        </p:nvSpPr>
        <p:spPr>
          <a:xfrm>
            <a:off x="783894" y="2480702"/>
            <a:ext cx="7576211" cy="3600400"/>
          </a:xfrm>
          <a:custGeom>
            <a:avLst/>
            <a:gdLst>
              <a:gd name="connsiteX0" fmla="*/ 0 w 5725551"/>
              <a:gd name="connsiteY0" fmla="*/ 2869834 h 2912037"/>
              <a:gd name="connsiteX1" fmla="*/ 2841674 w 5725551"/>
              <a:gd name="connsiteY1" fmla="*/ 25 h 2912037"/>
              <a:gd name="connsiteX2" fmla="*/ 5725551 w 5725551"/>
              <a:gd name="connsiteY2" fmla="*/ 2912037 h 2912037"/>
            </a:gdLst>
            <a:ahLst/>
            <a:cxnLst>
              <a:cxn ang="0">
                <a:pos x="connsiteX0" y="connsiteY0"/>
              </a:cxn>
              <a:cxn ang="0">
                <a:pos x="connsiteX1" y="connsiteY1"/>
              </a:cxn>
              <a:cxn ang="0">
                <a:pos x="connsiteX2" y="connsiteY2"/>
              </a:cxn>
            </a:cxnLst>
            <a:rect l="l" t="t" r="r" b="b"/>
            <a:pathLst>
              <a:path w="5725551" h="2912037">
                <a:moveTo>
                  <a:pt x="0" y="2869834"/>
                </a:moveTo>
                <a:cubicBezTo>
                  <a:pt x="943708" y="1431412"/>
                  <a:pt x="1887416" y="-7009"/>
                  <a:pt x="2841674" y="25"/>
                </a:cubicBezTo>
                <a:cubicBezTo>
                  <a:pt x="3795932" y="7059"/>
                  <a:pt x="4760741" y="1459548"/>
                  <a:pt x="5725551" y="2912037"/>
                </a:cubicBezTo>
              </a:path>
            </a:pathLst>
          </a:custGeom>
          <a:solidFill>
            <a:schemeClr val="accent1">
              <a:alpha val="5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3707904" y="1772816"/>
            <a:ext cx="1728192" cy="646331"/>
          </a:xfrm>
          <a:prstGeom prst="rect">
            <a:avLst/>
          </a:prstGeom>
          <a:noFill/>
          <a:ln>
            <a:solidFill>
              <a:schemeClr val="tx1"/>
            </a:solidFill>
          </a:ln>
        </p:spPr>
        <p:txBody>
          <a:bodyPr wrap="square" rtlCol="0">
            <a:spAutoFit/>
          </a:bodyPr>
          <a:lstStyle/>
          <a:p>
            <a:pPr algn="ctr"/>
            <a:r>
              <a:rPr kumimoji="1" lang="ja-JP" altLang="en-US" sz="3600" dirty="0"/>
              <a:t>目的</a:t>
            </a:r>
          </a:p>
        </p:txBody>
      </p:sp>
      <p:sp>
        <p:nvSpPr>
          <p:cNvPr id="8" name="右矢印 7"/>
          <p:cNvSpPr/>
          <p:nvPr/>
        </p:nvSpPr>
        <p:spPr>
          <a:xfrm rot="16200000">
            <a:off x="4010216" y="5217187"/>
            <a:ext cx="1123566" cy="48463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5026504" y="5214188"/>
            <a:ext cx="1174616" cy="523220"/>
          </a:xfrm>
          <a:prstGeom prst="rect">
            <a:avLst/>
          </a:prstGeom>
          <a:solidFill>
            <a:srgbClr val="FFFF00">
              <a:alpha val="72000"/>
            </a:srgbClr>
          </a:solidFill>
        </p:spPr>
        <p:txBody>
          <a:bodyPr wrap="square" rtlCol="0">
            <a:spAutoFit/>
          </a:bodyPr>
          <a:lstStyle/>
          <a:p>
            <a:pPr algn="ctr"/>
            <a:r>
              <a:rPr lang="ja-JP" altLang="en-US" sz="2800" dirty="0"/>
              <a:t>目標</a:t>
            </a:r>
            <a:endParaRPr kumimoji="1" lang="ja-JP" altLang="en-US" sz="2800" dirty="0"/>
          </a:p>
        </p:txBody>
      </p:sp>
      <p:sp>
        <p:nvSpPr>
          <p:cNvPr id="14" name="右矢印 13"/>
          <p:cNvSpPr/>
          <p:nvPr/>
        </p:nvSpPr>
        <p:spPr>
          <a:xfrm rot="16200000">
            <a:off x="3983923" y="3993051"/>
            <a:ext cx="1123566" cy="48463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右矢印 14"/>
          <p:cNvSpPr/>
          <p:nvPr/>
        </p:nvSpPr>
        <p:spPr>
          <a:xfrm rot="16200000">
            <a:off x="4010216" y="2768914"/>
            <a:ext cx="1123566" cy="48463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7237563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授業プリントの基本構造</a:t>
            </a:r>
          </a:p>
        </p:txBody>
      </p:sp>
      <p:sp>
        <p:nvSpPr>
          <p:cNvPr id="3" name="コンテンツ プレースホルダー 2"/>
          <p:cNvSpPr>
            <a:spLocks noGrp="1"/>
          </p:cNvSpPr>
          <p:nvPr>
            <p:ph idx="1"/>
          </p:nvPr>
        </p:nvSpPr>
        <p:spPr/>
        <p:txBody>
          <a:bodyPr>
            <a:normAutofit lnSpcReduction="10000"/>
          </a:bodyPr>
          <a:lstStyle/>
          <a:p>
            <a:pPr marL="0" indent="0">
              <a:buNone/>
            </a:pPr>
            <a:r>
              <a:rPr lang="ja-JP" altLang="en-US" sz="3600" b="1" dirty="0"/>
              <a:t>●目的</a:t>
            </a:r>
            <a:endParaRPr lang="en-US" altLang="ja-JP" sz="3600" b="1" dirty="0"/>
          </a:p>
          <a:p>
            <a:pPr marL="0" indent="0">
              <a:buNone/>
            </a:pPr>
            <a:r>
              <a:rPr lang="ja-JP" altLang="en-US" dirty="0"/>
              <a:t>目指すべきゴール</a:t>
            </a:r>
            <a:endParaRPr lang="en-US" altLang="ja-JP" dirty="0"/>
          </a:p>
          <a:p>
            <a:pPr marL="0" indent="0">
              <a:buNone/>
            </a:pPr>
            <a:endParaRPr kumimoji="1" lang="en-US" altLang="ja-JP" dirty="0"/>
          </a:p>
          <a:p>
            <a:pPr marL="0" indent="0">
              <a:buNone/>
            </a:pPr>
            <a:r>
              <a:rPr kumimoji="1" lang="ja-JP" altLang="en-US" sz="3600" b="1" dirty="0"/>
              <a:t>●課題</a:t>
            </a:r>
            <a:endParaRPr kumimoji="1" lang="en-US" altLang="ja-JP" sz="3600" b="1" dirty="0"/>
          </a:p>
          <a:p>
            <a:pPr marL="0" indent="0">
              <a:buNone/>
            </a:pPr>
            <a:r>
              <a:rPr kumimoji="1" lang="ja-JP" altLang="en-US" dirty="0"/>
              <a:t>ゴールに向かうための道しる</a:t>
            </a:r>
            <a:r>
              <a:rPr kumimoji="1" lang="ja-JP" altLang="en-US" dirty="0" err="1"/>
              <a:t>べ</a:t>
            </a:r>
            <a:endParaRPr kumimoji="1" lang="en-US" altLang="ja-JP" dirty="0"/>
          </a:p>
          <a:p>
            <a:pPr marL="0" indent="0">
              <a:buNone/>
            </a:pPr>
            <a:endParaRPr lang="en-US" altLang="ja-JP" dirty="0"/>
          </a:p>
          <a:p>
            <a:pPr marL="0" indent="0">
              <a:buNone/>
            </a:pPr>
            <a:r>
              <a:rPr lang="ja-JP" altLang="en-US" sz="3600" b="1" dirty="0"/>
              <a:t>●発展課題</a:t>
            </a:r>
            <a:endParaRPr lang="en-US" altLang="ja-JP" sz="3600" b="1" dirty="0"/>
          </a:p>
          <a:p>
            <a:pPr marL="0" indent="0">
              <a:buNone/>
            </a:pPr>
            <a:r>
              <a:rPr lang="ja-JP" altLang="en-US" dirty="0"/>
              <a:t>創造性、思考の深化</a:t>
            </a:r>
            <a:endParaRPr lang="en-US" altLang="ja-JP" dirty="0"/>
          </a:p>
          <a:p>
            <a:endParaRPr kumimoji="1" lang="ja-JP" altLang="en-US" dirty="0"/>
          </a:p>
        </p:txBody>
      </p:sp>
    </p:spTree>
    <p:extLst>
      <p:ext uri="{BB962C8B-B14F-4D97-AF65-F5344CB8AC3E}">
        <p14:creationId xmlns:p14="http://schemas.microsoft.com/office/powerpoint/2010/main" val="199758316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課題に取り組む時間</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lang="ja-JP" altLang="en-US" dirty="0"/>
              <a:t>・最終的に「目的」が達成されるように</a:t>
            </a:r>
            <a:endParaRPr lang="en-US" altLang="ja-JP" dirty="0"/>
          </a:p>
          <a:p>
            <a:pPr marL="0" indent="0">
              <a:buNone/>
            </a:pPr>
            <a:r>
              <a:rPr lang="ja-JP" altLang="en-US" dirty="0"/>
              <a:t>・教科書を中心に学習</a:t>
            </a:r>
            <a:endParaRPr lang="en-US" altLang="ja-JP" dirty="0"/>
          </a:p>
          <a:p>
            <a:pPr marL="0" indent="0">
              <a:buNone/>
            </a:pPr>
            <a:r>
              <a:rPr lang="ja-JP" altLang="en-US" dirty="0"/>
              <a:t>・資料集などその他の資料も利用可能</a:t>
            </a:r>
          </a:p>
          <a:p>
            <a:pPr marL="0" indent="0">
              <a:buNone/>
            </a:pPr>
            <a:r>
              <a:rPr lang="ja-JP" altLang="en-US" dirty="0"/>
              <a:t>・携帯・スマホ等での検索も可能</a:t>
            </a:r>
            <a:endParaRPr lang="en-US" altLang="ja-JP" dirty="0"/>
          </a:p>
          <a:p>
            <a:pPr marL="0" indent="0">
              <a:buNone/>
            </a:pPr>
            <a:r>
              <a:rPr lang="ja-JP" altLang="en-US" dirty="0"/>
              <a:t>・一人で学んでもグループで学んでもよい</a:t>
            </a:r>
            <a:endParaRPr lang="en-US" altLang="ja-JP" dirty="0"/>
          </a:p>
          <a:p>
            <a:pPr marL="0" indent="0">
              <a:buNone/>
            </a:pPr>
            <a:endParaRPr lang="ja-JP" altLang="en-US" dirty="0"/>
          </a:p>
          <a:p>
            <a:pPr marL="0" indent="0">
              <a:buNone/>
            </a:pPr>
            <a:endParaRPr kumimoji="1" lang="ja-JP" altLang="en-US" dirty="0"/>
          </a:p>
        </p:txBody>
      </p:sp>
    </p:spTree>
    <p:extLst>
      <p:ext uri="{BB962C8B-B14F-4D97-AF65-F5344CB8AC3E}">
        <p14:creationId xmlns:p14="http://schemas.microsoft.com/office/powerpoint/2010/main" val="39419892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51520" y="1628801"/>
            <a:ext cx="8640960" cy="1971650"/>
          </a:xfrm>
        </p:spPr>
        <p:txBody>
          <a:bodyPr>
            <a:normAutofit/>
          </a:bodyPr>
          <a:lstStyle/>
          <a:p>
            <a:r>
              <a:rPr lang="ja-JP" altLang="en-US" sz="4000" b="1" dirty="0"/>
              <a:t>初回授業オリエンテーション</a:t>
            </a:r>
            <a:endParaRPr kumimoji="1" lang="ja-JP" altLang="en-US" b="1" dirty="0"/>
          </a:p>
        </p:txBody>
      </p:sp>
      <p:sp>
        <p:nvSpPr>
          <p:cNvPr id="3" name="サブタイトル 2"/>
          <p:cNvSpPr>
            <a:spLocks noGrp="1"/>
          </p:cNvSpPr>
          <p:nvPr>
            <p:ph type="subTitle" idx="1"/>
          </p:nvPr>
        </p:nvSpPr>
        <p:spPr/>
        <p:txBody>
          <a:bodyPr>
            <a:normAutofit/>
          </a:bodyPr>
          <a:lstStyle/>
          <a:p>
            <a:r>
              <a:rPr lang="ja-JP" altLang="en-US" sz="3600" dirty="0">
                <a:solidFill>
                  <a:schemeClr val="tx1"/>
                </a:solidFill>
              </a:rPr>
              <a:t>理科（生物）</a:t>
            </a:r>
            <a:endParaRPr kumimoji="1" lang="en-US" altLang="ja-JP" sz="3600" dirty="0">
              <a:solidFill>
                <a:schemeClr val="tx1"/>
              </a:solidFill>
            </a:endParaRPr>
          </a:p>
          <a:p>
            <a:r>
              <a:rPr lang="ja-JP" altLang="en-US" sz="3600" dirty="0">
                <a:solidFill>
                  <a:schemeClr val="tx1"/>
                </a:solidFill>
              </a:rPr>
              <a:t>大野　智久</a:t>
            </a:r>
            <a:endParaRPr kumimoji="1" lang="ja-JP" altLang="en-US" sz="3600" dirty="0">
              <a:solidFill>
                <a:schemeClr val="tx1"/>
              </a:solidFill>
            </a:endParaRPr>
          </a:p>
        </p:txBody>
      </p:sp>
    </p:spTree>
    <p:extLst>
      <p:ext uri="{BB962C8B-B14F-4D97-AF65-F5344CB8AC3E}">
        <p14:creationId xmlns:p14="http://schemas.microsoft.com/office/powerpoint/2010/main" val="187158670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生徒の学習の補助</a:t>
            </a:r>
          </a:p>
        </p:txBody>
      </p:sp>
      <p:sp>
        <p:nvSpPr>
          <p:cNvPr id="3" name="コンテンツ プレースホルダー 2"/>
          <p:cNvSpPr>
            <a:spLocks noGrp="1"/>
          </p:cNvSpPr>
          <p:nvPr>
            <p:ph idx="1"/>
          </p:nvPr>
        </p:nvSpPr>
        <p:spPr>
          <a:xfrm>
            <a:off x="457200" y="1427500"/>
            <a:ext cx="8229600" cy="4525963"/>
          </a:xfrm>
        </p:spPr>
        <p:txBody>
          <a:bodyPr>
            <a:normAutofit fontScale="92500" lnSpcReduction="20000"/>
          </a:bodyPr>
          <a:lstStyle/>
          <a:p>
            <a:pPr marL="0" indent="0">
              <a:buNone/>
            </a:pPr>
            <a:r>
              <a:rPr lang="ja-JP" altLang="en-US" sz="3500" b="1" dirty="0"/>
              <a:t>●解説講義</a:t>
            </a:r>
            <a:endParaRPr lang="en-US" altLang="ja-JP" sz="3500" b="1" dirty="0"/>
          </a:p>
          <a:p>
            <a:pPr marL="0" indent="0">
              <a:buNone/>
            </a:pPr>
            <a:r>
              <a:rPr lang="ja-JP" altLang="en-US" dirty="0"/>
              <a:t>　</a:t>
            </a:r>
            <a:r>
              <a:rPr lang="ja-JP" altLang="en-US" sz="2600" dirty="0"/>
              <a:t>「概要」の提示</a:t>
            </a:r>
            <a:endParaRPr lang="en-US" altLang="ja-JP" sz="2600" dirty="0"/>
          </a:p>
          <a:p>
            <a:pPr marL="0" indent="0">
              <a:buNone/>
            </a:pPr>
            <a:r>
              <a:rPr lang="ja-JP" altLang="en-US" sz="2600" dirty="0"/>
              <a:t>　つまづきやすいポイントの解説</a:t>
            </a:r>
            <a:endParaRPr lang="en-US" altLang="ja-JP" sz="2600" dirty="0"/>
          </a:p>
          <a:p>
            <a:pPr marL="0" indent="0">
              <a:buNone/>
            </a:pPr>
            <a:endParaRPr kumimoji="1" lang="en-US" altLang="ja-JP" dirty="0"/>
          </a:p>
          <a:p>
            <a:pPr marL="0" indent="0">
              <a:buNone/>
            </a:pPr>
            <a:r>
              <a:rPr kumimoji="1" lang="ja-JP" altLang="en-US" sz="3500" b="1" dirty="0"/>
              <a:t>●「課題の手引き」配布</a:t>
            </a:r>
            <a:endParaRPr kumimoji="1" lang="en-US" altLang="ja-JP" sz="3500" b="1" dirty="0"/>
          </a:p>
          <a:p>
            <a:pPr marL="0" indent="0">
              <a:buNone/>
            </a:pPr>
            <a:r>
              <a:rPr lang="ja-JP" altLang="en-US" sz="2600" dirty="0"/>
              <a:t>　「基礎」のショートカット</a:t>
            </a:r>
            <a:endParaRPr lang="en-US" altLang="ja-JP" sz="2600" dirty="0"/>
          </a:p>
          <a:p>
            <a:pPr marL="0" indent="0">
              <a:buNone/>
            </a:pPr>
            <a:r>
              <a:rPr kumimoji="1" lang="ja-JP" altLang="en-US" sz="2600" dirty="0"/>
              <a:t>　「幹」の思考の</a:t>
            </a:r>
            <a:r>
              <a:rPr lang="ja-JP" altLang="en-US" sz="2600" dirty="0"/>
              <a:t>ヒント</a:t>
            </a:r>
            <a:endParaRPr kumimoji="1" lang="en-US" altLang="ja-JP" sz="2600" dirty="0"/>
          </a:p>
          <a:p>
            <a:pPr marL="0" indent="0">
              <a:buNone/>
            </a:pPr>
            <a:endParaRPr lang="en-US" altLang="ja-JP" dirty="0"/>
          </a:p>
          <a:p>
            <a:pPr marL="0" indent="0">
              <a:buNone/>
            </a:pPr>
            <a:r>
              <a:rPr lang="ja-JP" altLang="en-US" sz="3500" b="1" dirty="0"/>
              <a:t>●「振り返りシート」活用</a:t>
            </a:r>
            <a:endParaRPr lang="en-US" altLang="ja-JP" sz="3500" b="1" dirty="0"/>
          </a:p>
          <a:p>
            <a:pPr marL="0" indent="0">
              <a:buNone/>
            </a:pPr>
            <a:r>
              <a:rPr lang="ja-JP" altLang="en-US" sz="2600" dirty="0"/>
              <a:t>　生徒の「つまづき」への対応</a:t>
            </a:r>
            <a:endParaRPr lang="en-US" altLang="ja-JP" sz="2600" dirty="0"/>
          </a:p>
          <a:p>
            <a:endParaRPr kumimoji="1" lang="ja-JP" altLang="en-US" dirty="0"/>
          </a:p>
        </p:txBody>
      </p:sp>
      <p:sp>
        <p:nvSpPr>
          <p:cNvPr id="4" name="テキスト ボックス 3">
            <a:extLst>
              <a:ext uri="{FF2B5EF4-FFF2-40B4-BE49-F238E27FC236}">
                <a16:creationId xmlns:a16="http://schemas.microsoft.com/office/drawing/2014/main" id="{FB13D2ED-09C2-40FE-94E4-B86C7587B03C}"/>
              </a:ext>
            </a:extLst>
          </p:cNvPr>
          <p:cNvSpPr txBox="1"/>
          <p:nvPr/>
        </p:nvSpPr>
        <p:spPr>
          <a:xfrm>
            <a:off x="1914862" y="5953463"/>
            <a:ext cx="5314275" cy="707886"/>
          </a:xfrm>
          <a:prstGeom prst="rect">
            <a:avLst/>
          </a:prstGeom>
          <a:noFill/>
        </p:spPr>
        <p:txBody>
          <a:bodyPr wrap="none" rtlCol="0">
            <a:spAutoFit/>
          </a:bodyPr>
          <a:lstStyle/>
          <a:p>
            <a:r>
              <a:rPr kumimoji="1" lang="ja-JP" altLang="en-US" sz="4000" b="1" dirty="0">
                <a:solidFill>
                  <a:srgbClr val="FF0000"/>
                </a:solidFill>
              </a:rPr>
              <a:t>「安心感」につなげる</a:t>
            </a:r>
          </a:p>
        </p:txBody>
      </p:sp>
    </p:spTree>
    <p:extLst>
      <p:ext uri="{BB962C8B-B14F-4D97-AF65-F5344CB8AC3E}">
        <p14:creationId xmlns:p14="http://schemas.microsoft.com/office/powerpoint/2010/main" val="267144131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1219954-DB70-4575-B451-A05AB282F675}"/>
              </a:ext>
            </a:extLst>
          </p:cNvPr>
          <p:cNvSpPr>
            <a:spLocks noGrp="1"/>
          </p:cNvSpPr>
          <p:nvPr>
            <p:ph type="title"/>
          </p:nvPr>
        </p:nvSpPr>
        <p:spPr/>
        <p:txBody>
          <a:bodyPr/>
          <a:lstStyle/>
          <a:p>
            <a:r>
              <a:rPr kumimoji="1" lang="ja-JP" altLang="en-US" dirty="0"/>
              <a:t>振り返りシート</a:t>
            </a:r>
          </a:p>
        </p:txBody>
      </p:sp>
      <p:sp>
        <p:nvSpPr>
          <p:cNvPr id="4" name="コンテンツ プレースホルダー 3">
            <a:extLst>
              <a:ext uri="{FF2B5EF4-FFF2-40B4-BE49-F238E27FC236}">
                <a16:creationId xmlns:a16="http://schemas.microsoft.com/office/drawing/2014/main" id="{62BFCF0D-42D6-42FB-9D6A-8E5C2D6EF469}"/>
              </a:ext>
            </a:extLst>
          </p:cNvPr>
          <p:cNvSpPr>
            <a:spLocks noGrp="1"/>
          </p:cNvSpPr>
          <p:nvPr>
            <p:ph idx="1"/>
          </p:nvPr>
        </p:nvSpPr>
        <p:spPr>
          <a:xfrm>
            <a:off x="457200" y="1268760"/>
            <a:ext cx="8229600" cy="5256584"/>
          </a:xfrm>
        </p:spPr>
        <p:txBody>
          <a:bodyPr>
            <a:normAutofit fontScale="85000" lnSpcReduction="20000"/>
          </a:bodyPr>
          <a:lstStyle/>
          <a:p>
            <a:r>
              <a:rPr lang="ja-JP" altLang="en-US" sz="3000" dirty="0"/>
              <a:t>学習内容</a:t>
            </a:r>
            <a:endParaRPr lang="en-US" altLang="ja-JP" sz="3000" dirty="0"/>
          </a:p>
          <a:p>
            <a:r>
              <a:rPr lang="ja-JP" altLang="en-US" sz="3000" dirty="0"/>
              <a:t>重要だと思った言葉（重要度の高い順に３つ）</a:t>
            </a:r>
            <a:endParaRPr lang="en-US" altLang="ja-JP" sz="3000" dirty="0"/>
          </a:p>
          <a:p>
            <a:r>
              <a:rPr lang="ja-JP" altLang="en-US" sz="3000" dirty="0"/>
              <a:t>わかりにくかったこと</a:t>
            </a:r>
            <a:endParaRPr lang="en-US" altLang="ja-JP" sz="3000" dirty="0"/>
          </a:p>
          <a:p>
            <a:r>
              <a:rPr lang="ja-JP" altLang="en-US" sz="3000" dirty="0"/>
              <a:t>疑問→予想、気付いたこと、考察</a:t>
            </a:r>
            <a:endParaRPr lang="en-US" altLang="ja-JP" sz="3000" dirty="0"/>
          </a:p>
          <a:p>
            <a:r>
              <a:rPr lang="ja-JP" altLang="en-US" sz="3000" dirty="0"/>
              <a:t>面白いと感じたこと、その他の感想</a:t>
            </a:r>
            <a:endParaRPr lang="en-US" altLang="ja-JP" sz="3000" dirty="0"/>
          </a:p>
          <a:p>
            <a:endParaRPr lang="en-US" altLang="ja-JP" sz="3000" dirty="0"/>
          </a:p>
          <a:p>
            <a:r>
              <a:rPr lang="ja-JP" altLang="en-US" sz="3000" dirty="0"/>
              <a:t>自己評価（授業の質）</a:t>
            </a:r>
            <a:endParaRPr lang="en-US" altLang="ja-JP" sz="3000" dirty="0"/>
          </a:p>
          <a:p>
            <a:pPr marL="0" indent="0">
              <a:buNone/>
            </a:pPr>
            <a:r>
              <a:rPr lang="ja-JP" altLang="en-US" sz="2100" dirty="0"/>
              <a:t>　Ａ：授業時間を集中して有効に使えた　Ｂ：改善の余地あり　　　</a:t>
            </a:r>
            <a:endParaRPr lang="en-US" altLang="ja-JP" sz="2100" dirty="0"/>
          </a:p>
          <a:p>
            <a:pPr marL="0" indent="0">
              <a:buNone/>
            </a:pPr>
            <a:r>
              <a:rPr lang="ja-JP" altLang="en-US" sz="2100" dirty="0"/>
              <a:t>　Ｃ：集中できなかった</a:t>
            </a:r>
            <a:endParaRPr lang="en-US" altLang="ja-JP" sz="2100" dirty="0"/>
          </a:p>
          <a:p>
            <a:r>
              <a:rPr lang="ja-JP" altLang="en-US" sz="3000" dirty="0"/>
              <a:t>自己評価（達成度）</a:t>
            </a:r>
            <a:endParaRPr lang="en-US" altLang="ja-JP" sz="3000" dirty="0"/>
          </a:p>
          <a:p>
            <a:pPr marL="0" indent="0">
              <a:buNone/>
            </a:pPr>
            <a:r>
              <a:rPr lang="ja-JP" altLang="en-US" sz="2100" dirty="0"/>
              <a:t>　Ａ：十分に達成できた　　Ｂ：おおむね達成できた</a:t>
            </a:r>
            <a:endParaRPr lang="en-US" altLang="ja-JP" sz="2100" dirty="0"/>
          </a:p>
          <a:p>
            <a:pPr marL="0" indent="0">
              <a:buNone/>
            </a:pPr>
            <a:r>
              <a:rPr lang="ja-JP" altLang="en-US" sz="2100" dirty="0"/>
              <a:t>　Ｃ：ほとんど達成できなかった</a:t>
            </a:r>
            <a:endParaRPr lang="en-US" altLang="ja-JP" sz="2100" dirty="0"/>
          </a:p>
          <a:p>
            <a:r>
              <a:rPr lang="ja-JP" altLang="en-US" sz="3000" dirty="0"/>
              <a:t>評価（教員から）</a:t>
            </a:r>
            <a:endParaRPr lang="en-US" altLang="ja-JP" sz="3000" dirty="0"/>
          </a:p>
          <a:p>
            <a:pPr marL="0" indent="0">
              <a:buNone/>
            </a:pPr>
            <a:r>
              <a:rPr lang="ja-JP" altLang="en-US" sz="2100" dirty="0"/>
              <a:t>　Ａ：素晴らしい発想あり（主に「疑問→予想」で）</a:t>
            </a:r>
            <a:endParaRPr lang="en-US" altLang="ja-JP" sz="2100" dirty="0"/>
          </a:p>
          <a:p>
            <a:pPr marL="0" indent="0">
              <a:buNone/>
            </a:pPr>
            <a:r>
              <a:rPr lang="ja-JP" altLang="en-US" sz="2100" dirty="0"/>
              <a:t>　Ｂ：様式に従って記載できている　　Ｃ：記載が不十分</a:t>
            </a:r>
          </a:p>
          <a:p>
            <a:endParaRPr lang="ja-JP" altLang="en-US" sz="2400" dirty="0"/>
          </a:p>
        </p:txBody>
      </p:sp>
    </p:spTree>
    <p:extLst>
      <p:ext uri="{BB962C8B-B14F-4D97-AF65-F5344CB8AC3E}">
        <p14:creationId xmlns:p14="http://schemas.microsoft.com/office/powerpoint/2010/main" val="210890176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23528" y="2067813"/>
            <a:ext cx="8496944" cy="1754326"/>
          </a:xfrm>
          <a:prstGeom prst="rect">
            <a:avLst/>
          </a:prstGeom>
          <a:noFill/>
        </p:spPr>
        <p:txBody>
          <a:bodyPr wrap="square" rtlCol="0">
            <a:spAutoFit/>
          </a:bodyPr>
          <a:lstStyle/>
          <a:p>
            <a:pPr algn="ctr"/>
            <a:r>
              <a:rPr kumimoji="1" lang="ja-JP" altLang="en-US" sz="5400" b="1" dirty="0" smtClean="0"/>
              <a:t>話題④</a:t>
            </a:r>
            <a:endParaRPr kumimoji="1" lang="en-US" altLang="ja-JP" sz="5400" b="1" dirty="0"/>
          </a:p>
          <a:p>
            <a:pPr algn="ctr"/>
            <a:r>
              <a:rPr lang="ja-JP" altLang="en-US" sz="5400" b="1" dirty="0"/>
              <a:t>ツールとしての「評価」</a:t>
            </a:r>
          </a:p>
        </p:txBody>
      </p:sp>
    </p:spTree>
    <p:extLst>
      <p:ext uri="{BB962C8B-B14F-4D97-AF65-F5344CB8AC3E}">
        <p14:creationId xmlns:p14="http://schemas.microsoft.com/office/powerpoint/2010/main" val="2799896841"/>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AL</a:t>
            </a:r>
            <a:r>
              <a:rPr lang="ja-JP" altLang="en-US" dirty="0"/>
              <a:t>型授業の全体像</a:t>
            </a:r>
            <a:endParaRPr kumimoji="1" lang="ja-JP" altLang="en-US" dirty="0"/>
          </a:p>
        </p:txBody>
      </p:sp>
      <p:sp>
        <p:nvSpPr>
          <p:cNvPr id="4" name="テキスト ボックス 3"/>
          <p:cNvSpPr txBox="1"/>
          <p:nvPr/>
        </p:nvSpPr>
        <p:spPr>
          <a:xfrm>
            <a:off x="1362292" y="1767006"/>
            <a:ext cx="738664" cy="4165564"/>
          </a:xfrm>
          <a:prstGeom prst="rect">
            <a:avLst/>
          </a:prstGeom>
          <a:solidFill>
            <a:srgbClr val="FFFF00"/>
          </a:solidFill>
          <a:ln>
            <a:solidFill>
              <a:schemeClr val="tx1"/>
            </a:solidFill>
          </a:ln>
        </p:spPr>
        <p:txBody>
          <a:bodyPr vert="eaVert" wrap="none" rtlCol="0">
            <a:spAutoFit/>
          </a:bodyPr>
          <a:lstStyle/>
          <a:p>
            <a:r>
              <a:rPr lang="ja-JP" altLang="en-US" sz="3600" dirty="0"/>
              <a:t> ①目指したいもの  </a:t>
            </a:r>
            <a:endParaRPr kumimoji="1" lang="ja-JP" altLang="en-US" sz="3600" dirty="0"/>
          </a:p>
        </p:txBody>
      </p:sp>
      <p:sp>
        <p:nvSpPr>
          <p:cNvPr id="5" name="右矢印 4"/>
          <p:cNvSpPr/>
          <p:nvPr/>
        </p:nvSpPr>
        <p:spPr>
          <a:xfrm>
            <a:off x="2483768" y="2871252"/>
            <a:ext cx="4104456" cy="968003"/>
          </a:xfrm>
          <a:prstGeom prst="rightArrow">
            <a:avLst>
              <a:gd name="adj1" fmla="val 36251"/>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7164288" y="1791110"/>
            <a:ext cx="738664" cy="4247317"/>
          </a:xfrm>
          <a:prstGeom prst="rect">
            <a:avLst/>
          </a:prstGeom>
          <a:solidFill>
            <a:srgbClr val="FFFF00"/>
          </a:solidFill>
          <a:ln>
            <a:solidFill>
              <a:schemeClr val="tx1"/>
            </a:solidFill>
          </a:ln>
        </p:spPr>
        <p:txBody>
          <a:bodyPr vert="eaVert" wrap="none" rtlCol="0">
            <a:spAutoFit/>
          </a:bodyPr>
          <a:lstStyle/>
          <a:p>
            <a:r>
              <a:rPr lang="ja-JP" altLang="en-US" sz="3600" dirty="0"/>
              <a:t>③</a:t>
            </a:r>
            <a:r>
              <a:rPr kumimoji="1" lang="ja-JP" altLang="en-US" sz="3600" dirty="0"/>
              <a:t>ＡＬ型授業の効果</a:t>
            </a:r>
          </a:p>
        </p:txBody>
      </p:sp>
      <p:sp>
        <p:nvSpPr>
          <p:cNvPr id="7" name="テキスト ボックス 6"/>
          <p:cNvSpPr txBox="1"/>
          <p:nvPr/>
        </p:nvSpPr>
        <p:spPr>
          <a:xfrm>
            <a:off x="2555776" y="1916832"/>
            <a:ext cx="3877985" cy="646331"/>
          </a:xfrm>
          <a:prstGeom prst="rect">
            <a:avLst/>
          </a:prstGeom>
          <a:solidFill>
            <a:srgbClr val="FFFF00"/>
          </a:solidFill>
          <a:ln>
            <a:solidFill>
              <a:schemeClr val="tx1"/>
            </a:solidFill>
          </a:ln>
        </p:spPr>
        <p:txBody>
          <a:bodyPr vert="horz" wrap="none" rtlCol="0">
            <a:spAutoFit/>
          </a:bodyPr>
          <a:lstStyle/>
          <a:p>
            <a:r>
              <a:rPr lang="ja-JP" altLang="en-US" sz="3600" dirty="0"/>
              <a:t>②授業のデザイン</a:t>
            </a:r>
            <a:endParaRPr kumimoji="1" lang="en-US" altLang="ja-JP" sz="3600" dirty="0"/>
          </a:p>
        </p:txBody>
      </p:sp>
      <p:sp>
        <p:nvSpPr>
          <p:cNvPr id="9" name="環状矢印 8"/>
          <p:cNvSpPr/>
          <p:nvPr/>
        </p:nvSpPr>
        <p:spPr>
          <a:xfrm rot="10800000">
            <a:off x="2223356" y="2752911"/>
            <a:ext cx="4697288" cy="3084125"/>
          </a:xfrm>
          <a:prstGeom prst="circularArrow">
            <a:avLst>
              <a:gd name="adj1" fmla="val 8955"/>
              <a:gd name="adj2" fmla="val 944356"/>
              <a:gd name="adj3" fmla="val 21331902"/>
              <a:gd name="adj4" fmla="val 10757551"/>
              <a:gd name="adj5" fmla="val 1434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0" name="テキスト ボックス 9"/>
          <p:cNvSpPr txBox="1"/>
          <p:nvPr/>
        </p:nvSpPr>
        <p:spPr>
          <a:xfrm>
            <a:off x="3057505" y="5734997"/>
            <a:ext cx="2954655" cy="646331"/>
          </a:xfrm>
          <a:prstGeom prst="rect">
            <a:avLst/>
          </a:prstGeom>
          <a:solidFill>
            <a:srgbClr val="FFFF00"/>
          </a:solidFill>
          <a:ln>
            <a:solidFill>
              <a:schemeClr val="tx1"/>
            </a:solidFill>
          </a:ln>
        </p:spPr>
        <p:txBody>
          <a:bodyPr vert="horz" wrap="none" rtlCol="0">
            <a:spAutoFit/>
          </a:bodyPr>
          <a:lstStyle/>
          <a:p>
            <a:r>
              <a:rPr lang="ja-JP" altLang="en-US" sz="3600" dirty="0"/>
              <a:t>④授業の改善</a:t>
            </a:r>
            <a:endParaRPr kumimoji="1" lang="en-US" altLang="ja-JP" sz="3600" dirty="0"/>
          </a:p>
        </p:txBody>
      </p:sp>
    </p:spTree>
    <p:extLst>
      <p:ext uri="{BB962C8B-B14F-4D97-AF65-F5344CB8AC3E}">
        <p14:creationId xmlns:p14="http://schemas.microsoft.com/office/powerpoint/2010/main" val="2094806255"/>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教員と生徒の</a:t>
            </a:r>
            <a:r>
              <a:rPr kumimoji="1" lang="en-US" altLang="ja-JP" dirty="0"/>
              <a:t>PDCA</a:t>
            </a:r>
            <a:r>
              <a:rPr kumimoji="1" lang="ja-JP" altLang="en-US" dirty="0"/>
              <a:t>サイクル</a:t>
            </a:r>
          </a:p>
        </p:txBody>
      </p:sp>
      <p:sp>
        <p:nvSpPr>
          <p:cNvPr id="5" name="曲折矢印 4"/>
          <p:cNvSpPr/>
          <p:nvPr/>
        </p:nvSpPr>
        <p:spPr>
          <a:xfrm rot="5400000">
            <a:off x="6191766" y="2172547"/>
            <a:ext cx="813816" cy="868680"/>
          </a:xfrm>
          <a:prstGeom prst="bentArrow">
            <a:avLst>
              <a:gd name="adj1" fmla="val 25000"/>
              <a:gd name="adj2" fmla="val 25000"/>
              <a:gd name="adj3" fmla="val 25000"/>
              <a:gd name="adj4" fmla="val 7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 name="テキスト ボックス 5"/>
          <p:cNvSpPr txBox="1"/>
          <p:nvPr/>
        </p:nvSpPr>
        <p:spPr>
          <a:xfrm>
            <a:off x="3691799" y="1628800"/>
            <a:ext cx="1975221" cy="1384995"/>
          </a:xfrm>
          <a:prstGeom prst="rect">
            <a:avLst/>
          </a:prstGeom>
          <a:noFill/>
          <a:ln>
            <a:solidFill>
              <a:schemeClr val="tx1"/>
            </a:solidFill>
          </a:ln>
        </p:spPr>
        <p:txBody>
          <a:bodyPr wrap="none" rtlCol="0">
            <a:spAutoFit/>
          </a:bodyPr>
          <a:lstStyle/>
          <a:p>
            <a:pPr algn="ctr"/>
            <a:r>
              <a:rPr kumimoji="1" lang="en-US" altLang="ja-JP" sz="4800" b="1" dirty="0">
                <a:solidFill>
                  <a:srgbClr val="FF0000"/>
                </a:solidFill>
                <a:latin typeface="+mj-ea"/>
                <a:ea typeface="+mj-ea"/>
              </a:rPr>
              <a:t>P</a:t>
            </a:r>
          </a:p>
          <a:p>
            <a:r>
              <a:rPr lang="ja-JP" altLang="en-US" sz="3600" dirty="0"/>
              <a:t>　</a:t>
            </a:r>
            <a:r>
              <a:rPr lang="en-US" altLang="ja-JP" sz="3600" dirty="0"/>
              <a:t>Plan</a:t>
            </a:r>
            <a:r>
              <a:rPr lang="ja-JP" altLang="en-US" sz="3600" dirty="0"/>
              <a:t>　</a:t>
            </a:r>
            <a:endParaRPr kumimoji="1" lang="ja-JP" altLang="en-US" sz="3600" dirty="0"/>
          </a:p>
        </p:txBody>
      </p:sp>
      <p:sp>
        <p:nvSpPr>
          <p:cNvPr id="9" name="テキスト ボックス 8"/>
          <p:cNvSpPr txBox="1"/>
          <p:nvPr/>
        </p:nvSpPr>
        <p:spPr>
          <a:xfrm>
            <a:off x="1345178" y="3143260"/>
            <a:ext cx="2004075" cy="1384995"/>
          </a:xfrm>
          <a:prstGeom prst="rect">
            <a:avLst/>
          </a:prstGeom>
          <a:noFill/>
          <a:ln>
            <a:solidFill>
              <a:schemeClr val="tx1"/>
            </a:solidFill>
          </a:ln>
        </p:spPr>
        <p:txBody>
          <a:bodyPr wrap="none" rtlCol="0">
            <a:spAutoFit/>
          </a:bodyPr>
          <a:lstStyle/>
          <a:p>
            <a:pPr algn="ctr"/>
            <a:r>
              <a:rPr lang="en-US" altLang="ja-JP" sz="4800" b="1" dirty="0">
                <a:solidFill>
                  <a:srgbClr val="FF0000"/>
                </a:solidFill>
                <a:latin typeface="+mj-ea"/>
                <a:ea typeface="+mj-ea"/>
              </a:rPr>
              <a:t>A</a:t>
            </a:r>
            <a:endParaRPr kumimoji="1" lang="en-US" altLang="ja-JP" sz="4800" b="1" dirty="0">
              <a:solidFill>
                <a:srgbClr val="FF0000"/>
              </a:solidFill>
              <a:latin typeface="+mj-ea"/>
              <a:ea typeface="+mj-ea"/>
            </a:endParaRPr>
          </a:p>
          <a:p>
            <a:r>
              <a:rPr lang="en-US" altLang="ja-JP" sz="3600" dirty="0"/>
              <a:t>  Action  </a:t>
            </a:r>
            <a:endParaRPr kumimoji="1" lang="ja-JP" altLang="en-US" sz="3600" dirty="0"/>
          </a:p>
        </p:txBody>
      </p:sp>
      <p:sp>
        <p:nvSpPr>
          <p:cNvPr id="10" name="テキスト ボックス 9"/>
          <p:cNvSpPr txBox="1"/>
          <p:nvPr/>
        </p:nvSpPr>
        <p:spPr>
          <a:xfrm>
            <a:off x="3718248" y="4797152"/>
            <a:ext cx="1922321" cy="1384995"/>
          </a:xfrm>
          <a:prstGeom prst="rect">
            <a:avLst/>
          </a:prstGeom>
          <a:noFill/>
          <a:ln>
            <a:solidFill>
              <a:schemeClr val="tx1"/>
            </a:solidFill>
          </a:ln>
        </p:spPr>
        <p:txBody>
          <a:bodyPr wrap="none" rtlCol="0">
            <a:spAutoFit/>
          </a:bodyPr>
          <a:lstStyle/>
          <a:p>
            <a:pPr algn="ctr"/>
            <a:r>
              <a:rPr lang="en-US" altLang="ja-JP" sz="4800" b="1" dirty="0">
                <a:solidFill>
                  <a:srgbClr val="FF0000"/>
                </a:solidFill>
                <a:latin typeface="+mj-ea"/>
                <a:ea typeface="+mj-ea"/>
              </a:rPr>
              <a:t>C</a:t>
            </a:r>
            <a:endParaRPr kumimoji="1" lang="en-US" altLang="ja-JP" sz="4800" b="1" dirty="0">
              <a:solidFill>
                <a:srgbClr val="FF0000"/>
              </a:solidFill>
              <a:latin typeface="+mj-ea"/>
              <a:ea typeface="+mj-ea"/>
            </a:endParaRPr>
          </a:p>
          <a:p>
            <a:r>
              <a:rPr lang="en-US" altLang="ja-JP" sz="3600" dirty="0"/>
              <a:t>  Check  </a:t>
            </a:r>
            <a:endParaRPr kumimoji="1" lang="ja-JP" altLang="en-US" sz="3600" dirty="0"/>
          </a:p>
        </p:txBody>
      </p:sp>
      <p:sp>
        <p:nvSpPr>
          <p:cNvPr id="11" name="テキスト ボックス 10"/>
          <p:cNvSpPr txBox="1"/>
          <p:nvPr/>
        </p:nvSpPr>
        <p:spPr>
          <a:xfrm>
            <a:off x="6037697" y="3151724"/>
            <a:ext cx="1955985" cy="1384995"/>
          </a:xfrm>
          <a:prstGeom prst="rect">
            <a:avLst/>
          </a:prstGeom>
          <a:noFill/>
          <a:ln>
            <a:solidFill>
              <a:schemeClr val="tx1"/>
            </a:solidFill>
          </a:ln>
        </p:spPr>
        <p:txBody>
          <a:bodyPr wrap="none" rtlCol="0">
            <a:spAutoFit/>
          </a:bodyPr>
          <a:lstStyle/>
          <a:p>
            <a:pPr algn="ctr"/>
            <a:r>
              <a:rPr lang="en-US" altLang="ja-JP" sz="4800" b="1" dirty="0">
                <a:solidFill>
                  <a:srgbClr val="FF0000"/>
                </a:solidFill>
                <a:latin typeface="+mj-ea"/>
                <a:ea typeface="+mj-ea"/>
              </a:rPr>
              <a:t>D</a:t>
            </a:r>
            <a:endParaRPr kumimoji="1" lang="en-US" altLang="ja-JP" sz="4800" b="1" dirty="0">
              <a:solidFill>
                <a:srgbClr val="FF0000"/>
              </a:solidFill>
              <a:latin typeface="+mj-ea"/>
              <a:ea typeface="+mj-ea"/>
            </a:endParaRPr>
          </a:p>
          <a:p>
            <a:r>
              <a:rPr lang="ja-JP" altLang="en-US" sz="3600" dirty="0"/>
              <a:t>　 </a:t>
            </a:r>
            <a:r>
              <a:rPr lang="en-US" altLang="ja-JP" sz="3600" dirty="0"/>
              <a:t>Do </a:t>
            </a:r>
            <a:r>
              <a:rPr lang="ja-JP" altLang="en-US" sz="3600" dirty="0"/>
              <a:t>　</a:t>
            </a:r>
            <a:endParaRPr kumimoji="1" lang="ja-JP" altLang="en-US" sz="3600" dirty="0"/>
          </a:p>
        </p:txBody>
      </p:sp>
      <p:sp>
        <p:nvSpPr>
          <p:cNvPr id="12" name="曲折矢印 11"/>
          <p:cNvSpPr/>
          <p:nvPr/>
        </p:nvSpPr>
        <p:spPr>
          <a:xfrm rot="10800000">
            <a:off x="6219198" y="5055310"/>
            <a:ext cx="813816" cy="868680"/>
          </a:xfrm>
          <a:prstGeom prst="bentArrow">
            <a:avLst>
              <a:gd name="adj1" fmla="val 25000"/>
              <a:gd name="adj2" fmla="val 25000"/>
              <a:gd name="adj3" fmla="val 25000"/>
              <a:gd name="adj4" fmla="val 7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3" name="曲折矢印 12"/>
          <p:cNvSpPr/>
          <p:nvPr/>
        </p:nvSpPr>
        <p:spPr>
          <a:xfrm>
            <a:off x="2521010" y="2145115"/>
            <a:ext cx="813816" cy="868680"/>
          </a:xfrm>
          <a:prstGeom prst="bentArrow">
            <a:avLst>
              <a:gd name="adj1" fmla="val 25000"/>
              <a:gd name="adj2" fmla="val 25000"/>
              <a:gd name="adj3" fmla="val 25000"/>
              <a:gd name="adj4" fmla="val 7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4" name="曲折矢印 13"/>
          <p:cNvSpPr/>
          <p:nvPr/>
        </p:nvSpPr>
        <p:spPr>
          <a:xfrm rot="16200000">
            <a:off x="2423088" y="4964016"/>
            <a:ext cx="813816" cy="868680"/>
          </a:xfrm>
          <a:prstGeom prst="bentArrow">
            <a:avLst>
              <a:gd name="adj1" fmla="val 25000"/>
              <a:gd name="adj2" fmla="val 25000"/>
              <a:gd name="adj3" fmla="val 25000"/>
              <a:gd name="adj4" fmla="val 7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306144147"/>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生徒の行う「評価」</a:t>
            </a:r>
            <a:endParaRPr kumimoji="1" lang="ja-JP" altLang="en-US" dirty="0"/>
          </a:p>
        </p:txBody>
      </p:sp>
      <p:sp>
        <p:nvSpPr>
          <p:cNvPr id="3" name="コンテンツ プレースホルダー 2"/>
          <p:cNvSpPr>
            <a:spLocks noGrp="1"/>
          </p:cNvSpPr>
          <p:nvPr>
            <p:ph idx="1"/>
          </p:nvPr>
        </p:nvSpPr>
        <p:spPr>
          <a:xfrm>
            <a:off x="457200" y="1600200"/>
            <a:ext cx="8229600" cy="4925144"/>
          </a:xfrm>
        </p:spPr>
        <p:txBody>
          <a:bodyPr>
            <a:normAutofit fontScale="92500" lnSpcReduction="10000"/>
          </a:bodyPr>
          <a:lstStyle/>
          <a:p>
            <a:pPr marL="0" indent="0">
              <a:buNone/>
            </a:pPr>
            <a:r>
              <a:rPr lang="ja-JP" altLang="en-US" sz="3500" b="1" dirty="0"/>
              <a:t>●授業アンケートの分析</a:t>
            </a:r>
          </a:p>
          <a:p>
            <a:pPr marL="0" indent="0">
              <a:buNone/>
            </a:pPr>
            <a:r>
              <a:rPr lang="ja-JP" altLang="en-US" dirty="0"/>
              <a:t>「安心感」があるか</a:t>
            </a:r>
            <a:endParaRPr lang="en-US" altLang="ja-JP" dirty="0"/>
          </a:p>
          <a:p>
            <a:pPr marL="0" indent="0">
              <a:buNone/>
            </a:pPr>
            <a:r>
              <a:rPr lang="ja-JP" altLang="en-US" dirty="0"/>
              <a:t>「わからないこと」を楽しめているか</a:t>
            </a:r>
            <a:endParaRPr lang="en-US" altLang="ja-JP" dirty="0"/>
          </a:p>
          <a:p>
            <a:pPr marL="0" indent="0">
              <a:buNone/>
            </a:pPr>
            <a:r>
              <a:rPr lang="ja-JP" altLang="en-US" dirty="0"/>
              <a:t>「対話の価値」を感じているか</a:t>
            </a:r>
            <a:endParaRPr lang="en-US" altLang="ja-JP" dirty="0"/>
          </a:p>
          <a:p>
            <a:pPr marL="0" indent="0">
              <a:buNone/>
            </a:pPr>
            <a:r>
              <a:rPr lang="ja-JP" altLang="en-US" dirty="0"/>
              <a:t>「多様性の価値」を感じているか</a:t>
            </a:r>
          </a:p>
          <a:p>
            <a:pPr marL="0" indent="0">
              <a:buNone/>
            </a:pPr>
            <a:r>
              <a:rPr lang="ja-JP" altLang="en-US" dirty="0"/>
              <a:t>「失敗する価値」を感じているか</a:t>
            </a:r>
            <a:endParaRPr lang="en-US" altLang="ja-JP" dirty="0"/>
          </a:p>
          <a:p>
            <a:pPr marL="0" indent="0">
              <a:buNone/>
            </a:pPr>
            <a:endParaRPr lang="en-US" altLang="ja-JP" dirty="0"/>
          </a:p>
          <a:p>
            <a:pPr marL="0" indent="0">
              <a:buNone/>
            </a:pPr>
            <a:r>
              <a:rPr lang="ja-JP" altLang="en-US" dirty="0"/>
              <a:t>クラスの集団としての状態を把握する</a:t>
            </a:r>
            <a:endParaRPr lang="en-US" altLang="ja-JP" dirty="0"/>
          </a:p>
          <a:p>
            <a:pPr marL="0" indent="0">
              <a:buNone/>
            </a:pPr>
            <a:r>
              <a:rPr lang="ja-JP" altLang="en-US" dirty="0"/>
              <a:t>→集団としての「課題」を抽出して語る</a:t>
            </a:r>
          </a:p>
        </p:txBody>
      </p:sp>
    </p:spTree>
    <p:extLst>
      <p:ext uri="{BB962C8B-B14F-4D97-AF65-F5344CB8AC3E}">
        <p14:creationId xmlns:p14="http://schemas.microsoft.com/office/powerpoint/2010/main" val="2733206423"/>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a:t>第</a:t>
            </a:r>
            <a:r>
              <a:rPr kumimoji="1" lang="en-US" altLang="ja-JP" dirty="0"/>
              <a:t>2</a:t>
            </a:r>
            <a:r>
              <a:rPr kumimoji="1" lang="ja-JP" altLang="en-US" dirty="0"/>
              <a:t>回考査後授業アンケート（</a:t>
            </a:r>
            <a:r>
              <a:rPr kumimoji="1" lang="en-US" altLang="ja-JP" dirty="0"/>
              <a:t>α</a:t>
            </a:r>
            <a:r>
              <a:rPr kumimoji="1" lang="ja-JP" altLang="en-US" dirty="0"/>
              <a:t>）</a:t>
            </a:r>
          </a:p>
        </p:txBody>
      </p:sp>
      <p:pic>
        <p:nvPicPr>
          <p:cNvPr id="6147"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5536" y="1268760"/>
            <a:ext cx="8496944" cy="5107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791585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a:t>第</a:t>
            </a:r>
            <a:r>
              <a:rPr kumimoji="1" lang="en-US" altLang="ja-JP" dirty="0"/>
              <a:t>2</a:t>
            </a:r>
            <a:r>
              <a:rPr kumimoji="1" lang="ja-JP" altLang="en-US" dirty="0"/>
              <a:t>回考査後授業アンケート（</a:t>
            </a:r>
            <a:r>
              <a:rPr lang="en-US" altLang="ja-JP" dirty="0"/>
              <a:t>β</a:t>
            </a:r>
            <a:r>
              <a:rPr kumimoji="1" lang="ja-JP" altLang="en-US" dirty="0"/>
              <a:t>）</a:t>
            </a:r>
          </a:p>
        </p:txBody>
      </p:sp>
      <p:pic>
        <p:nvPicPr>
          <p:cNvPr id="819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3528" y="1268760"/>
            <a:ext cx="8386063" cy="5040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5432586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a:t>第</a:t>
            </a:r>
            <a:r>
              <a:rPr lang="en-US" altLang="ja-JP" dirty="0"/>
              <a:t>3</a:t>
            </a:r>
            <a:r>
              <a:rPr kumimoji="1" lang="ja-JP" altLang="en-US" dirty="0"/>
              <a:t>回考査後授業アンケート（</a:t>
            </a:r>
            <a:r>
              <a:rPr lang="en-US" altLang="ja-JP" dirty="0"/>
              <a:t>β</a:t>
            </a:r>
            <a:r>
              <a:rPr kumimoji="1" lang="ja-JP" altLang="en-US" dirty="0"/>
              <a:t>）</a:t>
            </a:r>
          </a:p>
        </p:txBody>
      </p:sp>
      <p:pic>
        <p:nvPicPr>
          <p:cNvPr id="7171"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3528" y="1268760"/>
            <a:ext cx="8594802" cy="5040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74173572"/>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考査結果の活用</a:t>
            </a:r>
            <a:endParaRPr kumimoji="1" lang="ja-JP" altLang="en-US" dirty="0"/>
          </a:p>
        </p:txBody>
      </p:sp>
      <p:sp>
        <p:nvSpPr>
          <p:cNvPr id="3" name="コンテンツ プレースホルダー 2"/>
          <p:cNvSpPr>
            <a:spLocks noGrp="1"/>
          </p:cNvSpPr>
          <p:nvPr>
            <p:ph idx="1"/>
          </p:nvPr>
        </p:nvSpPr>
        <p:spPr>
          <a:xfrm>
            <a:off x="457200" y="1600200"/>
            <a:ext cx="8229600" cy="4925144"/>
          </a:xfrm>
        </p:spPr>
        <p:txBody>
          <a:bodyPr>
            <a:normAutofit lnSpcReduction="10000"/>
          </a:bodyPr>
          <a:lstStyle/>
          <a:p>
            <a:pPr marL="0" indent="0">
              <a:buNone/>
            </a:pPr>
            <a:r>
              <a:rPr lang="ja-JP" altLang="en-US" sz="3500" b="1" dirty="0"/>
              <a:t>●試験の振り返り</a:t>
            </a:r>
          </a:p>
          <a:p>
            <a:pPr marL="0" indent="0">
              <a:buNone/>
            </a:pPr>
            <a:r>
              <a:rPr lang="ja-JP" altLang="en-US" sz="3500" dirty="0"/>
              <a:t>集団の分布、平均点、標準偏差を提示</a:t>
            </a:r>
          </a:p>
          <a:p>
            <a:pPr marL="0" indent="0">
              <a:buNone/>
            </a:pPr>
            <a:endParaRPr lang="en-US" altLang="ja-JP" sz="3500" dirty="0"/>
          </a:p>
          <a:p>
            <a:pPr marL="0" indent="0">
              <a:buNone/>
            </a:pPr>
            <a:r>
              <a:rPr lang="ja-JP" altLang="en-US" sz="3500" dirty="0"/>
              <a:t>「分布が右による」ことを目指す</a:t>
            </a:r>
          </a:p>
          <a:p>
            <a:pPr marL="0" indent="0">
              <a:buNone/>
            </a:pPr>
            <a:r>
              <a:rPr lang="ja-JP" altLang="en-US" sz="3500" dirty="0"/>
              <a:t>「平均点⇧、標準偏差⇩」になるはず</a:t>
            </a:r>
          </a:p>
          <a:p>
            <a:pPr marL="0" indent="0">
              <a:buNone/>
            </a:pPr>
            <a:endParaRPr lang="en-US" altLang="ja-JP" sz="3500" dirty="0"/>
          </a:p>
          <a:p>
            <a:pPr marL="0" indent="0">
              <a:buNone/>
            </a:pPr>
            <a:r>
              <a:rPr lang="ja-JP" altLang="en-US" sz="3500" dirty="0"/>
              <a:t>→生徒も自分たちの集団の状態を見るようになる</a:t>
            </a:r>
          </a:p>
        </p:txBody>
      </p:sp>
    </p:spTree>
    <p:extLst>
      <p:ext uri="{BB962C8B-B14F-4D97-AF65-F5344CB8AC3E}">
        <p14:creationId xmlns:p14="http://schemas.microsoft.com/office/powerpoint/2010/main" val="10517911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760040" y="1340768"/>
            <a:ext cx="7772400" cy="4032448"/>
          </a:xfrm>
        </p:spPr>
        <p:txBody>
          <a:bodyPr>
            <a:normAutofit fontScale="90000"/>
          </a:bodyPr>
          <a:lstStyle/>
          <a:p>
            <a:pPr algn="ctr"/>
            <a:r>
              <a:rPr lang="ja-JP" altLang="en-US" dirty="0"/>
              <a:t>この授業は、</a:t>
            </a:r>
            <a:r>
              <a:rPr lang="en-US" altLang="ja-JP" dirty="0"/>
              <a:t/>
            </a:r>
            <a:br>
              <a:rPr lang="en-US" altLang="ja-JP" dirty="0"/>
            </a:br>
            <a:r>
              <a:rPr lang="ja-JP" altLang="en-US" dirty="0"/>
              <a:t>「教える」より「学ぶ」</a:t>
            </a:r>
            <a:r>
              <a:rPr lang="en-US" altLang="ja-JP" dirty="0"/>
              <a:t/>
            </a:r>
            <a:br>
              <a:rPr lang="en-US" altLang="ja-JP" dirty="0"/>
            </a:br>
            <a:r>
              <a:rPr lang="ja-JP" altLang="en-US" dirty="0"/>
              <a:t>ことを大切にしています</a:t>
            </a:r>
            <a:r>
              <a:rPr lang="en-US" altLang="ja-JP" dirty="0"/>
              <a:t/>
            </a:r>
            <a:br>
              <a:rPr lang="en-US" altLang="ja-JP" dirty="0"/>
            </a:br>
            <a:r>
              <a:rPr lang="en-US" altLang="ja-JP" dirty="0"/>
              <a:t/>
            </a:r>
            <a:br>
              <a:rPr lang="en-US" altLang="ja-JP" dirty="0"/>
            </a:br>
            <a:r>
              <a:rPr lang="en-US" altLang="ja-JP" dirty="0"/>
              <a:t/>
            </a:r>
            <a:br>
              <a:rPr lang="en-US" altLang="ja-JP" dirty="0"/>
            </a:br>
            <a:r>
              <a:rPr lang="ja-JP" altLang="en-US" dirty="0"/>
              <a:t>まずは「学ぶ」ための</a:t>
            </a:r>
            <a:r>
              <a:rPr lang="en-US" altLang="ja-JP" dirty="0"/>
              <a:t/>
            </a:r>
            <a:br>
              <a:rPr lang="en-US" altLang="ja-JP" dirty="0"/>
            </a:br>
            <a:r>
              <a:rPr lang="ja-JP" altLang="en-US" dirty="0"/>
              <a:t>準備をしましょう</a:t>
            </a:r>
            <a:r>
              <a:rPr lang="en-US" altLang="ja-JP" dirty="0"/>
              <a:t/>
            </a:r>
            <a:br>
              <a:rPr lang="en-US" altLang="ja-JP" dirty="0"/>
            </a:br>
            <a:endParaRPr kumimoji="1" lang="ja-JP" altLang="en-US" dirty="0"/>
          </a:p>
        </p:txBody>
      </p:sp>
    </p:spTree>
    <p:extLst>
      <p:ext uri="{BB962C8B-B14F-4D97-AF65-F5344CB8AC3E}">
        <p14:creationId xmlns:p14="http://schemas.microsoft.com/office/powerpoint/2010/main" val="4278980330"/>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第</a:t>
            </a:r>
            <a:r>
              <a:rPr lang="en-US" altLang="ja-JP" dirty="0"/>
              <a:t>1</a:t>
            </a:r>
            <a:r>
              <a:rPr lang="ja-JP" altLang="en-US" dirty="0"/>
              <a:t>回～第</a:t>
            </a:r>
            <a:r>
              <a:rPr lang="en-US" altLang="ja-JP" dirty="0"/>
              <a:t>3</a:t>
            </a:r>
            <a:r>
              <a:rPr lang="ja-JP" altLang="en-US" dirty="0"/>
              <a:t>回考査結果（</a:t>
            </a:r>
            <a:r>
              <a:rPr lang="en-US" altLang="ja-JP" dirty="0"/>
              <a:t>α</a:t>
            </a:r>
            <a:r>
              <a:rPr lang="ja-JP" altLang="en-US" dirty="0"/>
              <a:t>）</a:t>
            </a:r>
            <a:endParaRPr kumimoji="1" lang="ja-JP" altLang="en-US" dirty="0"/>
          </a:p>
        </p:txBody>
      </p:sp>
      <p:pic>
        <p:nvPicPr>
          <p:cNvPr id="9219"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55576" y="1124744"/>
            <a:ext cx="7767799" cy="44137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2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5635804"/>
            <a:ext cx="8136904" cy="1033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6993878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AL</a:t>
            </a:r>
            <a:r>
              <a:rPr kumimoji="1" lang="ja-JP" altLang="en-US" dirty="0"/>
              <a:t>型授業の効果</a:t>
            </a:r>
          </a:p>
        </p:txBody>
      </p:sp>
      <p:sp>
        <p:nvSpPr>
          <p:cNvPr id="3" name="コンテンツ プレースホルダー 2"/>
          <p:cNvSpPr>
            <a:spLocks noGrp="1"/>
          </p:cNvSpPr>
          <p:nvPr>
            <p:ph idx="1"/>
          </p:nvPr>
        </p:nvSpPr>
        <p:spPr/>
        <p:txBody>
          <a:bodyPr>
            <a:normAutofit lnSpcReduction="10000"/>
          </a:bodyPr>
          <a:lstStyle/>
          <a:p>
            <a:pPr marL="0" indent="0">
              <a:buNone/>
            </a:pPr>
            <a:r>
              <a:rPr lang="ja-JP" altLang="en-US" dirty="0"/>
              <a:t>●広くてゆるやかなつながり</a:t>
            </a:r>
          </a:p>
          <a:p>
            <a:pPr marL="0" indent="0">
              <a:buNone/>
            </a:pPr>
            <a:r>
              <a:rPr lang="ja-JP" altLang="en-US" dirty="0"/>
              <a:t>●「対話による学び」の効果の実感</a:t>
            </a:r>
            <a:endParaRPr lang="en-US" altLang="ja-JP" dirty="0"/>
          </a:p>
          <a:p>
            <a:pPr marL="0" indent="0">
              <a:buNone/>
            </a:pPr>
            <a:r>
              <a:rPr lang="ja-JP" altLang="en-US" sz="2400" dirty="0"/>
              <a:t>　　「教えて」と言えるようになることが重要</a:t>
            </a:r>
            <a:endParaRPr lang="ja-JP" altLang="en-US" dirty="0"/>
          </a:p>
          <a:p>
            <a:pPr marL="0" indent="0">
              <a:buNone/>
            </a:pPr>
            <a:r>
              <a:rPr lang="ja-JP" altLang="en-US" dirty="0"/>
              <a:t>●テキストを読み込む力</a:t>
            </a:r>
            <a:endParaRPr lang="en-US" altLang="ja-JP" dirty="0"/>
          </a:p>
          <a:p>
            <a:pPr marL="0" indent="0">
              <a:buNone/>
            </a:pPr>
            <a:r>
              <a:rPr lang="ja-JP" altLang="en-US" sz="2400" dirty="0"/>
              <a:t>　　「自分の目で見て自分の頭で考える」訓練</a:t>
            </a:r>
            <a:endParaRPr lang="ja-JP" altLang="en-US" dirty="0"/>
          </a:p>
          <a:p>
            <a:pPr marL="0" indent="0">
              <a:buNone/>
            </a:pPr>
            <a:r>
              <a:rPr lang="ja-JP" altLang="en-US" dirty="0"/>
              <a:t>●主体性</a:t>
            </a:r>
            <a:endParaRPr lang="en-US" altLang="ja-JP" dirty="0"/>
          </a:p>
          <a:p>
            <a:pPr marL="0" indent="0">
              <a:buNone/>
            </a:pPr>
            <a:r>
              <a:rPr lang="ja-JP" altLang="en-US" dirty="0"/>
              <a:t>　　</a:t>
            </a:r>
            <a:r>
              <a:rPr lang="ja-JP" altLang="en-US" sz="2400" dirty="0"/>
              <a:t>時間配分、試験後の「振り返り」</a:t>
            </a:r>
          </a:p>
          <a:p>
            <a:pPr marL="0" indent="0">
              <a:buNone/>
            </a:pPr>
            <a:r>
              <a:rPr lang="ja-JP" altLang="en-US" dirty="0"/>
              <a:t>●問の発見と探究</a:t>
            </a:r>
          </a:p>
          <a:p>
            <a:pPr marL="0" indent="0">
              <a:buNone/>
            </a:pPr>
            <a:r>
              <a:rPr lang="ja-JP" altLang="en-US" sz="2400" dirty="0"/>
              <a:t>　　  気になったことをすぐに探究→学びを楽しむ</a:t>
            </a:r>
            <a:endParaRPr lang="en-US" altLang="ja-JP" sz="2400" dirty="0"/>
          </a:p>
          <a:p>
            <a:pPr marL="0" indent="0">
              <a:buNone/>
            </a:pPr>
            <a:endParaRPr kumimoji="1" lang="ja-JP" altLang="en-US" dirty="0"/>
          </a:p>
        </p:txBody>
      </p:sp>
    </p:spTree>
    <p:extLst>
      <p:ext uri="{BB962C8B-B14F-4D97-AF65-F5344CB8AC3E}">
        <p14:creationId xmlns:p14="http://schemas.microsoft.com/office/powerpoint/2010/main" val="1181257598"/>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23528" y="2067813"/>
            <a:ext cx="8496944" cy="1754326"/>
          </a:xfrm>
          <a:prstGeom prst="rect">
            <a:avLst/>
          </a:prstGeom>
          <a:noFill/>
        </p:spPr>
        <p:txBody>
          <a:bodyPr wrap="square" rtlCol="0">
            <a:spAutoFit/>
          </a:bodyPr>
          <a:lstStyle/>
          <a:p>
            <a:pPr algn="ctr"/>
            <a:r>
              <a:rPr kumimoji="1" lang="ja-JP" altLang="en-US" sz="5400" b="1" dirty="0" smtClean="0"/>
              <a:t>話題⑤</a:t>
            </a:r>
            <a:endParaRPr kumimoji="1" lang="en-US" altLang="ja-JP" sz="5400" b="1" dirty="0"/>
          </a:p>
          <a:p>
            <a:pPr algn="ctr"/>
            <a:r>
              <a:rPr lang="ja-JP" altLang="en-US" sz="5400" b="1" dirty="0" smtClean="0"/>
              <a:t>学校の価値と</a:t>
            </a:r>
            <a:r>
              <a:rPr lang="ja-JP" altLang="en-US" sz="5400" b="1" dirty="0"/>
              <a:t>は</a:t>
            </a:r>
          </a:p>
        </p:txBody>
      </p:sp>
    </p:spTree>
    <p:extLst>
      <p:ext uri="{BB962C8B-B14F-4D97-AF65-F5344CB8AC3E}">
        <p14:creationId xmlns:p14="http://schemas.microsoft.com/office/powerpoint/2010/main" val="3521324734"/>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思考の</a:t>
            </a:r>
            <a:r>
              <a:rPr lang="ja-JP" altLang="en-US" dirty="0" smtClean="0"/>
              <a:t>材料　「</a:t>
            </a:r>
            <a:r>
              <a:rPr lang="ja-JP" altLang="en-US" dirty="0"/>
              <a:t>学校」と「教師」</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930146843"/>
              </p:ext>
            </p:extLst>
          </p:nvPr>
        </p:nvGraphicFramePr>
        <p:xfrm>
          <a:off x="611560" y="1556792"/>
          <a:ext cx="7931224"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4314199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60648"/>
            <a:ext cx="8229600" cy="1143000"/>
          </a:xfrm>
        </p:spPr>
        <p:txBody>
          <a:bodyPr/>
          <a:lstStyle/>
          <a:p>
            <a:r>
              <a:rPr lang="ja-JP" altLang="en-US" dirty="0"/>
              <a:t>教員の「職能」の変化</a:t>
            </a:r>
            <a:endParaRPr kumimoji="1" lang="ja-JP" altLang="en-US" dirty="0"/>
          </a:p>
        </p:txBody>
      </p:sp>
      <p:sp>
        <p:nvSpPr>
          <p:cNvPr id="3" name="コンテンツ プレースホルダー 2"/>
          <p:cNvSpPr>
            <a:spLocks noGrp="1"/>
          </p:cNvSpPr>
          <p:nvPr>
            <p:ph idx="1"/>
          </p:nvPr>
        </p:nvSpPr>
        <p:spPr>
          <a:xfrm>
            <a:off x="457200" y="1600200"/>
            <a:ext cx="8435280" cy="4525963"/>
          </a:xfrm>
        </p:spPr>
        <p:txBody>
          <a:bodyPr>
            <a:normAutofit lnSpcReduction="10000"/>
          </a:bodyPr>
          <a:lstStyle/>
          <a:p>
            <a:pPr marL="0" indent="0">
              <a:buNone/>
            </a:pPr>
            <a:r>
              <a:rPr lang="ja-JP" altLang="en-US" dirty="0"/>
              <a:t>「（教員が）教える」➡「（生徒が）学ぶ」</a:t>
            </a:r>
            <a:endParaRPr lang="en-US" altLang="ja-JP" dirty="0"/>
          </a:p>
          <a:p>
            <a:pPr marL="0" indent="0">
              <a:buNone/>
            </a:pPr>
            <a:endParaRPr lang="ja-JP" altLang="en-US" dirty="0"/>
          </a:p>
          <a:p>
            <a:pPr marL="0" indent="0">
              <a:buNone/>
            </a:pPr>
            <a:r>
              <a:rPr lang="ja-JP" altLang="en-US" dirty="0"/>
              <a:t>「わかりやすく丁寧に教える」</a:t>
            </a:r>
            <a:endParaRPr lang="en-US" altLang="ja-JP" dirty="0"/>
          </a:p>
          <a:p>
            <a:pPr marL="0" indent="0">
              <a:buNone/>
            </a:pPr>
            <a:r>
              <a:rPr lang="ja-JP" altLang="en-US" dirty="0"/>
              <a:t>➡「生徒の可能性を引き出す」</a:t>
            </a:r>
            <a:endParaRPr lang="en-US" altLang="ja-JP" dirty="0"/>
          </a:p>
          <a:p>
            <a:pPr marL="0" indent="0">
              <a:buNone/>
            </a:pPr>
            <a:r>
              <a:rPr lang="ja-JP" altLang="en-US" dirty="0"/>
              <a:t>　「よりよい学びの場を提供する」</a:t>
            </a:r>
          </a:p>
          <a:p>
            <a:pPr marL="0" indent="0">
              <a:buNone/>
            </a:pPr>
            <a:endParaRPr lang="ja-JP" altLang="en-US" dirty="0"/>
          </a:p>
          <a:p>
            <a:pPr marL="0" indent="0">
              <a:buNone/>
            </a:pPr>
            <a:r>
              <a:rPr lang="en-US" altLang="ja-JP" sz="2400" dirty="0"/>
              <a:t>※</a:t>
            </a:r>
            <a:r>
              <a:rPr lang="ja-JP" altLang="en-US" sz="2400" dirty="0"/>
              <a:t>「わかりやすく丁寧に教える」ことをすればするほど、これからの社会を生き抜くための「教えるだけでは獲得できない能力」が獲得できずに終わる可能性。</a:t>
            </a:r>
          </a:p>
        </p:txBody>
      </p:sp>
    </p:spTree>
    <p:extLst>
      <p:ext uri="{BB962C8B-B14F-4D97-AF65-F5344CB8AC3E}">
        <p14:creationId xmlns:p14="http://schemas.microsoft.com/office/powerpoint/2010/main" val="31037926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760040" y="1340768"/>
            <a:ext cx="7772400" cy="4680520"/>
          </a:xfrm>
        </p:spPr>
        <p:txBody>
          <a:bodyPr>
            <a:normAutofit/>
          </a:bodyPr>
          <a:lstStyle/>
          <a:p>
            <a:pPr algn="ctr"/>
            <a:r>
              <a:rPr lang="ja-JP" altLang="en-US" b="0" dirty="0"/>
              <a:t>この授業では</a:t>
            </a:r>
            <a:r>
              <a:rPr lang="en-US" altLang="ja-JP" b="0" dirty="0"/>
              <a:t/>
            </a:r>
            <a:br>
              <a:rPr lang="en-US" altLang="ja-JP" b="0" dirty="0"/>
            </a:br>
            <a:r>
              <a:rPr lang="ja-JP" altLang="en-US" dirty="0">
                <a:solidFill>
                  <a:srgbClr val="FF0000"/>
                </a:solidFill>
              </a:rPr>
              <a:t>「教師による講義」</a:t>
            </a:r>
            <a:r>
              <a:rPr lang="en-US" altLang="ja-JP" b="0" dirty="0"/>
              <a:t/>
            </a:r>
            <a:br>
              <a:rPr lang="en-US" altLang="ja-JP" b="0" dirty="0"/>
            </a:br>
            <a:r>
              <a:rPr lang="ja-JP" altLang="en-US" b="0" dirty="0"/>
              <a:t>より</a:t>
            </a:r>
            <a:r>
              <a:rPr lang="en-US" altLang="ja-JP" b="0" dirty="0"/>
              <a:t/>
            </a:r>
            <a:br>
              <a:rPr lang="en-US" altLang="ja-JP" b="0" dirty="0"/>
            </a:br>
            <a:r>
              <a:rPr lang="ja-JP" altLang="en-US" dirty="0">
                <a:solidFill>
                  <a:srgbClr val="FF0000"/>
                </a:solidFill>
              </a:rPr>
              <a:t>「皆さんの自学自習」</a:t>
            </a:r>
            <a:r>
              <a:rPr lang="en-US" altLang="ja-JP" dirty="0"/>
              <a:t/>
            </a:r>
            <a:br>
              <a:rPr lang="en-US" altLang="ja-JP" dirty="0"/>
            </a:br>
            <a:r>
              <a:rPr lang="ja-JP" altLang="en-US" b="0" dirty="0"/>
              <a:t>の時間が長くなります。</a:t>
            </a:r>
            <a:r>
              <a:rPr lang="en-US" altLang="ja-JP" b="0" dirty="0"/>
              <a:t/>
            </a:r>
            <a:br>
              <a:rPr lang="en-US" altLang="ja-JP" b="0" dirty="0"/>
            </a:br>
            <a:r>
              <a:rPr lang="en-US" altLang="ja-JP" b="0" dirty="0"/>
              <a:t/>
            </a:r>
            <a:br>
              <a:rPr lang="en-US" altLang="ja-JP" b="0" dirty="0"/>
            </a:br>
            <a:r>
              <a:rPr lang="ja-JP" altLang="en-US" b="0" dirty="0"/>
              <a:t>なぜでしょうか？？</a:t>
            </a:r>
            <a:endParaRPr kumimoji="1" lang="ja-JP" altLang="en-US" b="0" dirty="0"/>
          </a:p>
        </p:txBody>
      </p:sp>
    </p:spTree>
    <p:extLst>
      <p:ext uri="{BB962C8B-B14F-4D97-AF65-F5344CB8AC3E}">
        <p14:creationId xmlns:p14="http://schemas.microsoft.com/office/powerpoint/2010/main" val="18473399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683568" y="404664"/>
            <a:ext cx="8208912" cy="6124754"/>
          </a:xfrm>
          <a:prstGeom prst="rect">
            <a:avLst/>
          </a:prstGeom>
          <a:noFill/>
        </p:spPr>
        <p:txBody>
          <a:bodyPr wrap="square" rtlCol="0">
            <a:spAutoFit/>
          </a:bodyPr>
          <a:lstStyle/>
          <a:p>
            <a:r>
              <a:rPr lang="ja-JP" altLang="en-US" sz="3200" b="1" dirty="0"/>
              <a:t>テーマ①</a:t>
            </a:r>
            <a:endParaRPr lang="en-US" altLang="ja-JP" sz="3200" b="1" dirty="0"/>
          </a:p>
          <a:p>
            <a:r>
              <a:rPr lang="ja-JP" altLang="en-US" sz="3200" dirty="0"/>
              <a:t>「わかる」とはどういうことか</a:t>
            </a:r>
            <a:endParaRPr lang="en-US" altLang="ja-JP" sz="3200" dirty="0"/>
          </a:p>
          <a:p>
            <a:endParaRPr lang="en-US" altLang="ja-JP" dirty="0"/>
          </a:p>
          <a:p>
            <a:r>
              <a:rPr lang="ja-JP" altLang="en-US" sz="3200" b="1" dirty="0"/>
              <a:t>テーマ②</a:t>
            </a:r>
            <a:endParaRPr lang="en-US" altLang="ja-JP" sz="3200" b="1" dirty="0"/>
          </a:p>
          <a:p>
            <a:r>
              <a:rPr lang="ja-JP" altLang="en-US" sz="3200" dirty="0"/>
              <a:t>自分の目で見て、自分の頭で考える</a:t>
            </a:r>
            <a:endParaRPr lang="en-US" altLang="ja-JP" sz="3200" dirty="0"/>
          </a:p>
          <a:p>
            <a:endParaRPr lang="en-US" altLang="ja-JP" dirty="0"/>
          </a:p>
          <a:p>
            <a:r>
              <a:rPr lang="ja-JP" altLang="en-US" sz="3200" b="1" dirty="0"/>
              <a:t>テーマ③</a:t>
            </a:r>
            <a:endParaRPr lang="en-US" altLang="ja-JP" sz="3200" b="1" dirty="0"/>
          </a:p>
          <a:p>
            <a:r>
              <a:rPr kumimoji="1" lang="ja-JP" altLang="en-US" sz="3200" dirty="0"/>
              <a:t>社会で求められる力とは</a:t>
            </a:r>
            <a:endParaRPr kumimoji="1" lang="en-US" altLang="ja-JP" sz="3200" dirty="0"/>
          </a:p>
          <a:p>
            <a:endParaRPr kumimoji="1" lang="en-US" altLang="ja-JP" dirty="0"/>
          </a:p>
          <a:p>
            <a:r>
              <a:rPr lang="ja-JP" altLang="en-US" sz="3200" b="1" dirty="0"/>
              <a:t>テーマ④</a:t>
            </a:r>
            <a:endParaRPr lang="en-US" altLang="ja-JP" sz="3200" b="1" dirty="0"/>
          </a:p>
          <a:p>
            <a:r>
              <a:rPr lang="ja-JP" altLang="en-US" sz="3200" dirty="0"/>
              <a:t>学校はどんな「場」</a:t>
            </a:r>
            <a:r>
              <a:rPr lang="ja-JP" altLang="en-US" sz="3200" dirty="0" err="1"/>
              <a:t>か</a:t>
            </a:r>
            <a:endParaRPr lang="en-US" altLang="ja-JP" sz="3200" dirty="0"/>
          </a:p>
          <a:p>
            <a:endParaRPr lang="en-US" altLang="ja-JP" dirty="0"/>
          </a:p>
          <a:p>
            <a:r>
              <a:rPr lang="ja-JP" altLang="en-US" sz="3200" b="1" dirty="0"/>
              <a:t>テーマ⑤</a:t>
            </a:r>
            <a:endParaRPr lang="en-US" altLang="ja-JP" sz="3200" b="1" dirty="0"/>
          </a:p>
          <a:p>
            <a:r>
              <a:rPr lang="ja-JP" altLang="en-US" sz="3200" dirty="0"/>
              <a:t>「生物基礎」で伝えたいこと</a:t>
            </a:r>
            <a:endParaRPr lang="en-US" altLang="ja-JP" sz="3600" dirty="0"/>
          </a:p>
        </p:txBody>
      </p:sp>
    </p:spTree>
    <p:extLst>
      <p:ext uri="{BB962C8B-B14F-4D97-AF65-F5344CB8AC3E}">
        <p14:creationId xmlns:p14="http://schemas.microsoft.com/office/powerpoint/2010/main" val="24964436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おすすめ設定">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5263</TotalTime>
  <Words>2023</Words>
  <Application>Microsoft Office PowerPoint</Application>
  <PresentationFormat>画面に合わせる (4:3)</PresentationFormat>
  <Paragraphs>442</Paragraphs>
  <Slides>74</Slides>
  <Notes>4</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74</vt:i4>
      </vt:variant>
    </vt:vector>
  </HeadingPairs>
  <TitlesOfParts>
    <vt:vector size="80" baseType="lpstr">
      <vt:lpstr>ＭＳ Ｐゴシック</vt:lpstr>
      <vt:lpstr>メイリオ</vt:lpstr>
      <vt:lpstr>Arial</vt:lpstr>
      <vt:lpstr>Calibri</vt:lpstr>
      <vt:lpstr>Segoe UI</vt:lpstr>
      <vt:lpstr>Office ​​テーマ</vt:lpstr>
      <vt:lpstr>「目的」から考える授業デザイン ～“良い授業”とは何か？～</vt:lpstr>
      <vt:lpstr>自己紹介</vt:lpstr>
      <vt:lpstr>この時間の目的</vt:lpstr>
      <vt:lpstr>PowerPoint プレゼンテーション</vt:lpstr>
      <vt:lpstr>PowerPoint プレゼンテーション</vt:lpstr>
      <vt:lpstr>初回授業オリエンテーション</vt:lpstr>
      <vt:lpstr>この授業は、 「教える」より「学ぶ」 ことを大切にしています   まずは「学ぶ」ための 準備をしましょう </vt:lpstr>
      <vt:lpstr>この授業では 「教師による講義」 より 「皆さんの自学自習」 の時間が長くなります。  なぜでしょうか？？</vt:lpstr>
      <vt:lpstr>PowerPoint プレゼンテーション</vt:lpstr>
      <vt:lpstr>テーマ①  「わかる」とはどういうことか</vt:lpstr>
      <vt:lpstr>理解の４段階</vt:lpstr>
      <vt:lpstr>ラーニングピラミッド</vt:lpstr>
      <vt:lpstr>「わかる」ために必要なこと</vt:lpstr>
      <vt:lpstr>練習問題</vt:lpstr>
      <vt:lpstr>「創造性」とは何か？  「創造性」は必要か？  どうすれば、「創造性」を 身に付けることができるか？</vt:lpstr>
      <vt:lpstr>創造性とは</vt:lpstr>
      <vt:lpstr>練習問題</vt:lpstr>
      <vt:lpstr>テーマ②  自分の目で見て、自分の頭で考える</vt:lpstr>
      <vt:lpstr>クリティカルシンキングとは</vt:lpstr>
      <vt:lpstr>練習問題</vt:lpstr>
      <vt:lpstr>練習問題</vt:lpstr>
      <vt:lpstr>練習問題</vt:lpstr>
      <vt:lpstr>よりよい意思決定・行動選択のために</vt:lpstr>
      <vt:lpstr>テーマ③  社会で求められる力とは</vt:lpstr>
      <vt:lpstr>社会人基礎力①</vt:lpstr>
      <vt:lpstr>社会人基礎力②</vt:lpstr>
      <vt:lpstr>社会人基礎力③</vt:lpstr>
      <vt:lpstr>どこでこのような力が 身に付きますか？  「授業」「部活」「行事」に 役割の違いはありますか？  違いがあるとしたら それはなぜですか？  </vt:lpstr>
      <vt:lpstr>問題発見力と問題解決力</vt:lpstr>
      <vt:lpstr>ビジョンとゴール</vt:lpstr>
      <vt:lpstr>練習問題</vt:lpstr>
      <vt:lpstr>テーマ④  学校はどんな「場」か</vt:lpstr>
      <vt:lpstr>皆さんは何をしに 「三田国際学園」に入学しましたか？  「学校」という場には どんな価値がありますか？  </vt:lpstr>
      <vt:lpstr>「学校」「授業」の価値</vt:lpstr>
      <vt:lpstr>多様性と共生</vt:lpstr>
      <vt:lpstr>テーマ⑤  「理科」で伝えたいこと</vt:lpstr>
      <vt:lpstr>自然ってすごい！</vt:lpstr>
      <vt:lpstr>PowerPoint プレゼンテーション</vt:lpstr>
      <vt:lpstr>まとめ：授業で挑戦してほしいこと</vt:lpstr>
      <vt:lpstr>この授業では 「教師による講義」 より 「皆さんの自学自習」 の時間が長くなります。  理由はわかってもらえたでしょうか？</vt:lpstr>
      <vt:lpstr>教育改革の背景</vt:lpstr>
      <vt:lpstr>大きな流れとしての三位一体改革</vt:lpstr>
      <vt:lpstr>学力の３要素</vt:lpstr>
      <vt:lpstr>３つの柱</vt:lpstr>
      <vt:lpstr>主体的・対話的で深い学び</vt:lpstr>
      <vt:lpstr>PowerPoint プレゼンテーション</vt:lpstr>
      <vt:lpstr>ＡＬ型授業の必要性</vt:lpstr>
      <vt:lpstr>PowerPoint プレゼンテーション</vt:lpstr>
      <vt:lpstr>AL型授業の全体像</vt:lpstr>
      <vt:lpstr>wantとcan</vt:lpstr>
      <vt:lpstr>「型」よりも「柔軟性」を</vt:lpstr>
      <vt:lpstr>理念（ビジョン）</vt:lpstr>
      <vt:lpstr>PowerPoint プレゼンテーション</vt:lpstr>
      <vt:lpstr>単元指導計画の「要素」</vt:lpstr>
      <vt:lpstr>PowerPoint プレゼンテーション</vt:lpstr>
      <vt:lpstr>授業の流れ（50分授業）</vt:lpstr>
      <vt:lpstr>「目的」と「目標」</vt:lpstr>
      <vt:lpstr>授業プリントの基本構造</vt:lpstr>
      <vt:lpstr>課題に取り組む時間</vt:lpstr>
      <vt:lpstr>生徒の学習の補助</vt:lpstr>
      <vt:lpstr>振り返りシート</vt:lpstr>
      <vt:lpstr>PowerPoint プレゼンテーション</vt:lpstr>
      <vt:lpstr>AL型授業の全体像</vt:lpstr>
      <vt:lpstr>教員と生徒のPDCAサイクル</vt:lpstr>
      <vt:lpstr>生徒の行う「評価」</vt:lpstr>
      <vt:lpstr>第2回考査後授業アンケート（α）</vt:lpstr>
      <vt:lpstr>第2回考査後授業アンケート（β）</vt:lpstr>
      <vt:lpstr>第3回考査後授業アンケート（β）</vt:lpstr>
      <vt:lpstr>考査結果の活用</vt:lpstr>
      <vt:lpstr>第1回～第3回考査結果（α）</vt:lpstr>
      <vt:lpstr>AL型授業の効果</vt:lpstr>
      <vt:lpstr>PowerPoint プレゼンテーション</vt:lpstr>
      <vt:lpstr>思考の材料　「学校」と「教師」</vt:lpstr>
      <vt:lpstr>教員の「職能」の変化</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コンテンツとコンピテンシーの視点</dc:title>
  <dc:creator>Ohno</dc:creator>
  <cp:lastModifiedBy>大野 智久</cp:lastModifiedBy>
  <cp:revision>157</cp:revision>
  <cp:lastPrinted>2015-07-31T11:03:16Z</cp:lastPrinted>
  <dcterms:created xsi:type="dcterms:W3CDTF">2015-01-23T22:08:07Z</dcterms:created>
  <dcterms:modified xsi:type="dcterms:W3CDTF">2019-06-12T03:58:27Z</dcterms:modified>
</cp:coreProperties>
</file>