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10" r:id="rId2"/>
    <p:sldId id="659" r:id="rId3"/>
    <p:sldId id="535" r:id="rId4"/>
    <p:sldId id="311" r:id="rId5"/>
    <p:sldId id="518" r:id="rId6"/>
    <p:sldId id="750" r:id="rId7"/>
    <p:sldId id="756" r:id="rId8"/>
    <p:sldId id="715" r:id="rId9"/>
    <p:sldId id="717" r:id="rId10"/>
    <p:sldId id="720" r:id="rId11"/>
    <p:sldId id="723" r:id="rId12"/>
    <p:sldId id="729" r:id="rId13"/>
    <p:sldId id="730" r:id="rId14"/>
    <p:sldId id="731" r:id="rId15"/>
    <p:sldId id="761" r:id="rId16"/>
    <p:sldId id="495" r:id="rId17"/>
    <p:sldId id="385" r:id="rId18"/>
    <p:sldId id="747" r:id="rId19"/>
    <p:sldId id="748" r:id="rId20"/>
    <p:sldId id="546" r:id="rId21"/>
    <p:sldId id="547" r:id="rId22"/>
    <p:sldId id="597" r:id="rId23"/>
    <p:sldId id="596" r:id="rId24"/>
    <p:sldId id="438" r:id="rId25"/>
    <p:sldId id="439" r:id="rId26"/>
    <p:sldId id="762" r:id="rId27"/>
    <p:sldId id="586" r:id="rId28"/>
    <p:sldId id="604" r:id="rId29"/>
    <p:sldId id="661" r:id="rId30"/>
    <p:sldId id="700" r:id="rId31"/>
    <p:sldId id="701" r:id="rId32"/>
    <p:sldId id="702" r:id="rId33"/>
    <p:sldId id="703" r:id="rId34"/>
    <p:sldId id="704" r:id="rId35"/>
    <p:sldId id="705" r:id="rId36"/>
    <p:sldId id="706" r:id="rId37"/>
    <p:sldId id="707" r:id="rId38"/>
    <p:sldId id="708" r:id="rId39"/>
    <p:sldId id="709" r:id="rId40"/>
    <p:sldId id="749" r:id="rId41"/>
    <p:sldId id="694" r:id="rId42"/>
    <p:sldId id="696" r:id="rId43"/>
    <p:sldId id="757" r:id="rId44"/>
    <p:sldId id="758" r:id="rId45"/>
    <p:sldId id="759" r:id="rId46"/>
    <p:sldId id="760" r:id="rId47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9947F94-B748-488A-89FB-2DC1FDF66E95}">
          <p14:sldIdLst>
            <p14:sldId id="310"/>
            <p14:sldId id="659"/>
            <p14:sldId id="535"/>
            <p14:sldId id="311"/>
          </p14:sldIdLst>
        </p14:section>
        <p14:section name="ＡＬ型授業の背景" id="{9E31894A-4F09-4D0D-B8F3-BDF15660A55A}">
          <p14:sldIdLst>
            <p14:sldId id="518"/>
            <p14:sldId id="750"/>
            <p14:sldId id="756"/>
            <p14:sldId id="715"/>
            <p14:sldId id="717"/>
            <p14:sldId id="720"/>
            <p14:sldId id="723"/>
            <p14:sldId id="729"/>
            <p14:sldId id="730"/>
            <p14:sldId id="731"/>
            <p14:sldId id="761"/>
          </p14:sldIdLst>
        </p14:section>
        <p14:section name="授業デザインの前提" id="{C0E729E3-4465-43C4-9902-534EE81B0EEB}">
          <p14:sldIdLst>
            <p14:sldId id="495"/>
            <p14:sldId id="385"/>
            <p14:sldId id="747"/>
            <p14:sldId id="748"/>
            <p14:sldId id="546"/>
            <p14:sldId id="547"/>
            <p14:sldId id="597"/>
          </p14:sldIdLst>
        </p14:section>
        <p14:section name="授業デザイン" id="{6A0D4390-D422-4EA3-AA14-D524456E4322}">
          <p14:sldIdLst>
            <p14:sldId id="596"/>
            <p14:sldId id="438"/>
            <p14:sldId id="439"/>
            <p14:sldId id="762"/>
            <p14:sldId id="586"/>
            <p14:sldId id="604"/>
            <p14:sldId id="661"/>
          </p14:sldIdLst>
        </p14:section>
        <p14:section name="評価と授業改善" id="{8526483F-9AD8-43D2-889F-AA8D38653688}">
          <p14:sldIdLst>
            <p14:sldId id="700"/>
            <p14:sldId id="701"/>
            <p14:sldId id="702"/>
            <p14:sldId id="703"/>
            <p14:sldId id="704"/>
            <p14:sldId id="705"/>
            <p14:sldId id="706"/>
            <p14:sldId id="707"/>
            <p14:sldId id="708"/>
            <p14:sldId id="709"/>
          </p14:sldIdLst>
        </p14:section>
        <p14:section name="学校の価値とは" id="{3CD41F3A-B67F-4FC0-BE45-36F974BB7E22}">
          <p14:sldIdLst>
            <p14:sldId id="749"/>
            <p14:sldId id="694"/>
            <p14:sldId id="696"/>
            <p14:sldId id="757"/>
            <p14:sldId id="758"/>
            <p14:sldId id="759"/>
            <p14:sldId id="7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08">
          <p15:clr>
            <a:srgbClr val="A4A3A4"/>
          </p15:clr>
        </p15:guide>
        <p15:guide id="2" pos="22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718" autoAdjust="0"/>
  </p:normalViewPr>
  <p:slideViewPr>
    <p:cSldViewPr showGuides="1">
      <p:cViewPr varScale="1">
        <p:scale>
          <a:sx n="85" d="100"/>
          <a:sy n="85" d="100"/>
        </p:scale>
        <p:origin x="996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3974"/>
    </p:cViewPr>
  </p:sorterViewPr>
  <p:notesViewPr>
    <p:cSldViewPr>
      <p:cViewPr varScale="1">
        <p:scale>
          <a:sx n="51" d="100"/>
          <a:sy n="51" d="100"/>
        </p:scale>
        <p:origin x="-2916" y="-84"/>
      </p:cViewPr>
      <p:guideLst>
        <p:guide orient="horz" pos="3208"/>
        <p:guide pos="22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07C19-EBF9-41DD-BCA6-DD2AB0DEB5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42A76C3-3D39-4111-A661-95C60189E1BE}">
      <dgm:prSet/>
      <dgm:spPr/>
      <dgm:t>
        <a:bodyPr/>
        <a:lstStyle/>
        <a:p>
          <a:pPr rtl="0"/>
          <a:r>
            <a:rPr kumimoji="1" lang="ja-JP" dirty="0"/>
            <a:t>●実践例を材料とし</a:t>
          </a:r>
          <a:r>
            <a:rPr kumimoji="1" lang="ja-JP" altLang="en-US" dirty="0"/>
            <a:t>て</a:t>
          </a:r>
          <a:r>
            <a:rPr kumimoji="1" lang="ja-JP" dirty="0"/>
            <a:t>、</a:t>
          </a:r>
          <a:r>
            <a:rPr kumimoji="1" lang="ja-JP" altLang="en-US" dirty="0"/>
            <a:t>“良い授業”について考察する。</a:t>
          </a:r>
          <a:endParaRPr kumimoji="1" lang="en-US" altLang="ja-JP" dirty="0"/>
        </a:p>
        <a:p>
          <a:pPr rtl="0"/>
          <a:r>
            <a:rPr kumimoji="1" lang="ja-JP" altLang="en-US" dirty="0"/>
            <a:t>●他者と考えを共有し、対話することで授業改善のためのヒントを得る。</a:t>
          </a:r>
          <a:endParaRPr lang="ja-JP" dirty="0"/>
        </a:p>
      </dgm:t>
    </dgm:pt>
    <dgm:pt modelId="{D720E525-26E1-48C4-885D-D0C669131B65}" type="parTrans" cxnId="{C6A2ED32-C61D-44EB-A7DD-0FB2F0F42538}">
      <dgm:prSet/>
      <dgm:spPr/>
      <dgm:t>
        <a:bodyPr/>
        <a:lstStyle/>
        <a:p>
          <a:endParaRPr kumimoji="1" lang="ja-JP" altLang="en-US"/>
        </a:p>
      </dgm:t>
    </dgm:pt>
    <dgm:pt modelId="{503CA60D-76E4-4A85-8389-784C08F087F6}" type="sibTrans" cxnId="{C6A2ED32-C61D-44EB-A7DD-0FB2F0F42538}">
      <dgm:prSet/>
      <dgm:spPr/>
      <dgm:t>
        <a:bodyPr/>
        <a:lstStyle/>
        <a:p>
          <a:endParaRPr kumimoji="1" lang="ja-JP" altLang="en-US"/>
        </a:p>
      </dgm:t>
    </dgm:pt>
    <dgm:pt modelId="{341CF50C-A4B7-4123-B6BA-D5881832308A}" type="pres">
      <dgm:prSet presAssocID="{D0F07C19-EBF9-41DD-BCA6-DD2AB0DEB5C4}" presName="linear" presStyleCnt="0">
        <dgm:presLayoutVars>
          <dgm:animLvl val="lvl"/>
          <dgm:resizeHandles val="exact"/>
        </dgm:presLayoutVars>
      </dgm:prSet>
      <dgm:spPr/>
    </dgm:pt>
    <dgm:pt modelId="{6BCEE960-DC0B-45A1-A08F-03B402173118}" type="pres">
      <dgm:prSet presAssocID="{A42A76C3-3D39-4111-A661-95C60189E1B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2063830-C07A-4A41-8A98-6D1D933ACDBE}" type="presOf" srcId="{A42A76C3-3D39-4111-A661-95C60189E1BE}" destId="{6BCEE960-DC0B-45A1-A08F-03B402173118}" srcOrd="0" destOrd="0" presId="urn:microsoft.com/office/officeart/2005/8/layout/vList2"/>
    <dgm:cxn modelId="{C6A2ED32-C61D-44EB-A7DD-0FB2F0F42538}" srcId="{D0F07C19-EBF9-41DD-BCA6-DD2AB0DEB5C4}" destId="{A42A76C3-3D39-4111-A661-95C60189E1BE}" srcOrd="0" destOrd="0" parTransId="{D720E525-26E1-48C4-885D-D0C669131B65}" sibTransId="{503CA60D-76E4-4A85-8389-784C08F087F6}"/>
    <dgm:cxn modelId="{9EFE6BF3-BFD0-440B-A61B-B26CA22F6C2F}" type="presOf" srcId="{D0F07C19-EBF9-41DD-BCA6-DD2AB0DEB5C4}" destId="{341CF50C-A4B7-4123-B6BA-D5881832308A}" srcOrd="0" destOrd="0" presId="urn:microsoft.com/office/officeart/2005/8/layout/vList2"/>
    <dgm:cxn modelId="{1DEA8F5C-5255-4703-9583-B73354E88A98}" type="presParOf" srcId="{341CF50C-A4B7-4123-B6BA-D5881832308A}" destId="{6BCEE960-DC0B-45A1-A08F-03B4021731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C6E1B0-0EF7-4749-95B0-151808AA65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C95D20B-84E9-4F92-9307-B573DEA30813}">
      <dgm:prSet/>
      <dgm:spPr/>
      <dgm:t>
        <a:bodyPr/>
        <a:lstStyle/>
        <a:p>
          <a:pPr rtl="0"/>
          <a:r>
            <a:rPr lang="ja-JP" dirty="0"/>
            <a:t>●「学校」の価値とは何か？</a:t>
          </a:r>
        </a:p>
      </dgm:t>
    </dgm:pt>
    <dgm:pt modelId="{FDC65ED5-AD12-4101-9E95-A7D83D2341B7}" type="par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02A17C3F-A3FF-4874-B11D-5D86CDA06F64}" type="sibTrans" cxnId="{B3CB7FAF-55A2-425A-A403-0F54340F6DD9}">
      <dgm:prSet/>
      <dgm:spPr/>
      <dgm:t>
        <a:bodyPr/>
        <a:lstStyle/>
        <a:p>
          <a:endParaRPr kumimoji="1" lang="ja-JP" altLang="en-US"/>
        </a:p>
      </dgm:t>
    </dgm:pt>
    <dgm:pt modelId="{9FB968A6-37FD-4541-937E-1FCEA09E331C}">
      <dgm:prSet/>
      <dgm:spPr/>
      <dgm:t>
        <a:bodyPr/>
        <a:lstStyle/>
        <a:p>
          <a:r>
            <a:rPr lang="ja-JP" dirty="0"/>
            <a:t>●</a:t>
          </a:r>
          <a:r>
            <a:rPr lang="ja-JP" altLang="en-US" dirty="0"/>
            <a:t>教師</a:t>
          </a:r>
          <a:r>
            <a:rPr lang="ja-JP" dirty="0"/>
            <a:t>とは何をする人か？</a:t>
          </a:r>
        </a:p>
      </dgm:t>
    </dgm:pt>
    <dgm:pt modelId="{3BF165DD-18C5-4E9A-AB82-CDA1ED4F4E13}" type="parTrans" cxnId="{F96BFB4C-EB70-465D-833D-C47D4B7D0E32}">
      <dgm:prSet/>
      <dgm:spPr/>
      <dgm:t>
        <a:bodyPr/>
        <a:lstStyle/>
        <a:p>
          <a:endParaRPr kumimoji="1" lang="ja-JP" altLang="en-US"/>
        </a:p>
      </dgm:t>
    </dgm:pt>
    <dgm:pt modelId="{05F9C13C-BE07-49FF-95EE-3E04FDEC26B9}" type="sibTrans" cxnId="{F96BFB4C-EB70-465D-833D-C47D4B7D0E32}">
      <dgm:prSet/>
      <dgm:spPr/>
      <dgm:t>
        <a:bodyPr/>
        <a:lstStyle/>
        <a:p>
          <a:endParaRPr kumimoji="1" lang="ja-JP" altLang="en-US"/>
        </a:p>
      </dgm:t>
    </dgm:pt>
    <dgm:pt modelId="{7B1543A8-BFAC-40CB-BBC2-F82BC40CB281}" type="pres">
      <dgm:prSet presAssocID="{26C6E1B0-0EF7-4749-95B0-151808AA65CD}" presName="linear" presStyleCnt="0">
        <dgm:presLayoutVars>
          <dgm:animLvl val="lvl"/>
          <dgm:resizeHandles val="exact"/>
        </dgm:presLayoutVars>
      </dgm:prSet>
      <dgm:spPr/>
    </dgm:pt>
    <dgm:pt modelId="{19706229-6318-4B9E-AE1D-E20AEBB29EC4}" type="pres">
      <dgm:prSet presAssocID="{5C95D20B-84E9-4F92-9307-B573DEA3081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EECE216-15F8-46B6-B01A-8745D990558B}" type="pres">
      <dgm:prSet presAssocID="{02A17C3F-A3FF-4874-B11D-5D86CDA06F64}" presName="spacer" presStyleCnt="0"/>
      <dgm:spPr/>
    </dgm:pt>
    <dgm:pt modelId="{122C2A67-A604-415A-87F4-A969BC81DB76}" type="pres">
      <dgm:prSet presAssocID="{9FB968A6-37FD-4541-937E-1FCEA09E331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07C4413-070B-4906-BE18-75A4AF07E5C2}" type="presOf" srcId="{26C6E1B0-0EF7-4749-95B0-151808AA65CD}" destId="{7B1543A8-BFAC-40CB-BBC2-F82BC40CB281}" srcOrd="0" destOrd="0" presId="urn:microsoft.com/office/officeart/2005/8/layout/vList2"/>
    <dgm:cxn modelId="{4A088730-465A-4346-915B-1513CD5568BE}" type="presOf" srcId="{5C95D20B-84E9-4F92-9307-B573DEA30813}" destId="{19706229-6318-4B9E-AE1D-E20AEBB29EC4}" srcOrd="0" destOrd="0" presId="urn:microsoft.com/office/officeart/2005/8/layout/vList2"/>
    <dgm:cxn modelId="{F96BFB4C-EB70-465D-833D-C47D4B7D0E32}" srcId="{26C6E1B0-0EF7-4749-95B0-151808AA65CD}" destId="{9FB968A6-37FD-4541-937E-1FCEA09E331C}" srcOrd="1" destOrd="0" parTransId="{3BF165DD-18C5-4E9A-AB82-CDA1ED4F4E13}" sibTransId="{05F9C13C-BE07-49FF-95EE-3E04FDEC26B9}"/>
    <dgm:cxn modelId="{AAED5A8C-CD54-493F-90E4-F070B80CDBFF}" type="presOf" srcId="{9FB968A6-37FD-4541-937E-1FCEA09E331C}" destId="{122C2A67-A604-415A-87F4-A969BC81DB76}" srcOrd="0" destOrd="0" presId="urn:microsoft.com/office/officeart/2005/8/layout/vList2"/>
    <dgm:cxn modelId="{B3CB7FAF-55A2-425A-A403-0F54340F6DD9}" srcId="{26C6E1B0-0EF7-4749-95B0-151808AA65CD}" destId="{5C95D20B-84E9-4F92-9307-B573DEA30813}" srcOrd="0" destOrd="0" parTransId="{FDC65ED5-AD12-4101-9E95-A7D83D2341B7}" sibTransId="{02A17C3F-A3FF-4874-B11D-5D86CDA06F64}"/>
    <dgm:cxn modelId="{5DEC9B49-2F47-4522-8126-3E1521BE353C}" type="presParOf" srcId="{7B1543A8-BFAC-40CB-BBC2-F82BC40CB281}" destId="{19706229-6318-4B9E-AE1D-E20AEBB29EC4}" srcOrd="0" destOrd="0" presId="urn:microsoft.com/office/officeart/2005/8/layout/vList2"/>
    <dgm:cxn modelId="{18DA84DF-55C1-4772-899C-0E762EF0C411}" type="presParOf" srcId="{7B1543A8-BFAC-40CB-BBC2-F82BC40CB281}" destId="{CEECE216-15F8-46B6-B01A-8745D990558B}" srcOrd="1" destOrd="0" presId="urn:microsoft.com/office/officeart/2005/8/layout/vList2"/>
    <dgm:cxn modelId="{AE59C9B6-5CF6-4DCF-A8A5-E294C53FDE95}" type="presParOf" srcId="{7B1543A8-BFAC-40CB-BBC2-F82BC40CB281}" destId="{122C2A67-A604-415A-87F4-A969BC81DB7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EE960-DC0B-45A1-A08F-03B402173118}">
      <dsp:nvSpPr>
        <dsp:cNvPr id="0" name=""/>
        <dsp:cNvSpPr/>
      </dsp:nvSpPr>
      <dsp:spPr>
        <a:xfrm>
          <a:off x="0" y="98481"/>
          <a:ext cx="8363272" cy="4329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3700" kern="1200" dirty="0"/>
            <a:t>●実践例を材料とし</a:t>
          </a:r>
          <a:r>
            <a:rPr kumimoji="1" lang="ja-JP" altLang="en-US" sz="3700" kern="1200" dirty="0"/>
            <a:t>て</a:t>
          </a:r>
          <a:r>
            <a:rPr kumimoji="1" lang="ja-JP" sz="3700" kern="1200" dirty="0"/>
            <a:t>、</a:t>
          </a:r>
          <a:r>
            <a:rPr kumimoji="1" lang="ja-JP" altLang="en-US" sz="3700" kern="1200" dirty="0"/>
            <a:t>“良い授業”について考察する。</a:t>
          </a:r>
          <a:endParaRPr kumimoji="1" lang="en-US" altLang="ja-JP" sz="3700" kern="1200" dirty="0"/>
        </a:p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700" kern="1200" dirty="0"/>
            <a:t>●他者と考えを共有し、対話することで授業改善のためのヒントを得る。</a:t>
          </a:r>
          <a:endParaRPr lang="ja-JP" sz="3700" kern="1200" dirty="0"/>
        </a:p>
      </dsp:txBody>
      <dsp:txXfrm>
        <a:off x="211324" y="309805"/>
        <a:ext cx="7940624" cy="39063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06229-6318-4B9E-AE1D-E20AEBB29EC4}">
      <dsp:nvSpPr>
        <dsp:cNvPr id="0" name=""/>
        <dsp:cNvSpPr/>
      </dsp:nvSpPr>
      <dsp:spPr>
        <a:xfrm>
          <a:off x="0" y="686592"/>
          <a:ext cx="7931224" cy="1513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4400" kern="1200" dirty="0"/>
            <a:t>●「学校」の価値とは何か？</a:t>
          </a:r>
        </a:p>
      </dsp:txBody>
      <dsp:txXfrm>
        <a:off x="73860" y="760452"/>
        <a:ext cx="7783504" cy="1365309"/>
      </dsp:txXfrm>
    </dsp:sp>
    <dsp:sp modelId="{122C2A67-A604-415A-87F4-A969BC81DB76}">
      <dsp:nvSpPr>
        <dsp:cNvPr id="0" name=""/>
        <dsp:cNvSpPr/>
      </dsp:nvSpPr>
      <dsp:spPr>
        <a:xfrm>
          <a:off x="0" y="2326341"/>
          <a:ext cx="7931224" cy="1513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4400" kern="1200" dirty="0"/>
            <a:t>●教師とは何をする人か？</a:t>
          </a:r>
        </a:p>
      </dsp:txBody>
      <dsp:txXfrm>
        <a:off x="73860" y="2400201"/>
        <a:ext cx="7783504" cy="1365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999F4063-9611-41F3-92B8-EAAD48A3D9E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92F815A2-1DF3-4A35-ABA8-7995722CC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4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765175"/>
            <a:ext cx="5091113" cy="381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5" tIns="47062" rIns="94125" bIns="470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38821"/>
            <a:ext cx="5642610" cy="4584144"/>
          </a:xfrm>
          <a:prstGeom prst="rect">
            <a:avLst/>
          </a:prstGeom>
        </p:spPr>
        <p:txBody>
          <a:bodyPr vert="horz" lIns="94125" tIns="47062" rIns="94125" bIns="470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42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08520" y="1628800"/>
            <a:ext cx="9144000" cy="2448271"/>
          </a:xfrm>
        </p:spPr>
        <p:txBody>
          <a:bodyPr>
            <a:normAutofit/>
          </a:bodyPr>
          <a:lstStyle/>
          <a:p>
            <a:r>
              <a:rPr lang="ja-JP" altLang="en-US" b="1" dirty="0"/>
              <a:t>「目的」から考える授業デザイン</a:t>
            </a:r>
            <a:br>
              <a:rPr lang="en-US" altLang="ja-JP" b="1" dirty="0"/>
            </a:br>
            <a:r>
              <a:rPr lang="ja-JP" altLang="en-US" sz="3600" b="1" dirty="0"/>
              <a:t>～“良い授業”とは何か？～</a:t>
            </a:r>
            <a:endParaRPr kumimoji="1" lang="ja-JP" altLang="en-US" sz="2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584776" cy="1752600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schemeClr val="tx1"/>
                </a:solidFill>
              </a:rPr>
              <a:t>三田国際学園中学校・高等学校大野智久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61051" y="260648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dirty="0"/>
              <a:t>190629</a:t>
            </a:r>
            <a:r>
              <a:rPr lang="ja-JP" altLang="en-US" dirty="0"/>
              <a:t>ラーンズ研究会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8920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創造性とは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5301208"/>
            <a:ext cx="8229600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ja-JP" sz="2800" b="1" dirty="0">
                <a:latin typeface="+mj-ea"/>
              </a:rPr>
              <a:t>Creativity is just connecting things. </a:t>
            </a:r>
          </a:p>
          <a:p>
            <a:pPr marL="0" indent="0">
              <a:buNone/>
            </a:pPr>
            <a:r>
              <a:rPr lang="ja-JP" altLang="en-US" sz="2400" dirty="0"/>
              <a:t>クリエイティビティとは、何かと何かをつなぐことにすぎない（スティーブ・ジョブズ）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800" dirty="0"/>
          </a:p>
        </p:txBody>
      </p:sp>
      <p:pic>
        <p:nvPicPr>
          <p:cNvPr id="1026" name="Picture 2" descr="埋め込み画像への固定リン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041" y="1019611"/>
            <a:ext cx="7018670" cy="3686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348321" y="4706560"/>
            <a:ext cx="68321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400" b="1" dirty="0">
                <a:latin typeface="+mj-ea"/>
                <a:ea typeface="+mj-ea"/>
              </a:rPr>
              <a:t>知識と経験と創造性の違いについて</a:t>
            </a:r>
            <a:r>
              <a:rPr lang="en-US" altLang="ja-JP" sz="1400" b="1" dirty="0">
                <a:latin typeface="+mj-ea"/>
                <a:ea typeface="+mj-ea"/>
              </a:rPr>
              <a:t> </a:t>
            </a:r>
            <a:endParaRPr lang="ja-JP" altLang="ja-JP" sz="1400" dirty="0">
              <a:latin typeface="+mj-ea"/>
              <a:ea typeface="+mj-ea"/>
            </a:endParaRPr>
          </a:p>
          <a:p>
            <a:r>
              <a:rPr lang="en-US" altLang="ja-JP" sz="1400" b="1" dirty="0">
                <a:latin typeface="+mj-ea"/>
                <a:ea typeface="+mj-ea"/>
              </a:rPr>
              <a:t>https://twitter.com/Stakesh/status/432505262021160961/photo/1</a:t>
            </a:r>
            <a:endParaRPr lang="ja-JP" altLang="ja-JP" sz="1400" dirty="0">
              <a:latin typeface="+mj-ea"/>
              <a:ea typeface="+mj-ea"/>
            </a:endParaRPr>
          </a:p>
          <a:p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28871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ja-JP" altLang="en-US" dirty="0"/>
              <a:t>クリティカルシンキングとは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b="1" dirty="0">
                <a:solidFill>
                  <a:srgbClr val="FF0000"/>
                </a:solidFill>
              </a:rPr>
              <a:t>自分の目で見て、自分の頭で考える</a:t>
            </a:r>
            <a:endParaRPr kumimoji="1" lang="en-US" altLang="ja-JP" sz="4000" b="1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/>
              <a:t>自分の目で見る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＝鵜呑みにしない</a:t>
            </a:r>
            <a:r>
              <a:rPr kumimoji="1" lang="ja-JP" altLang="en-US" b="1" dirty="0"/>
              <a:t>「つっこみ力」</a:t>
            </a:r>
            <a:endParaRPr kumimoji="1"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自分の頭で考える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＝</a:t>
            </a:r>
            <a:r>
              <a:rPr lang="ja-JP" altLang="en-US" b="1" dirty="0"/>
              <a:t>納得解</a:t>
            </a:r>
            <a:r>
              <a:rPr lang="ja-JP" altLang="en-US" dirty="0"/>
              <a:t>へのプロセス</a:t>
            </a:r>
            <a:endParaRPr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89065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社会人基礎力①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56" y="1738536"/>
            <a:ext cx="843324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116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社会人基礎力②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6400"/>
            <a:ext cx="8427358" cy="420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706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社会人基礎力③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0" y="2060848"/>
            <a:ext cx="85718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796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ＡＬ型授業の必要性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9696" y="1567333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●「面白くてわかりやすい授業」の限界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●「教えることのできないこと」の存在</a:t>
            </a:r>
          </a:p>
          <a:p>
            <a:pPr marL="0" indent="0">
              <a:buNone/>
            </a:pPr>
            <a:r>
              <a:rPr lang="ja-JP" altLang="en-US" dirty="0"/>
              <a:t>　ｅｘ）社会人基礎力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 algn="ctr">
              <a:buNone/>
            </a:pPr>
            <a:r>
              <a:rPr lang="ja-JP" altLang="en-US" dirty="0"/>
              <a:t>「（教師が）教える」→「（生徒が）学ぶ」</a:t>
            </a:r>
          </a:p>
          <a:p>
            <a:pPr marL="0" indent="0" algn="ctr">
              <a:buNone/>
            </a:pPr>
            <a:r>
              <a:rPr lang="en-US" altLang="ja-JP" sz="4000" b="1" dirty="0">
                <a:solidFill>
                  <a:srgbClr val="FF0000"/>
                </a:solidFill>
              </a:rPr>
              <a:t>Teach</a:t>
            </a:r>
            <a:r>
              <a:rPr lang="ja-JP" altLang="en-US" sz="4000" b="1" dirty="0">
                <a:solidFill>
                  <a:srgbClr val="FF0000"/>
                </a:solidFill>
              </a:rPr>
              <a:t>から</a:t>
            </a:r>
            <a:r>
              <a:rPr lang="en-US" altLang="ja-JP" sz="4000" b="1" dirty="0">
                <a:solidFill>
                  <a:srgbClr val="FF0000"/>
                </a:solidFill>
              </a:rPr>
              <a:t>Learn</a:t>
            </a:r>
            <a:r>
              <a:rPr lang="ja-JP" altLang="en-US" sz="4000" b="1" dirty="0" err="1">
                <a:solidFill>
                  <a:srgbClr val="FF0000"/>
                </a:solidFill>
              </a:rPr>
              <a:t>への</a:t>
            </a:r>
            <a:r>
              <a:rPr lang="ja-JP" altLang="en-US" sz="4000" b="1" dirty="0">
                <a:solidFill>
                  <a:srgbClr val="FF0000"/>
                </a:solidFill>
              </a:rPr>
              <a:t>質的転換</a:t>
            </a:r>
            <a:endParaRPr kumimoji="1" lang="en-US" altLang="ja-JP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73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話題②</a:t>
            </a:r>
            <a:endParaRPr kumimoji="1" lang="en-US" altLang="ja-JP" sz="5400" b="1" dirty="0"/>
          </a:p>
          <a:p>
            <a:pPr algn="ctr"/>
            <a:r>
              <a:rPr lang="ja-JP" altLang="en-US" sz="5400" b="1" dirty="0"/>
              <a:t>授業のデザインの前提</a:t>
            </a:r>
          </a:p>
        </p:txBody>
      </p:sp>
    </p:spTree>
    <p:extLst>
      <p:ext uri="{BB962C8B-B14F-4D97-AF65-F5344CB8AC3E}">
        <p14:creationId xmlns:p14="http://schemas.microsoft.com/office/powerpoint/2010/main" val="2880958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</a:t>
            </a:r>
            <a:r>
              <a:rPr lang="ja-JP" altLang="en-US" dirty="0"/>
              <a:t>型授業の全体像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62292" y="1767006"/>
            <a:ext cx="738664" cy="41655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/>
              <a:t> ①目指したいもの  </a:t>
            </a:r>
            <a:endParaRPr kumimoji="1" lang="ja-JP" altLang="en-US" sz="3600" dirty="0"/>
          </a:p>
        </p:txBody>
      </p:sp>
      <p:sp>
        <p:nvSpPr>
          <p:cNvPr id="5" name="右矢印 4"/>
          <p:cNvSpPr/>
          <p:nvPr/>
        </p:nvSpPr>
        <p:spPr>
          <a:xfrm>
            <a:off x="2483768" y="2871252"/>
            <a:ext cx="4104456" cy="968003"/>
          </a:xfrm>
          <a:prstGeom prst="rightArrow">
            <a:avLst>
              <a:gd name="adj1" fmla="val 3625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64288" y="1791110"/>
            <a:ext cx="738664" cy="42473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/>
              <a:t>③</a:t>
            </a:r>
            <a:r>
              <a:rPr kumimoji="1" lang="ja-JP" altLang="en-US" sz="3600" dirty="0"/>
              <a:t>ＡＬ型授業の効果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1916832"/>
            <a:ext cx="387798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r>
              <a:rPr lang="ja-JP" altLang="en-US" sz="3600" dirty="0"/>
              <a:t>②授業のデザイン</a:t>
            </a:r>
            <a:endParaRPr kumimoji="1" lang="en-US" altLang="ja-JP" sz="3600" dirty="0"/>
          </a:p>
        </p:txBody>
      </p:sp>
      <p:sp>
        <p:nvSpPr>
          <p:cNvPr id="9" name="環状矢印 8"/>
          <p:cNvSpPr/>
          <p:nvPr/>
        </p:nvSpPr>
        <p:spPr>
          <a:xfrm rot="10800000">
            <a:off x="2223356" y="2752911"/>
            <a:ext cx="4697288" cy="3084125"/>
          </a:xfrm>
          <a:prstGeom prst="circularArrow">
            <a:avLst>
              <a:gd name="adj1" fmla="val 8955"/>
              <a:gd name="adj2" fmla="val 944356"/>
              <a:gd name="adj3" fmla="val 21331902"/>
              <a:gd name="adj4" fmla="val 10757551"/>
              <a:gd name="adj5" fmla="val 14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57505" y="5734997"/>
            <a:ext cx="295465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r>
              <a:rPr lang="ja-JP" altLang="en-US" sz="3600" dirty="0"/>
              <a:t>④授業の改善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425928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want</a:t>
            </a:r>
            <a:r>
              <a:rPr lang="ja-JP" altLang="en-US" dirty="0"/>
              <a:t>と</a:t>
            </a:r>
            <a:r>
              <a:rPr lang="en-US" altLang="ja-JP" dirty="0"/>
              <a:t>can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4300" b="1" dirty="0">
                <a:solidFill>
                  <a:srgbClr val="FF0000"/>
                </a:solidFill>
              </a:rPr>
              <a:t>want</a:t>
            </a:r>
          </a:p>
          <a:p>
            <a:pPr marL="0" indent="0">
              <a:buNone/>
            </a:pPr>
            <a:r>
              <a:rPr lang="en-US" altLang="ja-JP" sz="3500" dirty="0"/>
              <a:t>AL</a:t>
            </a:r>
            <a:r>
              <a:rPr lang="ja-JP" altLang="en-US" sz="3500" dirty="0"/>
              <a:t>型授業によって目指したいものがある状態</a:t>
            </a:r>
            <a:endParaRPr lang="en-US" altLang="ja-JP" sz="3500" dirty="0"/>
          </a:p>
          <a:p>
            <a:pPr marL="0" indent="0">
              <a:buNone/>
            </a:pPr>
            <a:r>
              <a:rPr lang="en-US" altLang="ja-JP" sz="4300" b="1" dirty="0">
                <a:solidFill>
                  <a:srgbClr val="FF0000"/>
                </a:solidFill>
              </a:rPr>
              <a:t>can</a:t>
            </a:r>
          </a:p>
          <a:p>
            <a:pPr marL="0" indent="0">
              <a:buNone/>
            </a:pPr>
            <a:r>
              <a:rPr lang="ja-JP" altLang="en-US" sz="3500" dirty="0"/>
              <a:t>上記</a:t>
            </a:r>
            <a:r>
              <a:rPr lang="en-US" altLang="ja-JP" sz="3500" dirty="0"/>
              <a:t>want</a:t>
            </a:r>
            <a:r>
              <a:rPr lang="ja-JP" altLang="en-US" sz="3500" dirty="0"/>
              <a:t>に対して、今の自分の経験値でできること</a:t>
            </a:r>
            <a:endParaRPr lang="en-US" altLang="ja-JP" sz="35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※must</a:t>
            </a:r>
            <a:r>
              <a:rPr lang="ja-JP" altLang="en-US" dirty="0"/>
              <a:t>や</a:t>
            </a:r>
            <a:r>
              <a:rPr lang="en-US" altLang="ja-JP" dirty="0"/>
              <a:t>should</a:t>
            </a:r>
            <a:r>
              <a:rPr lang="ja-JP" altLang="en-US" dirty="0"/>
              <a:t>ではなく</a:t>
            </a:r>
            <a:r>
              <a:rPr lang="en-US" altLang="ja-JP" dirty="0"/>
              <a:t>want</a:t>
            </a:r>
            <a:r>
              <a:rPr lang="ja-JP" altLang="en-US" dirty="0"/>
              <a:t>と</a:t>
            </a:r>
            <a:r>
              <a:rPr lang="en-US" altLang="ja-JP" dirty="0"/>
              <a:t>can</a:t>
            </a:r>
            <a:r>
              <a:rPr lang="ja-JP" altLang="en-US" dirty="0"/>
              <a:t>から始める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2684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「型」よりも「柔軟性」を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AL</a:t>
            </a:r>
            <a:r>
              <a:rPr lang="ja-JP" altLang="en-US" dirty="0"/>
              <a:t>型授業には「こうやれば必ずうまくいく」という「ゴールデンルール」はない。</a:t>
            </a:r>
            <a:endParaRPr lang="en-US" altLang="ja-JP" dirty="0"/>
          </a:p>
          <a:p>
            <a:endParaRPr lang="ja-JP" altLang="en-US" dirty="0"/>
          </a:p>
          <a:p>
            <a:r>
              <a:rPr lang="ja-JP" altLang="en-US" dirty="0"/>
              <a:t>生徒と教員、周囲の状況の実態に応じて、</a:t>
            </a:r>
            <a:r>
              <a:rPr lang="ja-JP" altLang="en-US" b="1" dirty="0">
                <a:solidFill>
                  <a:srgbClr val="FF0000"/>
                </a:solidFill>
              </a:rPr>
              <a:t>柔軟に、変容し続けることが重要</a:t>
            </a:r>
            <a:r>
              <a:rPr lang="ja-JP" altLang="en-US" dirty="0"/>
              <a:t>。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en-US" altLang="ja-JP" sz="2800" dirty="0"/>
              <a:t>※</a:t>
            </a:r>
            <a:r>
              <a:rPr lang="ja-JP" altLang="en-US" sz="2800" dirty="0"/>
              <a:t>「まずやってみる」ことも重要。やりながら、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試行錯誤し、</a:t>
            </a:r>
            <a:r>
              <a:rPr lang="en-US" altLang="ja-JP" sz="2800" dirty="0"/>
              <a:t>want</a:t>
            </a:r>
            <a:r>
              <a:rPr lang="ja-JP" altLang="en-US" sz="2800" dirty="0"/>
              <a:t>や</a:t>
            </a:r>
            <a:r>
              <a:rPr lang="en-US" altLang="ja-JP" sz="2800" dirty="0"/>
              <a:t>can</a:t>
            </a:r>
            <a:r>
              <a:rPr lang="ja-JP" altLang="en-US" sz="2800" dirty="0"/>
              <a:t>が自然と広がっていく。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4940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ＡＬ型授業　８年目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都立高校　１３年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→三田国際学園（１年目）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ビジョン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「誰もが生きやすい社会」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26340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理念（ビジョン）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ja-JP" altLang="en-US" sz="4000" b="1" dirty="0">
                <a:solidFill>
                  <a:srgbClr val="FF0000"/>
                </a:solidFill>
              </a:rPr>
              <a:t>「</a:t>
            </a:r>
            <a:r>
              <a:rPr lang="ja-JP" altLang="ja-JP" sz="4000" b="1" dirty="0">
                <a:solidFill>
                  <a:srgbClr val="FF0000"/>
                </a:solidFill>
              </a:rPr>
              <a:t>誰もが生きやすい社会の実現</a:t>
            </a:r>
            <a:r>
              <a:rPr lang="ja-JP" altLang="en-US" sz="4000" b="1" dirty="0">
                <a:solidFill>
                  <a:srgbClr val="FF0000"/>
                </a:solidFill>
              </a:rPr>
              <a:t>」</a:t>
            </a:r>
            <a:endParaRPr lang="en-US" altLang="ja-JP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→ここを起点にして考える</a:t>
            </a:r>
            <a:endParaRPr lang="ja-JP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「学校教育の目的」は何か？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※</a:t>
            </a:r>
            <a:r>
              <a:rPr lang="ja-JP" altLang="en-US" dirty="0"/>
              <a:t>具体的にはどんな方法がありうるか？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207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9046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ja-JP" sz="3800" b="1" dirty="0"/>
              <a:t>●</a:t>
            </a:r>
            <a:r>
              <a:rPr lang="ja-JP" altLang="en-US" sz="3800" b="1" dirty="0"/>
              <a:t>教育活動全体の「大方針」と「小方針」</a:t>
            </a:r>
            <a:endParaRPr lang="ja-JP" altLang="ja-JP" sz="3800" b="1" dirty="0"/>
          </a:p>
          <a:p>
            <a:pPr marL="0" indent="0">
              <a:buNone/>
            </a:pPr>
            <a:r>
              <a:rPr lang="ja-JP" altLang="en-US" b="1" dirty="0"/>
              <a:t>　Ａ：他律から自律へ</a:t>
            </a:r>
          </a:p>
          <a:p>
            <a:pPr marL="0" indent="0">
              <a:buNone/>
            </a:pPr>
            <a:r>
              <a:rPr lang="ja-JP" altLang="en-US" dirty="0"/>
              <a:t>　　　ａ：安心・安全な場作り</a:t>
            </a:r>
          </a:p>
          <a:p>
            <a:pPr marL="0" indent="0">
              <a:buNone/>
            </a:pPr>
            <a:r>
              <a:rPr lang="ja-JP" altLang="en-US" dirty="0"/>
              <a:t>　　　ｂ：責任の移行</a:t>
            </a:r>
          </a:p>
          <a:p>
            <a:pPr marL="0" indent="0">
              <a:buNone/>
            </a:pPr>
            <a:r>
              <a:rPr lang="ja-JP" altLang="en-US" dirty="0"/>
              <a:t>　　　ｃ：メタ認知</a:t>
            </a:r>
          </a:p>
          <a:p>
            <a:pPr marL="0" indent="0">
              <a:buNone/>
            </a:pPr>
            <a:r>
              <a:rPr lang="ja-JP" altLang="en-US" dirty="0"/>
              <a:t>　　　ｄ：クリティカル・シンキング</a:t>
            </a:r>
          </a:p>
          <a:p>
            <a:pPr marL="0" indent="0">
              <a:buNone/>
            </a:pPr>
            <a:r>
              <a:rPr lang="ja-JP" altLang="en-US" b="1" dirty="0"/>
              <a:t>　Ｂ：人生を楽しいものに</a:t>
            </a:r>
          </a:p>
          <a:p>
            <a:pPr marL="0" indent="0">
              <a:buNone/>
            </a:pPr>
            <a:r>
              <a:rPr lang="ja-JP" altLang="en-US" dirty="0"/>
              <a:t>　　　ｅ：学び方を学ぶ</a:t>
            </a:r>
          </a:p>
          <a:p>
            <a:pPr marL="0" indent="0">
              <a:buNone/>
            </a:pPr>
            <a:r>
              <a:rPr lang="ja-JP" altLang="en-US" dirty="0"/>
              <a:t>　　　ｆ：学問の面白さ</a:t>
            </a:r>
          </a:p>
          <a:p>
            <a:pPr marL="0" indent="0">
              <a:buNone/>
            </a:pPr>
            <a:r>
              <a:rPr lang="ja-JP" altLang="en-US" dirty="0"/>
              <a:t>　　　ｇ：創造性</a:t>
            </a:r>
          </a:p>
          <a:p>
            <a:pPr marL="0" indent="0">
              <a:buNone/>
            </a:pPr>
            <a:r>
              <a:rPr lang="ja-JP" altLang="en-US" b="1" dirty="0"/>
              <a:t>　Ｃ：多様性の認識・受容・活用</a:t>
            </a:r>
          </a:p>
          <a:p>
            <a:pPr marL="0" indent="0">
              <a:buNone/>
            </a:pPr>
            <a:r>
              <a:rPr lang="ja-JP" altLang="en-US" dirty="0"/>
              <a:t>　　　ｈ：他者との対話と相互依存</a:t>
            </a:r>
          </a:p>
        </p:txBody>
      </p:sp>
    </p:spTree>
    <p:extLst>
      <p:ext uri="{BB962C8B-B14F-4D97-AF65-F5344CB8AC3E}">
        <p14:creationId xmlns:p14="http://schemas.microsoft.com/office/powerpoint/2010/main" val="1488660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AB8661-F75C-4770-95AF-A4E21E0C2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単元指導計画の「要素」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F914BA-9ABF-485F-B45D-481F8FD71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b="1" dirty="0"/>
              <a:t>教科書中心の授業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プリントを配布→グループワーク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b="1" dirty="0"/>
              <a:t>観察実験の授業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グループ活動→プレゼンテーション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b="1" dirty="0"/>
              <a:t>プロジェクト型の授業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　グループ活動→プレゼンテーション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9827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話題③</a:t>
            </a:r>
            <a:endParaRPr kumimoji="1" lang="en-US" altLang="ja-JP" sz="5400" b="1" dirty="0"/>
          </a:p>
          <a:p>
            <a:pPr algn="ctr"/>
            <a:r>
              <a:rPr lang="ja-JP" altLang="en-US" sz="5400" b="1" dirty="0"/>
              <a:t>授業デザインの具体例</a:t>
            </a:r>
          </a:p>
        </p:txBody>
      </p:sp>
    </p:spTree>
    <p:extLst>
      <p:ext uri="{BB962C8B-B14F-4D97-AF65-F5344CB8AC3E}">
        <p14:creationId xmlns:p14="http://schemas.microsoft.com/office/powerpoint/2010/main" val="1174683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「目標」と「課題」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783894" y="2480702"/>
            <a:ext cx="7576211" cy="3600400"/>
          </a:xfrm>
          <a:custGeom>
            <a:avLst/>
            <a:gdLst>
              <a:gd name="connsiteX0" fmla="*/ 0 w 5725551"/>
              <a:gd name="connsiteY0" fmla="*/ 2869834 h 2912037"/>
              <a:gd name="connsiteX1" fmla="*/ 2841674 w 5725551"/>
              <a:gd name="connsiteY1" fmla="*/ 25 h 2912037"/>
              <a:gd name="connsiteX2" fmla="*/ 5725551 w 5725551"/>
              <a:gd name="connsiteY2" fmla="*/ 2912037 h 291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5551" h="2912037">
                <a:moveTo>
                  <a:pt x="0" y="2869834"/>
                </a:moveTo>
                <a:cubicBezTo>
                  <a:pt x="943708" y="1431412"/>
                  <a:pt x="1887416" y="-7009"/>
                  <a:pt x="2841674" y="25"/>
                </a:cubicBezTo>
                <a:cubicBezTo>
                  <a:pt x="3795932" y="7059"/>
                  <a:pt x="4760741" y="1459548"/>
                  <a:pt x="5725551" y="2912037"/>
                </a:cubicBezTo>
              </a:path>
            </a:pathLst>
          </a:cu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07904" y="1772816"/>
            <a:ext cx="17281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目標</a:t>
            </a:r>
            <a:endParaRPr kumimoji="1" lang="ja-JP" altLang="en-US" sz="3600" dirty="0"/>
          </a:p>
        </p:txBody>
      </p:sp>
      <p:sp>
        <p:nvSpPr>
          <p:cNvPr id="8" name="右矢印 7"/>
          <p:cNvSpPr/>
          <p:nvPr/>
        </p:nvSpPr>
        <p:spPr>
          <a:xfrm rot="16200000">
            <a:off x="4010216" y="5217187"/>
            <a:ext cx="1123566" cy="484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26504" y="5214188"/>
            <a:ext cx="1174616" cy="523220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課題</a:t>
            </a:r>
            <a:endParaRPr kumimoji="1" lang="ja-JP" altLang="en-US" sz="2800" dirty="0"/>
          </a:p>
        </p:txBody>
      </p:sp>
      <p:sp>
        <p:nvSpPr>
          <p:cNvPr id="14" name="右矢印 13"/>
          <p:cNvSpPr/>
          <p:nvPr/>
        </p:nvSpPr>
        <p:spPr>
          <a:xfrm rot="16200000">
            <a:off x="3983923" y="3993051"/>
            <a:ext cx="1123566" cy="484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 rot="16200000">
            <a:off x="4010216" y="2768914"/>
            <a:ext cx="1123566" cy="484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75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ＴＱ生物基礎</a:t>
            </a:r>
            <a:r>
              <a:rPr kumimoji="1" lang="ja-JP" altLang="en-US" dirty="0"/>
              <a:t>の基本構造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1" dirty="0"/>
              <a:t>●目標</a:t>
            </a:r>
            <a:endParaRPr lang="en-US" altLang="ja-JP" sz="3600" b="1" dirty="0"/>
          </a:p>
          <a:p>
            <a:pPr marL="0" indent="0">
              <a:buNone/>
            </a:pPr>
            <a:r>
              <a:rPr lang="ja-JP" altLang="en-US" dirty="0"/>
              <a:t>目指すゴール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3600" b="1" dirty="0"/>
              <a:t>●基礎課題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kumimoji="1" lang="ja-JP" altLang="en-US" dirty="0"/>
              <a:t>ゴールに向かうための道しる</a:t>
            </a:r>
            <a:r>
              <a:rPr kumimoji="1" lang="ja-JP" altLang="en-US" dirty="0" err="1"/>
              <a:t>べ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3600" b="1" dirty="0"/>
              <a:t>●発展課題</a:t>
            </a:r>
            <a:endParaRPr lang="en-US" altLang="ja-JP" sz="3600" b="1" dirty="0"/>
          </a:p>
          <a:p>
            <a:pPr marL="0" indent="0">
              <a:buNone/>
            </a:pPr>
            <a:r>
              <a:rPr lang="ja-JP" altLang="en-US" dirty="0"/>
              <a:t>創造性、思考の深化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7583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「</a:t>
            </a:r>
            <a:r>
              <a:rPr lang="ja-JP" altLang="en-US" dirty="0"/>
              <a:t>探究</a:t>
            </a:r>
            <a:r>
              <a:rPr lang="ja-JP" altLang="ja-JP" dirty="0"/>
              <a:t>」</a:t>
            </a:r>
            <a:r>
              <a:rPr lang="ja-JP" altLang="en-US" dirty="0"/>
              <a:t>と「問い」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b="1" dirty="0"/>
              <a:t>●</a:t>
            </a:r>
            <a:r>
              <a:rPr lang="ja-JP" altLang="ja-JP" b="1" dirty="0"/>
              <a:t>習得・活用・探究</a:t>
            </a:r>
            <a:r>
              <a:rPr lang="ja-JP" altLang="en-US" b="1" dirty="0"/>
              <a:t>のイメージ</a:t>
            </a:r>
            <a:endParaRPr lang="ja-JP" altLang="ja-JP" b="1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習得：基本的な知識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活用：知識を使った思考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探究：「問い」を</a:t>
            </a:r>
            <a:r>
              <a:rPr lang="ja-JP" altLang="en-US" dirty="0"/>
              <a:t>立てて</a:t>
            </a:r>
            <a:r>
              <a:rPr lang="ja-JP" altLang="ja-JP" dirty="0"/>
              <a:t>解決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b="1" dirty="0"/>
              <a:t>●「</a:t>
            </a:r>
            <a:r>
              <a:rPr lang="ja-JP" altLang="ja-JP" b="1" dirty="0"/>
              <a:t>課題解決力</a:t>
            </a:r>
            <a:r>
              <a:rPr lang="ja-JP" altLang="en-US" b="1" dirty="0"/>
              <a:t>」</a:t>
            </a:r>
            <a:r>
              <a:rPr lang="ja-JP" altLang="ja-JP" b="1" dirty="0"/>
              <a:t>と</a:t>
            </a:r>
            <a:r>
              <a:rPr lang="ja-JP" altLang="en-US" b="1" dirty="0"/>
              <a:t>「</a:t>
            </a:r>
            <a:r>
              <a:rPr lang="ja-JP" altLang="ja-JP" b="1" dirty="0"/>
              <a:t>課題発見力</a:t>
            </a:r>
            <a:r>
              <a:rPr lang="ja-JP" altLang="en-US" b="1" dirty="0"/>
              <a:t>」</a:t>
            </a:r>
            <a:endParaRPr lang="ja-JP" altLang="ja-JP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7307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課題に取り組む時間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・最終的に「目的」が達成されるように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・教科書を中心に学習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・資料集などその他の資料も利用可能</a:t>
            </a:r>
          </a:p>
          <a:p>
            <a:pPr marL="0" indent="0">
              <a:buNone/>
            </a:pPr>
            <a:r>
              <a:rPr lang="ja-JP" altLang="en-US" dirty="0"/>
              <a:t>・携帯・スマホ等での検索も可能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・一人で学んでもグループで学んでもよい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1989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生徒の学習の補助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275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3500" b="1" dirty="0"/>
              <a:t>●解説講義</a:t>
            </a:r>
            <a:endParaRPr lang="en-US" altLang="ja-JP" sz="3500" b="1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2600" dirty="0"/>
              <a:t>「概要」の提示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つまづきやすいポイントの解説</a:t>
            </a:r>
            <a:endParaRPr lang="en-US" altLang="ja-JP" sz="26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3500" b="1" dirty="0"/>
              <a:t>●「課題の手引き」配布</a:t>
            </a:r>
            <a:endParaRPr kumimoji="1" lang="en-US" altLang="ja-JP" sz="3500" b="1" dirty="0"/>
          </a:p>
          <a:p>
            <a:pPr marL="0" indent="0">
              <a:buNone/>
            </a:pPr>
            <a:r>
              <a:rPr lang="ja-JP" altLang="en-US" sz="2600" dirty="0"/>
              <a:t>　「基礎」のショートカット</a:t>
            </a:r>
            <a:endParaRPr lang="en-US" altLang="ja-JP" sz="2600" dirty="0"/>
          </a:p>
          <a:p>
            <a:pPr marL="0" indent="0">
              <a:buNone/>
            </a:pPr>
            <a:r>
              <a:rPr kumimoji="1" lang="ja-JP" altLang="en-US" sz="2600" dirty="0"/>
              <a:t>　「幹」の思考の</a:t>
            </a:r>
            <a:r>
              <a:rPr lang="ja-JP" altLang="en-US" sz="2600" dirty="0"/>
              <a:t>ヒント</a:t>
            </a:r>
            <a:endParaRPr kumimoji="1" lang="en-US" altLang="ja-JP" sz="26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3500" b="1" dirty="0"/>
              <a:t>●「振り返りシート」活用</a:t>
            </a:r>
            <a:endParaRPr lang="en-US" altLang="ja-JP" sz="3500" b="1" dirty="0"/>
          </a:p>
          <a:p>
            <a:pPr marL="0" indent="0">
              <a:buNone/>
            </a:pPr>
            <a:r>
              <a:rPr lang="ja-JP" altLang="en-US" sz="2600" dirty="0"/>
              <a:t>　生徒の「つまづき」への対応</a:t>
            </a:r>
            <a:endParaRPr lang="en-US" altLang="ja-JP" sz="2600" dirty="0"/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13D2ED-09C2-40FE-94E4-B86C7587B03C}"/>
              </a:ext>
            </a:extLst>
          </p:cNvPr>
          <p:cNvSpPr txBox="1"/>
          <p:nvPr/>
        </p:nvSpPr>
        <p:spPr>
          <a:xfrm>
            <a:off x="1914862" y="5953463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「安心感」につなげる</a:t>
            </a:r>
          </a:p>
        </p:txBody>
      </p:sp>
    </p:spTree>
    <p:extLst>
      <p:ext uri="{BB962C8B-B14F-4D97-AF65-F5344CB8AC3E}">
        <p14:creationId xmlns:p14="http://schemas.microsoft.com/office/powerpoint/2010/main" val="2671441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219954-DB70-4575-B451-A05AB282F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振り返りシート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BFCF0D-42D6-42FB-9D6A-8E5C2D6EF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z="3000" dirty="0"/>
              <a:t>学習内容</a:t>
            </a:r>
            <a:endParaRPr lang="en-US" altLang="ja-JP" sz="3000" dirty="0"/>
          </a:p>
          <a:p>
            <a:r>
              <a:rPr lang="ja-JP" altLang="en-US" sz="3000" dirty="0"/>
              <a:t>重要だと思った言葉（重要度の高い順に３つ）</a:t>
            </a:r>
            <a:endParaRPr lang="en-US" altLang="ja-JP" sz="3000" dirty="0"/>
          </a:p>
          <a:p>
            <a:r>
              <a:rPr lang="ja-JP" altLang="en-US" sz="3000" dirty="0"/>
              <a:t>わかりにくかったこと</a:t>
            </a:r>
            <a:endParaRPr lang="en-US" altLang="ja-JP" sz="3000" dirty="0"/>
          </a:p>
          <a:p>
            <a:r>
              <a:rPr lang="ja-JP" altLang="en-US" sz="3000" dirty="0"/>
              <a:t>疑問→予想、気付いたこと、考察</a:t>
            </a:r>
            <a:endParaRPr lang="en-US" altLang="ja-JP" sz="3000" dirty="0"/>
          </a:p>
          <a:p>
            <a:r>
              <a:rPr lang="ja-JP" altLang="en-US" sz="3000" dirty="0"/>
              <a:t>面白いと感じたこと、その他の感想</a:t>
            </a:r>
            <a:endParaRPr lang="en-US" altLang="ja-JP" sz="3000" dirty="0"/>
          </a:p>
          <a:p>
            <a:endParaRPr lang="en-US" altLang="ja-JP" sz="3000" dirty="0"/>
          </a:p>
          <a:p>
            <a:r>
              <a:rPr lang="ja-JP" altLang="en-US" sz="3000" dirty="0"/>
              <a:t>自己評価（授業の質）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2100" dirty="0"/>
              <a:t>　Ａ：授業時間を集中して有効に使えた　Ｂ：改善の余地あり　　　</a:t>
            </a:r>
            <a:endParaRPr lang="en-US" altLang="ja-JP" sz="2100" dirty="0"/>
          </a:p>
          <a:p>
            <a:pPr marL="0" indent="0">
              <a:buNone/>
            </a:pPr>
            <a:r>
              <a:rPr lang="ja-JP" altLang="en-US" sz="2100" dirty="0"/>
              <a:t>　Ｃ：集中できなかった</a:t>
            </a:r>
            <a:endParaRPr lang="en-US" altLang="ja-JP" sz="2100" dirty="0"/>
          </a:p>
          <a:p>
            <a:r>
              <a:rPr lang="ja-JP" altLang="en-US" sz="3000" dirty="0"/>
              <a:t>自己評価（達成度）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2100" dirty="0"/>
              <a:t>　Ａ：十分に達成できた　　Ｂ：おおむね達成できた</a:t>
            </a:r>
            <a:endParaRPr lang="en-US" altLang="ja-JP" sz="2100" dirty="0"/>
          </a:p>
          <a:p>
            <a:pPr marL="0" indent="0">
              <a:buNone/>
            </a:pPr>
            <a:r>
              <a:rPr lang="ja-JP" altLang="en-US" sz="2100" dirty="0"/>
              <a:t>　Ｃ：ほとんど達成できなかった</a:t>
            </a:r>
            <a:endParaRPr lang="en-US" altLang="ja-JP" sz="2100" dirty="0"/>
          </a:p>
          <a:p>
            <a:r>
              <a:rPr lang="ja-JP" altLang="en-US" sz="3000" dirty="0"/>
              <a:t>評価（教員から）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2100" dirty="0"/>
              <a:t>　Ａ：素晴らしい発想あり（主に「疑問→予想」で）</a:t>
            </a:r>
            <a:endParaRPr lang="en-US" altLang="ja-JP" sz="2100" dirty="0"/>
          </a:p>
          <a:p>
            <a:pPr marL="0" indent="0">
              <a:buNone/>
            </a:pPr>
            <a:r>
              <a:rPr lang="ja-JP" altLang="en-US" sz="2100" dirty="0"/>
              <a:t>　Ｂ：様式に従って記載できている　　Ｃ：記載が不十分</a:t>
            </a:r>
          </a:p>
          <a:p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0890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この時間の目的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564638"/>
              </p:ext>
            </p:extLst>
          </p:nvPr>
        </p:nvGraphicFramePr>
        <p:xfrm>
          <a:off x="457200" y="1600200"/>
          <a:ext cx="83632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7169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話題④</a:t>
            </a:r>
            <a:endParaRPr kumimoji="1" lang="en-US" altLang="ja-JP" sz="5400" b="1" dirty="0"/>
          </a:p>
          <a:p>
            <a:pPr algn="ctr"/>
            <a:r>
              <a:rPr lang="ja-JP" altLang="en-US" sz="5400" b="1" dirty="0"/>
              <a:t>ツールとしての「評価」</a:t>
            </a:r>
          </a:p>
        </p:txBody>
      </p:sp>
    </p:spTree>
    <p:extLst>
      <p:ext uri="{BB962C8B-B14F-4D97-AF65-F5344CB8AC3E}">
        <p14:creationId xmlns:p14="http://schemas.microsoft.com/office/powerpoint/2010/main" val="2799896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</a:t>
            </a:r>
            <a:r>
              <a:rPr lang="ja-JP" altLang="en-US" dirty="0"/>
              <a:t>型授業の全体像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62292" y="1767006"/>
            <a:ext cx="738664" cy="41655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/>
              <a:t> ①目指したいもの  </a:t>
            </a:r>
            <a:endParaRPr kumimoji="1" lang="ja-JP" altLang="en-US" sz="3600" dirty="0"/>
          </a:p>
        </p:txBody>
      </p:sp>
      <p:sp>
        <p:nvSpPr>
          <p:cNvPr id="5" name="右矢印 4"/>
          <p:cNvSpPr/>
          <p:nvPr/>
        </p:nvSpPr>
        <p:spPr>
          <a:xfrm>
            <a:off x="2483768" y="2871252"/>
            <a:ext cx="4104456" cy="968003"/>
          </a:xfrm>
          <a:prstGeom prst="rightArrow">
            <a:avLst>
              <a:gd name="adj1" fmla="val 3625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64288" y="1791110"/>
            <a:ext cx="738664" cy="42473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/>
              <a:t>③</a:t>
            </a:r>
            <a:r>
              <a:rPr kumimoji="1" lang="ja-JP" altLang="en-US" sz="3600" dirty="0"/>
              <a:t>ＡＬ型授業の効果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1916832"/>
            <a:ext cx="387798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r>
              <a:rPr lang="ja-JP" altLang="en-US" sz="3600" dirty="0"/>
              <a:t>②授業のデザイン</a:t>
            </a:r>
            <a:endParaRPr kumimoji="1" lang="en-US" altLang="ja-JP" sz="3600" dirty="0"/>
          </a:p>
        </p:txBody>
      </p:sp>
      <p:sp>
        <p:nvSpPr>
          <p:cNvPr id="9" name="環状矢印 8"/>
          <p:cNvSpPr/>
          <p:nvPr/>
        </p:nvSpPr>
        <p:spPr>
          <a:xfrm rot="10800000">
            <a:off x="2223356" y="2752911"/>
            <a:ext cx="4697288" cy="3084125"/>
          </a:xfrm>
          <a:prstGeom prst="circularArrow">
            <a:avLst>
              <a:gd name="adj1" fmla="val 8955"/>
              <a:gd name="adj2" fmla="val 944356"/>
              <a:gd name="adj3" fmla="val 21331902"/>
              <a:gd name="adj4" fmla="val 10757551"/>
              <a:gd name="adj5" fmla="val 14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57505" y="5734997"/>
            <a:ext cx="295465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r>
              <a:rPr lang="ja-JP" altLang="en-US" sz="3600" dirty="0"/>
              <a:t>④授業の改善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0948062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教員と生徒の</a:t>
            </a:r>
            <a:r>
              <a:rPr kumimoji="1" lang="en-US" altLang="ja-JP" dirty="0"/>
              <a:t>PDCA</a:t>
            </a:r>
            <a:r>
              <a:rPr kumimoji="1" lang="ja-JP" altLang="en-US" dirty="0"/>
              <a:t>サイクル</a:t>
            </a:r>
          </a:p>
        </p:txBody>
      </p:sp>
      <p:sp>
        <p:nvSpPr>
          <p:cNvPr id="5" name="曲折矢印 4"/>
          <p:cNvSpPr/>
          <p:nvPr/>
        </p:nvSpPr>
        <p:spPr>
          <a:xfrm rot="5400000">
            <a:off x="6191766" y="2172547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91799" y="1628800"/>
            <a:ext cx="197522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b="1" dirty="0">
                <a:solidFill>
                  <a:srgbClr val="FF0000"/>
                </a:solidFill>
                <a:latin typeface="+mj-ea"/>
                <a:ea typeface="+mj-ea"/>
              </a:rPr>
              <a:t>P</a:t>
            </a:r>
          </a:p>
          <a:p>
            <a:r>
              <a:rPr lang="ja-JP" altLang="en-US" sz="3600" dirty="0"/>
              <a:t>　</a:t>
            </a:r>
            <a:r>
              <a:rPr lang="en-US" altLang="ja-JP" sz="3600" dirty="0"/>
              <a:t>Plan</a:t>
            </a:r>
            <a:r>
              <a:rPr lang="ja-JP" altLang="en-US" sz="3600" dirty="0"/>
              <a:t>　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45178" y="3143260"/>
            <a:ext cx="200407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+mj-ea"/>
                <a:ea typeface="+mj-ea"/>
              </a:rPr>
              <a:t>A</a:t>
            </a:r>
            <a:endParaRPr kumimoji="1" lang="en-US" altLang="ja-JP" sz="4800" b="1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ja-JP" sz="3600" dirty="0"/>
              <a:t>  Action  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18248" y="4797152"/>
            <a:ext cx="192232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+mj-ea"/>
                <a:ea typeface="+mj-ea"/>
              </a:rPr>
              <a:t>C</a:t>
            </a:r>
            <a:endParaRPr kumimoji="1" lang="en-US" altLang="ja-JP" sz="4800" b="1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ja-JP" sz="3600" dirty="0"/>
              <a:t>  Check  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37697" y="3151724"/>
            <a:ext cx="195598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+mj-ea"/>
                <a:ea typeface="+mj-ea"/>
              </a:rPr>
              <a:t>D</a:t>
            </a:r>
            <a:endParaRPr kumimoji="1" lang="en-US" altLang="ja-JP" sz="4800" b="1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ja-JP" altLang="en-US" sz="3600" dirty="0"/>
              <a:t>　 </a:t>
            </a:r>
            <a:r>
              <a:rPr lang="en-US" altLang="ja-JP" sz="3600" dirty="0"/>
              <a:t>Do </a:t>
            </a:r>
            <a:r>
              <a:rPr lang="ja-JP" altLang="en-US" sz="3600" dirty="0"/>
              <a:t>　</a:t>
            </a:r>
            <a:endParaRPr kumimoji="1" lang="ja-JP" altLang="en-US" sz="3600" dirty="0"/>
          </a:p>
        </p:txBody>
      </p:sp>
      <p:sp>
        <p:nvSpPr>
          <p:cNvPr id="12" name="曲折矢印 11"/>
          <p:cNvSpPr/>
          <p:nvPr/>
        </p:nvSpPr>
        <p:spPr>
          <a:xfrm rot="10800000">
            <a:off x="6219198" y="5055310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曲折矢印 12"/>
          <p:cNvSpPr/>
          <p:nvPr/>
        </p:nvSpPr>
        <p:spPr>
          <a:xfrm>
            <a:off x="2521010" y="2145115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曲折矢印 13"/>
          <p:cNvSpPr/>
          <p:nvPr/>
        </p:nvSpPr>
        <p:spPr>
          <a:xfrm rot="16200000">
            <a:off x="2423088" y="4964016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4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生徒の行う「評価」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500" b="1" dirty="0"/>
              <a:t>●授業アンケートの分析</a:t>
            </a:r>
          </a:p>
          <a:p>
            <a:pPr marL="0" indent="0">
              <a:buNone/>
            </a:pPr>
            <a:r>
              <a:rPr lang="ja-JP" altLang="en-US" dirty="0"/>
              <a:t>「安心感」があるか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「わからないこと」を楽しめているか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「対話の価値」を感じているか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「多様性の価値」を感じているか</a:t>
            </a:r>
          </a:p>
          <a:p>
            <a:pPr marL="0" indent="0">
              <a:buNone/>
            </a:pPr>
            <a:r>
              <a:rPr lang="ja-JP" altLang="en-US" dirty="0"/>
              <a:t>「失敗する価値」を感じているか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クラスの集団としての状態を把握する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→集団としての「課題」を抽出して語る</a:t>
            </a:r>
          </a:p>
        </p:txBody>
      </p:sp>
    </p:spTree>
    <p:extLst>
      <p:ext uri="{BB962C8B-B14F-4D97-AF65-F5344CB8AC3E}">
        <p14:creationId xmlns:p14="http://schemas.microsoft.com/office/powerpoint/2010/main" val="27332064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回考査後授業アンケート（</a:t>
            </a:r>
            <a:r>
              <a:rPr kumimoji="1" lang="en-US" altLang="ja-JP" dirty="0"/>
              <a:t>α</a:t>
            </a:r>
            <a:r>
              <a:rPr kumimoji="1" lang="ja-JP" altLang="en-US" dirty="0"/>
              <a:t>）</a:t>
            </a: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496944" cy="510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158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回考査後授業アンケート（</a:t>
            </a:r>
            <a:r>
              <a:rPr lang="en-US" altLang="ja-JP" dirty="0"/>
              <a:t>β</a:t>
            </a:r>
            <a:r>
              <a:rPr kumimoji="1" lang="ja-JP" altLang="en-US" dirty="0"/>
              <a:t>）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386063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3258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第</a:t>
            </a:r>
            <a:r>
              <a:rPr lang="en-US" altLang="ja-JP" dirty="0"/>
              <a:t>3</a:t>
            </a:r>
            <a:r>
              <a:rPr kumimoji="1" lang="ja-JP" altLang="en-US" dirty="0"/>
              <a:t>回考査後授業アンケート（</a:t>
            </a:r>
            <a:r>
              <a:rPr lang="en-US" altLang="ja-JP" dirty="0"/>
              <a:t>β</a:t>
            </a:r>
            <a:r>
              <a:rPr kumimoji="1" lang="ja-JP" altLang="en-US" dirty="0"/>
              <a:t>）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59480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173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考査結果の活用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500" b="1" dirty="0"/>
              <a:t>●試験の振り返り</a:t>
            </a:r>
          </a:p>
          <a:p>
            <a:pPr marL="0" indent="0">
              <a:buNone/>
            </a:pPr>
            <a:r>
              <a:rPr lang="ja-JP" altLang="en-US" sz="3500" dirty="0"/>
              <a:t>集団の分布、平均点、標準偏差を提示</a:t>
            </a:r>
          </a:p>
          <a:p>
            <a:pPr marL="0" indent="0">
              <a:buNone/>
            </a:pPr>
            <a:endParaRPr lang="en-US" altLang="ja-JP" sz="3500" dirty="0"/>
          </a:p>
          <a:p>
            <a:pPr marL="0" indent="0">
              <a:buNone/>
            </a:pPr>
            <a:r>
              <a:rPr lang="ja-JP" altLang="en-US" sz="3500" dirty="0"/>
              <a:t>「分布が右による」ことを目指す</a:t>
            </a:r>
          </a:p>
          <a:p>
            <a:pPr marL="0" indent="0">
              <a:buNone/>
            </a:pPr>
            <a:r>
              <a:rPr lang="ja-JP" altLang="en-US" sz="3500" dirty="0"/>
              <a:t>「平均点⇧、標準偏差⇩」になるはず</a:t>
            </a:r>
          </a:p>
          <a:p>
            <a:pPr marL="0" indent="0">
              <a:buNone/>
            </a:pPr>
            <a:endParaRPr lang="en-US" altLang="ja-JP" sz="3500" dirty="0"/>
          </a:p>
          <a:p>
            <a:pPr marL="0" indent="0">
              <a:buNone/>
            </a:pPr>
            <a:r>
              <a:rPr lang="ja-JP" altLang="en-US" sz="3500" dirty="0"/>
              <a:t>→生徒も自分たちの集団の状態を見るようになる</a:t>
            </a:r>
          </a:p>
        </p:txBody>
      </p:sp>
    </p:spTree>
    <p:extLst>
      <p:ext uri="{BB962C8B-B14F-4D97-AF65-F5344CB8AC3E}">
        <p14:creationId xmlns:p14="http://schemas.microsoft.com/office/powerpoint/2010/main" val="10517911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回～第</a:t>
            </a:r>
            <a:r>
              <a:rPr lang="en-US" altLang="ja-JP" dirty="0"/>
              <a:t>3</a:t>
            </a:r>
            <a:r>
              <a:rPr lang="ja-JP" altLang="en-US" dirty="0"/>
              <a:t>回考査結果（</a:t>
            </a:r>
            <a:r>
              <a:rPr lang="en-US" altLang="ja-JP" dirty="0"/>
              <a:t>α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767799" cy="441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35804"/>
            <a:ext cx="8136904" cy="1033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9387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AL</a:t>
            </a:r>
            <a:r>
              <a:rPr kumimoji="1" lang="ja-JP" altLang="en-US" dirty="0"/>
              <a:t>型授業の効果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●広くてゆるやかなつながり</a:t>
            </a:r>
          </a:p>
          <a:p>
            <a:pPr marL="0" indent="0">
              <a:buNone/>
            </a:pPr>
            <a:r>
              <a:rPr lang="ja-JP" altLang="en-US" dirty="0"/>
              <a:t>●「対話による学び」の効果の実感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　　「教えて」と言えるようになることが重要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●テキストを読み込む力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　　「自分の目で見て自分の頭で考える」訓練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●主体性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sz="2400" dirty="0"/>
              <a:t>時間配分、試験後の「振り返り」</a:t>
            </a:r>
          </a:p>
          <a:p>
            <a:pPr marL="0" indent="0">
              <a:buNone/>
            </a:pPr>
            <a:r>
              <a:rPr lang="ja-JP" altLang="en-US" dirty="0"/>
              <a:t>●問の発見と探究</a:t>
            </a:r>
          </a:p>
          <a:p>
            <a:pPr marL="0" indent="0">
              <a:buNone/>
            </a:pPr>
            <a:r>
              <a:rPr lang="ja-JP" altLang="en-US" sz="2400" dirty="0"/>
              <a:t>　　  気になったことをすぐに探究→学びを楽しむ</a:t>
            </a:r>
            <a:endParaRPr lang="en-US" altLang="ja-JP" sz="24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125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476672"/>
            <a:ext cx="846435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話題①</a:t>
            </a:r>
            <a:r>
              <a:rPr lang="ja-JP" altLang="en-US" sz="4000" dirty="0"/>
              <a:t>　ＡＬ型授業の背景</a:t>
            </a:r>
            <a:endParaRPr lang="ja-JP" altLang="en-US" sz="1200" dirty="0"/>
          </a:p>
          <a:p>
            <a:endParaRPr lang="en-US" altLang="ja-JP" sz="4000" b="1" dirty="0"/>
          </a:p>
          <a:p>
            <a:r>
              <a:rPr lang="ja-JP" altLang="en-US" sz="4000" b="1" dirty="0"/>
              <a:t>話題②</a:t>
            </a:r>
            <a:r>
              <a:rPr lang="ja-JP" altLang="en-US" sz="4000" dirty="0"/>
              <a:t>　授業デザインの前提</a:t>
            </a:r>
            <a:endParaRPr lang="ja-JP" altLang="en-US" sz="1200" dirty="0"/>
          </a:p>
          <a:p>
            <a:endParaRPr lang="en-US" altLang="ja-JP" sz="4000" b="1" dirty="0"/>
          </a:p>
          <a:p>
            <a:r>
              <a:rPr lang="ja-JP" altLang="en-US" sz="4000" b="1" dirty="0"/>
              <a:t>話題③</a:t>
            </a:r>
            <a:r>
              <a:rPr lang="ja-JP" altLang="en-US" sz="4000" dirty="0"/>
              <a:t>　授業デザインの具体例</a:t>
            </a:r>
            <a:endParaRPr lang="ja-JP" altLang="en-US" sz="1200" dirty="0"/>
          </a:p>
          <a:p>
            <a:endParaRPr lang="en-US" altLang="ja-JP" sz="4000" b="1" dirty="0"/>
          </a:p>
          <a:p>
            <a:r>
              <a:rPr lang="ja-JP" altLang="en-US" sz="4000" b="1" dirty="0"/>
              <a:t>話題④</a:t>
            </a:r>
            <a:r>
              <a:rPr lang="ja-JP" altLang="en-US" sz="4000" dirty="0"/>
              <a:t>　ツールとしての評価</a:t>
            </a:r>
            <a:endParaRPr lang="ja-JP" altLang="en-US" sz="1200" dirty="0"/>
          </a:p>
          <a:p>
            <a:endParaRPr lang="en-US" altLang="ja-JP" sz="4000" b="1" dirty="0"/>
          </a:p>
          <a:p>
            <a:r>
              <a:rPr lang="ja-JP" altLang="en-US" sz="4000" b="1" dirty="0"/>
              <a:t>話題⑤</a:t>
            </a:r>
            <a:r>
              <a:rPr lang="ja-JP" altLang="en-US" sz="4000" dirty="0"/>
              <a:t>　学校の価値とは</a:t>
            </a:r>
            <a:endParaRPr lang="en-US" altLang="ja-JP" sz="4000" dirty="0"/>
          </a:p>
          <a:p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4621526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話題⑤</a:t>
            </a:r>
            <a:endParaRPr kumimoji="1" lang="en-US" altLang="ja-JP" sz="5400" b="1" dirty="0"/>
          </a:p>
          <a:p>
            <a:pPr algn="ctr"/>
            <a:r>
              <a:rPr lang="ja-JP" altLang="en-US" sz="5400" b="1" dirty="0"/>
              <a:t>学校の価値とは</a:t>
            </a:r>
          </a:p>
        </p:txBody>
      </p:sp>
    </p:spTree>
    <p:extLst>
      <p:ext uri="{BB962C8B-B14F-4D97-AF65-F5344CB8AC3E}">
        <p14:creationId xmlns:p14="http://schemas.microsoft.com/office/powerpoint/2010/main" val="35213247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思考の材料　「学校」と「教師」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146843"/>
              </p:ext>
            </p:extLst>
          </p:nvPr>
        </p:nvGraphicFramePr>
        <p:xfrm>
          <a:off x="611560" y="1556792"/>
          <a:ext cx="79312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31419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ja-JP" altLang="en-US" dirty="0"/>
              <a:t>教員の「職能」の変化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「（教員が）教える」➡「（生徒が）学ぶ」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「わかりやすく丁寧に教える」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➡「生徒の可能性を引き出す」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「よりよい学びの場を提供する」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「わかりやすく丁寧に教える」ことをすればするほど、これからの社会を生き抜くための「教えるだけでは獲得できない能力」が獲得できずに終わる可能性。</a:t>
            </a:r>
          </a:p>
        </p:txBody>
      </p:sp>
    </p:spTree>
    <p:extLst>
      <p:ext uri="{BB962C8B-B14F-4D97-AF65-F5344CB8AC3E}">
        <p14:creationId xmlns:p14="http://schemas.microsoft.com/office/powerpoint/2010/main" val="31037926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問題発見力と問題解決力</a:t>
            </a:r>
          </a:p>
        </p:txBody>
      </p:sp>
      <p:sp>
        <p:nvSpPr>
          <p:cNvPr id="5" name="曲折矢印 4"/>
          <p:cNvSpPr/>
          <p:nvPr/>
        </p:nvSpPr>
        <p:spPr>
          <a:xfrm rot="5400000">
            <a:off x="6191766" y="2172547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91799" y="1628800"/>
            <a:ext cx="197522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b="1" dirty="0">
                <a:solidFill>
                  <a:srgbClr val="FF0000"/>
                </a:solidFill>
                <a:latin typeface="+mj-ea"/>
                <a:ea typeface="+mj-ea"/>
              </a:rPr>
              <a:t>P</a:t>
            </a:r>
          </a:p>
          <a:p>
            <a:r>
              <a:rPr lang="ja-JP" altLang="en-US" sz="3600" dirty="0"/>
              <a:t>　</a:t>
            </a:r>
            <a:r>
              <a:rPr lang="en-US" altLang="ja-JP" sz="3600" dirty="0"/>
              <a:t>Plan</a:t>
            </a:r>
            <a:r>
              <a:rPr lang="ja-JP" altLang="en-US" sz="3600" dirty="0"/>
              <a:t>　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45178" y="3143260"/>
            <a:ext cx="200407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+mj-ea"/>
                <a:ea typeface="+mj-ea"/>
              </a:rPr>
              <a:t>A</a:t>
            </a:r>
            <a:endParaRPr kumimoji="1" lang="en-US" altLang="ja-JP" sz="4800" b="1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ja-JP" sz="3600" dirty="0"/>
              <a:t>  Action  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18248" y="4797152"/>
            <a:ext cx="192232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+mj-ea"/>
                <a:ea typeface="+mj-ea"/>
              </a:rPr>
              <a:t>C</a:t>
            </a:r>
            <a:endParaRPr kumimoji="1" lang="en-US" altLang="ja-JP" sz="4800" b="1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ja-JP" sz="3600" dirty="0"/>
              <a:t>  Check  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37697" y="3151724"/>
            <a:ext cx="195598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+mj-ea"/>
                <a:ea typeface="+mj-ea"/>
              </a:rPr>
              <a:t>D</a:t>
            </a:r>
            <a:endParaRPr kumimoji="1" lang="en-US" altLang="ja-JP" sz="4800" b="1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ja-JP" altLang="en-US" sz="3600" dirty="0"/>
              <a:t>　 </a:t>
            </a:r>
            <a:r>
              <a:rPr lang="en-US" altLang="ja-JP" sz="3600" dirty="0"/>
              <a:t>Do </a:t>
            </a:r>
            <a:r>
              <a:rPr lang="ja-JP" altLang="en-US" sz="3600" dirty="0"/>
              <a:t>　</a:t>
            </a:r>
            <a:endParaRPr kumimoji="1" lang="ja-JP" altLang="en-US" sz="3600" dirty="0"/>
          </a:p>
        </p:txBody>
      </p:sp>
      <p:sp>
        <p:nvSpPr>
          <p:cNvPr id="12" name="曲折矢印 11"/>
          <p:cNvSpPr/>
          <p:nvPr/>
        </p:nvSpPr>
        <p:spPr>
          <a:xfrm rot="10800000">
            <a:off x="6219198" y="5055310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曲折矢印 12"/>
          <p:cNvSpPr/>
          <p:nvPr/>
        </p:nvSpPr>
        <p:spPr>
          <a:xfrm>
            <a:off x="2521010" y="2145115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曲折矢印 13"/>
          <p:cNvSpPr/>
          <p:nvPr/>
        </p:nvSpPr>
        <p:spPr>
          <a:xfrm rot="16200000">
            <a:off x="2423088" y="4964016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990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ビジョンとゴール</a:t>
            </a:r>
          </a:p>
        </p:txBody>
      </p:sp>
      <p:pic>
        <p:nvPicPr>
          <p:cNvPr id="2054" name="Picture 6" descr="図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6894007" cy="339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5167704" y="3943673"/>
            <a:ext cx="3580760" cy="1861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【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ゴール</a:t>
            </a: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】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目指すべき到達点。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ビジョンの示す方向にある</a:t>
            </a:r>
            <a:endParaRPr kumimoji="1" lang="ja-JP" altLang="ja-JP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971600" y="2238370"/>
            <a:ext cx="3508751" cy="170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【</a:t>
            </a:r>
            <a:r>
              <a:rPr kumimoji="1" lang="ja-JP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ビジョン</a:t>
            </a: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】</a:t>
            </a:r>
            <a:endParaRPr kumimoji="1" lang="ja-JP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向かうべき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「方向性」を示す</a:t>
            </a:r>
            <a:endParaRPr kumimoji="1" lang="ja-JP" altLang="ja-JP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7559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「学校」「授業」の価値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ネットで知識を獲得できる時代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「知」は開かれ、一部の人間が独占する時代は終わった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では、学校の意味は？？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大野の考えていること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「集団で、同じ時間と空間を共有する」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＝学校、授業で得られる最大の価値</a:t>
            </a:r>
            <a:endParaRPr lang="en-US" altLang="ja-JP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「大学の価値」は何か？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339234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多様性と共生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「ふつう」はどこにもない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「ふつう」は「異質」を排除する</a:t>
            </a:r>
            <a:endParaRPr lang="en-US" altLang="ja-JP" sz="2400" dirty="0"/>
          </a:p>
          <a:p>
            <a:endParaRPr kumimoji="1" lang="en-US" altLang="ja-JP" dirty="0"/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「正しさ」はどこにもない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「正しさ」は「正しくないもの」を排除する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「みんなちがって、みんないい」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＝</a:t>
            </a:r>
            <a:r>
              <a:rPr kumimoji="1" lang="ja-JP" altLang="en-US" b="1" dirty="0">
                <a:solidFill>
                  <a:srgbClr val="FF0000"/>
                </a:solidFill>
              </a:rPr>
              <a:t>皆が皆を面白がれる集団</a:t>
            </a:r>
          </a:p>
        </p:txBody>
      </p:sp>
    </p:spTree>
    <p:extLst>
      <p:ext uri="{BB962C8B-B14F-4D97-AF65-F5344CB8AC3E}">
        <p14:creationId xmlns:p14="http://schemas.microsoft.com/office/powerpoint/2010/main" val="355334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話題①</a:t>
            </a:r>
            <a:endParaRPr lang="en-US" altLang="ja-JP" sz="5400" b="1" dirty="0"/>
          </a:p>
          <a:p>
            <a:pPr algn="ctr"/>
            <a:r>
              <a:rPr lang="ja-JP" altLang="en-US" sz="5400" b="1" dirty="0"/>
              <a:t>ＡＬ型授業の背景</a:t>
            </a:r>
          </a:p>
        </p:txBody>
      </p:sp>
    </p:spTree>
    <p:extLst>
      <p:ext uri="{BB962C8B-B14F-4D97-AF65-F5344CB8AC3E}">
        <p14:creationId xmlns:p14="http://schemas.microsoft.com/office/powerpoint/2010/main" val="257993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教育改革の背景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sz="4600" b="1" dirty="0">
                <a:solidFill>
                  <a:srgbClr val="000000"/>
                </a:solidFill>
              </a:rPr>
              <a:t>①社会として</a:t>
            </a:r>
          </a:p>
          <a:p>
            <a:pPr marL="0" indent="0">
              <a:buNone/>
            </a:pPr>
            <a:r>
              <a:rPr lang="ja-JP" altLang="en-US" dirty="0"/>
              <a:t>働き手が半分に減ってしまう。</a:t>
            </a:r>
          </a:p>
          <a:p>
            <a:pPr marL="0" indent="0">
              <a:buNone/>
            </a:pPr>
            <a:r>
              <a:rPr lang="ja-JP" altLang="en-US" dirty="0"/>
              <a:t>成長＝一人一人の生産性</a:t>
            </a:r>
            <a:r>
              <a:rPr lang="en-US" altLang="ja-JP" dirty="0"/>
              <a:t>×</a:t>
            </a:r>
            <a:r>
              <a:rPr lang="ja-JP" altLang="en-US" dirty="0"/>
              <a:t>労働力人口</a:t>
            </a:r>
          </a:p>
          <a:p>
            <a:pPr marL="0" indent="0">
              <a:buNone/>
            </a:pPr>
            <a:r>
              <a:rPr lang="ja-JP" altLang="en-US" b="1" dirty="0"/>
              <a:t>→一人一人の生産性を向上させるしかない。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4600" b="1" dirty="0">
                <a:solidFill>
                  <a:srgbClr val="000000"/>
                </a:solidFill>
              </a:rPr>
              <a:t>②個人として</a:t>
            </a:r>
          </a:p>
          <a:p>
            <a:pPr marL="0" indent="0">
              <a:buNone/>
            </a:pPr>
            <a:r>
              <a:rPr lang="ja-JP" altLang="en-US" dirty="0"/>
              <a:t>・子どもたちの</a:t>
            </a:r>
            <a:r>
              <a:rPr lang="en-US" altLang="ja-JP" dirty="0"/>
              <a:t>65%</a:t>
            </a:r>
            <a:r>
              <a:rPr lang="ja-JP" altLang="en-US" dirty="0"/>
              <a:t>は、大学卒業後、今は存在しない職業に就く</a:t>
            </a:r>
          </a:p>
          <a:p>
            <a:pPr marL="0" indent="0">
              <a:buNone/>
            </a:pPr>
            <a:r>
              <a:rPr lang="ja-JP" altLang="en-US" dirty="0"/>
              <a:t>・今後</a:t>
            </a:r>
            <a:r>
              <a:rPr lang="en-US" altLang="ja-JP" dirty="0"/>
              <a:t>10</a:t>
            </a:r>
            <a:r>
              <a:rPr lang="ja-JP" altLang="en-US" dirty="0"/>
              <a:t>～</a:t>
            </a:r>
            <a:r>
              <a:rPr lang="en-US" altLang="ja-JP" dirty="0"/>
              <a:t>20</a:t>
            </a:r>
            <a:r>
              <a:rPr lang="ja-JP" altLang="en-US" dirty="0"/>
              <a:t>年程度で、約</a:t>
            </a:r>
            <a:r>
              <a:rPr lang="en-US" altLang="ja-JP" dirty="0"/>
              <a:t>47%</a:t>
            </a:r>
            <a:r>
              <a:rPr lang="ja-JP" altLang="en-US" dirty="0"/>
              <a:t>の仕事が自動化される可能性が高い。</a:t>
            </a:r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en-US" altLang="ja-JP" dirty="0"/>
              <a:t>2030</a:t>
            </a:r>
            <a:r>
              <a:rPr lang="ja-JP" altLang="en-US" dirty="0"/>
              <a:t>年までには、週</a:t>
            </a:r>
            <a:r>
              <a:rPr lang="en-US" altLang="ja-JP" dirty="0"/>
              <a:t>15</a:t>
            </a:r>
            <a:r>
              <a:rPr lang="ja-JP" altLang="en-US" dirty="0"/>
              <a:t>時間程度働けば済むようになる。</a:t>
            </a:r>
          </a:p>
          <a:p>
            <a:pPr marL="0" indent="0">
              <a:buNone/>
            </a:pPr>
            <a:r>
              <a:rPr lang="ja-JP" altLang="en-US" b="1" dirty="0"/>
              <a:t>→現在の多くの職業の多くは、今後なくなっていく。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20548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ＡＬ型授業の必要性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9696" y="1567333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●「面白くてわかりやすい授業」の限界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●「教えることのできないこと」の存在</a:t>
            </a:r>
          </a:p>
          <a:p>
            <a:pPr marL="0" indent="0">
              <a:buNone/>
            </a:pPr>
            <a:r>
              <a:rPr lang="ja-JP" altLang="en-US" dirty="0"/>
              <a:t>　ｅｘ）社会人基礎力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 algn="ctr">
              <a:buNone/>
            </a:pPr>
            <a:r>
              <a:rPr lang="ja-JP" altLang="en-US" dirty="0"/>
              <a:t>「（教師が）教える」→「（生徒が）学ぶ」</a:t>
            </a:r>
          </a:p>
          <a:p>
            <a:pPr marL="0" indent="0" algn="ctr">
              <a:buNone/>
            </a:pPr>
            <a:r>
              <a:rPr lang="en-US" altLang="ja-JP" sz="4000" b="1" dirty="0">
                <a:solidFill>
                  <a:srgbClr val="FF0000"/>
                </a:solidFill>
              </a:rPr>
              <a:t>Teach</a:t>
            </a:r>
            <a:r>
              <a:rPr lang="ja-JP" altLang="en-US" sz="4000" b="1" dirty="0">
                <a:solidFill>
                  <a:srgbClr val="FF0000"/>
                </a:solidFill>
              </a:rPr>
              <a:t>から</a:t>
            </a:r>
            <a:r>
              <a:rPr lang="en-US" altLang="ja-JP" sz="4000" b="1" dirty="0">
                <a:solidFill>
                  <a:srgbClr val="FF0000"/>
                </a:solidFill>
              </a:rPr>
              <a:t>Learn</a:t>
            </a:r>
            <a:r>
              <a:rPr lang="ja-JP" altLang="en-US" sz="4000" b="1" dirty="0" err="1">
                <a:solidFill>
                  <a:srgbClr val="FF0000"/>
                </a:solidFill>
              </a:rPr>
              <a:t>への</a:t>
            </a:r>
            <a:r>
              <a:rPr lang="ja-JP" altLang="en-US" sz="4000" b="1" dirty="0">
                <a:solidFill>
                  <a:srgbClr val="FF0000"/>
                </a:solidFill>
              </a:rPr>
              <a:t>質的転換</a:t>
            </a:r>
            <a:endParaRPr kumimoji="1" lang="en-US" altLang="ja-JP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6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理解の４段階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①わからないことがわからない</a:t>
            </a:r>
            <a:endParaRPr kumimoji="1"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②わからないことがわかる</a:t>
            </a:r>
            <a:endParaRPr kumimoji="1"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③わかった気になる</a:t>
            </a:r>
            <a:endParaRPr kumimoji="1"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④本当にわかる</a:t>
            </a:r>
            <a:endParaRPr kumimoji="1" lang="en-US" altLang="ja-JP" b="1" dirty="0"/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4" name="U ターン矢印 3"/>
          <p:cNvSpPr/>
          <p:nvPr/>
        </p:nvSpPr>
        <p:spPr>
          <a:xfrm rot="5400000">
            <a:off x="6055028" y="1801956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41479" y="1805915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/>
              <a:t>大きな</a:t>
            </a:r>
            <a:endParaRPr lang="en-US" altLang="ja-JP" sz="3200" b="1" dirty="0"/>
          </a:p>
          <a:p>
            <a:pPr algn="ctr"/>
            <a:r>
              <a:rPr lang="ja-JP" altLang="en-US" sz="3200" b="1" dirty="0"/>
              <a:t>転換</a:t>
            </a:r>
            <a:endParaRPr kumimoji="1" lang="en-US" altLang="ja-JP" sz="3200" b="1" dirty="0"/>
          </a:p>
        </p:txBody>
      </p:sp>
      <p:sp>
        <p:nvSpPr>
          <p:cNvPr id="7" name="U ターン矢印 6"/>
          <p:cNvSpPr/>
          <p:nvPr/>
        </p:nvSpPr>
        <p:spPr>
          <a:xfrm rot="5400000">
            <a:off x="6055028" y="4106212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15988" y="4124345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/>
              <a:t>大きな</a:t>
            </a:r>
            <a:endParaRPr lang="en-US" altLang="ja-JP" sz="3200" b="1" dirty="0"/>
          </a:p>
          <a:p>
            <a:pPr algn="ctr"/>
            <a:r>
              <a:rPr lang="ja-JP" altLang="en-US" sz="3200" b="1" dirty="0"/>
              <a:t>転換</a:t>
            </a:r>
            <a:endParaRPr kumimoji="1" lang="en-US" altLang="ja-JP" sz="3200" b="1" dirty="0"/>
          </a:p>
        </p:txBody>
      </p:sp>
    </p:spTree>
    <p:extLst>
      <p:ext uri="{BB962C8B-B14F-4D97-AF65-F5344CB8AC3E}">
        <p14:creationId xmlns:p14="http://schemas.microsoft.com/office/powerpoint/2010/main" val="18858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「わかる」ために必要なこと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「わからないこと」はまず自分で考えてみる。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それでもわからなければ、人に助けを求める（「教えて」と言える能力）。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自分が「わかった」と思ったことは、積極的に人に教える。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8548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5714</TotalTime>
  <Words>1763</Words>
  <Application>Microsoft Office PowerPoint</Application>
  <PresentationFormat>画面に合わせる (4:3)</PresentationFormat>
  <Paragraphs>285</Paragraphs>
  <Slides>46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46</vt:i4>
      </vt:variant>
    </vt:vector>
  </HeadingPairs>
  <TitlesOfParts>
    <vt:vector size="51" baseType="lpstr">
      <vt:lpstr>メイリオ</vt:lpstr>
      <vt:lpstr>Arial</vt:lpstr>
      <vt:lpstr>Calibri</vt:lpstr>
      <vt:lpstr>Segoe UI</vt:lpstr>
      <vt:lpstr>Office ​​テーマ</vt:lpstr>
      <vt:lpstr>「目的」から考える授業デザイン ～“良い授業”とは何か？～</vt:lpstr>
      <vt:lpstr>自己紹介</vt:lpstr>
      <vt:lpstr>この時間の目的</vt:lpstr>
      <vt:lpstr>PowerPoint プレゼンテーション</vt:lpstr>
      <vt:lpstr>PowerPoint プレゼンテーション</vt:lpstr>
      <vt:lpstr>教育改革の背景</vt:lpstr>
      <vt:lpstr>ＡＬ型授業の必要性</vt:lpstr>
      <vt:lpstr>理解の４段階</vt:lpstr>
      <vt:lpstr>「わかる」ために必要なこと</vt:lpstr>
      <vt:lpstr>創造性とは</vt:lpstr>
      <vt:lpstr>クリティカルシンキングとは</vt:lpstr>
      <vt:lpstr>社会人基礎力①</vt:lpstr>
      <vt:lpstr>社会人基礎力②</vt:lpstr>
      <vt:lpstr>社会人基礎力③</vt:lpstr>
      <vt:lpstr>ＡＬ型授業の必要性</vt:lpstr>
      <vt:lpstr>PowerPoint プレゼンテーション</vt:lpstr>
      <vt:lpstr>AL型授業の全体像</vt:lpstr>
      <vt:lpstr>wantとcan</vt:lpstr>
      <vt:lpstr>「型」よりも「柔軟性」を</vt:lpstr>
      <vt:lpstr>理念（ビジョン）</vt:lpstr>
      <vt:lpstr>PowerPoint プレゼンテーション</vt:lpstr>
      <vt:lpstr>単元指導計画の「要素」</vt:lpstr>
      <vt:lpstr>PowerPoint プレゼンテーション</vt:lpstr>
      <vt:lpstr>「目標」と「課題」</vt:lpstr>
      <vt:lpstr>ＴＱ生物基礎の基本構造</vt:lpstr>
      <vt:lpstr>「探究」と「問い」</vt:lpstr>
      <vt:lpstr>課題に取り組む時間</vt:lpstr>
      <vt:lpstr>生徒の学習の補助</vt:lpstr>
      <vt:lpstr>振り返りシート</vt:lpstr>
      <vt:lpstr>PowerPoint プレゼンテーション</vt:lpstr>
      <vt:lpstr>AL型授業の全体像</vt:lpstr>
      <vt:lpstr>教員と生徒のPDCAサイクル</vt:lpstr>
      <vt:lpstr>生徒の行う「評価」</vt:lpstr>
      <vt:lpstr>第2回考査後授業アンケート（α）</vt:lpstr>
      <vt:lpstr>第2回考査後授業アンケート（β）</vt:lpstr>
      <vt:lpstr>第3回考査後授業アンケート（β）</vt:lpstr>
      <vt:lpstr>考査結果の活用</vt:lpstr>
      <vt:lpstr>第1回～第3回考査結果（α）</vt:lpstr>
      <vt:lpstr>AL型授業の効果</vt:lpstr>
      <vt:lpstr>PowerPoint プレゼンテーション</vt:lpstr>
      <vt:lpstr>思考の材料　「学校」と「教師」</vt:lpstr>
      <vt:lpstr>教員の「職能」の変化</vt:lpstr>
      <vt:lpstr>問題発見力と問題解決力</vt:lpstr>
      <vt:lpstr>ビジョンとゴール</vt:lpstr>
      <vt:lpstr>「学校」「授業」の価値</vt:lpstr>
      <vt:lpstr>多様性と共生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智久 大野</cp:lastModifiedBy>
  <cp:revision>162</cp:revision>
  <cp:lastPrinted>2015-07-31T11:03:16Z</cp:lastPrinted>
  <dcterms:created xsi:type="dcterms:W3CDTF">2015-01-23T22:08:07Z</dcterms:created>
  <dcterms:modified xsi:type="dcterms:W3CDTF">2019-12-19T05:47:25Z</dcterms:modified>
</cp:coreProperties>
</file>