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057" r:id="rId1"/>
  </p:sldMasterIdLst>
  <p:notesMasterIdLst>
    <p:notesMasterId r:id="rId15"/>
  </p:notesMasterIdLst>
  <p:sldIdLst>
    <p:sldId id="1226" r:id="rId2"/>
    <p:sldId id="1227" r:id="rId3"/>
    <p:sldId id="1228" r:id="rId4"/>
    <p:sldId id="1229" r:id="rId5"/>
    <p:sldId id="1230" r:id="rId6"/>
    <p:sldId id="1231" r:id="rId7"/>
    <p:sldId id="1232" r:id="rId8"/>
    <p:sldId id="1233" r:id="rId9"/>
    <p:sldId id="1234" r:id="rId10"/>
    <p:sldId id="1280" r:id="rId11"/>
    <p:sldId id="1277" r:id="rId12"/>
    <p:sldId id="1278" r:id="rId13"/>
    <p:sldId id="1279" r:id="rId14"/>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K"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ECE"/>
    <a:srgbClr val="FAFF37"/>
    <a:srgbClr val="F0F5FA"/>
    <a:srgbClr val="FFFFFF"/>
    <a:srgbClr val="93A299"/>
    <a:srgbClr val="E9D7D3"/>
    <a:srgbClr val="BEC7C2"/>
    <a:srgbClr val="808D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5B6BF3-045C-4B57-B135-7314956FD3D6}" v="1" dt="2019-07-18T06:17:40.46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25" autoAdjust="0"/>
    <p:restoredTop sz="96339" autoAdjust="0"/>
  </p:normalViewPr>
  <p:slideViewPr>
    <p:cSldViewPr>
      <p:cViewPr varScale="1">
        <p:scale>
          <a:sx n="86" d="100"/>
          <a:sy n="86" d="100"/>
        </p:scale>
        <p:origin x="534" y="4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25" d="100"/>
        <a:sy n="125" d="100"/>
      </p:scale>
      <p:origin x="0" y="17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8DFBF78A-6B53-4672-A37D-BB877413531A}" type="datetimeFigureOut">
              <a:rPr kumimoji="1" lang="ja-JP" altLang="en-US" smtClean="0"/>
              <a:t>2019/12/19</a:t>
            </a:fld>
            <a:endParaRPr kumimoji="1" lang="ja-JP" altLang="en-US"/>
          </a:p>
        </p:txBody>
      </p:sp>
      <p:sp>
        <p:nvSpPr>
          <p:cNvPr id="4" name="スライド イメージ プレースホルダー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9B2060C2-2FA7-49CD-9953-339CD8553659}" type="slidenum">
              <a:rPr kumimoji="1" lang="ja-JP" altLang="en-US" smtClean="0"/>
              <a:t>‹#›</a:t>
            </a:fld>
            <a:endParaRPr kumimoji="1" lang="ja-JP" altLang="en-US"/>
          </a:p>
        </p:txBody>
      </p:sp>
    </p:spTree>
    <p:extLst>
      <p:ext uri="{BB962C8B-B14F-4D97-AF65-F5344CB8AC3E}">
        <p14:creationId xmlns:p14="http://schemas.microsoft.com/office/powerpoint/2010/main" val="27692631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8CE010B-C191-441E-9397-0A0789623A32}"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744950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1F9164-5B66-47C4-8968-BDD99E57499C}"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93361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CF5861-6710-4A2B-8EB8-B9962E07A773}"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35178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B32BE1-A11C-4009-8A59-0570C1D9D869}"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168587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3201F2B-919F-4CC3-9373-9CD5F78543F1}"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845353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3E8B7E6-B212-436E-95B4-61D8E675F933}" type="datetime1">
              <a:rPr kumimoji="1" lang="ja-JP" altLang="en-US" smtClean="0"/>
              <a:t>2019/12/19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9295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189C9C6-4643-4F9B-9F49-6E936258F032}" type="datetime1">
              <a:rPr kumimoji="1" lang="ja-JP" altLang="en-US" smtClean="0"/>
              <a:t>2019/12/19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61686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74B76BD-50A0-4BF7-B271-AD943FEEBEF1}" type="datetime1">
              <a:rPr kumimoji="1" lang="ja-JP" altLang="en-US" smtClean="0"/>
              <a:t>2019/12/19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527894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0B9896-283B-44B6-BFF2-D6C42E4D730C}" type="datetime1">
              <a:rPr kumimoji="1" lang="ja-JP" altLang="en-US" smtClean="0"/>
              <a:t>2019/12/19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506752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0E61686-F766-4947-AE41-51AADE39D799}" type="datetime1">
              <a:rPr kumimoji="1" lang="ja-JP" altLang="en-US" smtClean="0"/>
              <a:t>2019/12/19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17702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EE1EAD-3EED-4FD6-87A4-2F7B0A615CD7}" type="datetime1">
              <a:rPr kumimoji="1" lang="ja-JP" altLang="en-US" smtClean="0"/>
              <a:t>2019/12/19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630024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0C8FF-D611-4823-AE72-B93F05A6080F}" type="datetime1">
              <a:rPr kumimoji="1" lang="ja-JP" altLang="en-US" smtClean="0"/>
              <a:t>2019/12/19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72111677"/>
      </p:ext>
    </p:extLst>
  </p:cSld>
  <p:clrMap bg1="lt1" tx1="dk1" bg2="lt2" tx2="dk2" accent1="accent1" accent2="accent2" accent3="accent3" accent4="accent4" accent5="accent5" accent6="accent6" hlink="hlink" folHlink="folHlink"/>
  <p:sldLayoutIdLst>
    <p:sldLayoutId id="2147484058" r:id="rId1"/>
    <p:sldLayoutId id="2147484059" r:id="rId2"/>
    <p:sldLayoutId id="2147484060" r:id="rId3"/>
    <p:sldLayoutId id="2147484061" r:id="rId4"/>
    <p:sldLayoutId id="2147484062" r:id="rId5"/>
    <p:sldLayoutId id="2147484063" r:id="rId6"/>
    <p:sldLayoutId id="2147484064" r:id="rId7"/>
    <p:sldLayoutId id="2147484065" r:id="rId8"/>
    <p:sldLayoutId id="2147484066" r:id="rId9"/>
    <p:sldLayoutId id="2147484067" r:id="rId10"/>
    <p:sldLayoutId id="2147484068"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facebook.com/tomohisa.ohno.79" TargetMode="External"/><Relationship Id="rId2" Type="http://schemas.openxmlformats.org/officeDocument/2006/relationships/hyperlink" Target="http://biologymanabiai.jimdo.com/" TargetMode="External"/><Relationship Id="rId1" Type="http://schemas.openxmlformats.org/officeDocument/2006/relationships/slideLayout" Target="../slideLayouts/slideLayout2.xml"/><Relationship Id="rId4" Type="http://schemas.openxmlformats.org/officeDocument/2006/relationships/hyperlink" Target="https://twitter.com/tomoohno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520" y="1628800"/>
            <a:ext cx="9144000" cy="2448271"/>
          </a:xfrm>
        </p:spPr>
        <p:txBody>
          <a:bodyPr>
            <a:normAutofit/>
          </a:bodyPr>
          <a:lstStyle/>
          <a:p>
            <a:r>
              <a:rPr lang="en-US" altLang="ja-JP" b="1" dirty="0"/>
              <a:t>TP</a:t>
            </a:r>
            <a:r>
              <a:rPr lang="ja-JP" altLang="en-US" b="1" dirty="0"/>
              <a:t>チャートの紹介と</a:t>
            </a:r>
            <a:br>
              <a:rPr lang="en-US" altLang="ja-JP" b="1" dirty="0"/>
            </a:br>
            <a:r>
              <a:rPr lang="ja-JP" altLang="en-US" b="1" dirty="0"/>
              <a:t>作成ワークショップ</a:t>
            </a:r>
            <a:endParaRPr kumimoji="1" lang="ja-JP" altLang="en-US" sz="3600" b="1" dirty="0"/>
          </a:p>
        </p:txBody>
      </p:sp>
      <p:sp>
        <p:nvSpPr>
          <p:cNvPr id="3" name="サブタイトル 2"/>
          <p:cNvSpPr>
            <a:spLocks noGrp="1"/>
          </p:cNvSpPr>
          <p:nvPr>
            <p:ph type="subTitle" idx="1"/>
          </p:nvPr>
        </p:nvSpPr>
        <p:spPr>
          <a:xfrm>
            <a:off x="1331640" y="4149080"/>
            <a:ext cx="6584776" cy="1752600"/>
          </a:xfrm>
        </p:spPr>
        <p:txBody>
          <a:bodyPr>
            <a:normAutofit/>
          </a:bodyPr>
          <a:lstStyle/>
          <a:p>
            <a:r>
              <a:rPr lang="ja-JP" altLang="en-US" sz="3600" dirty="0">
                <a:solidFill>
                  <a:schemeClr val="tx1"/>
                </a:solidFill>
              </a:rPr>
              <a:t>三田国際学園中学校・高等学校</a:t>
            </a:r>
            <a:endParaRPr lang="en-US" altLang="ja-JP" sz="3600" dirty="0">
              <a:solidFill>
                <a:schemeClr val="tx1"/>
              </a:solidFill>
            </a:endParaRPr>
          </a:p>
          <a:p>
            <a:r>
              <a:rPr lang="ja-JP" altLang="en-US" sz="3600" dirty="0">
                <a:solidFill>
                  <a:schemeClr val="tx1"/>
                </a:solidFill>
              </a:rPr>
              <a:t>大野智久</a:t>
            </a:r>
            <a:endParaRPr kumimoji="1" lang="ja-JP" altLang="en-US" sz="3600" dirty="0">
              <a:solidFill>
                <a:schemeClr val="tx1"/>
              </a:solidFill>
            </a:endParaRPr>
          </a:p>
        </p:txBody>
      </p:sp>
      <p:sp>
        <p:nvSpPr>
          <p:cNvPr id="4" name="テキスト ボックス 3"/>
          <p:cNvSpPr txBox="1"/>
          <p:nvPr/>
        </p:nvSpPr>
        <p:spPr>
          <a:xfrm>
            <a:off x="5537721" y="260648"/>
            <a:ext cx="3474028" cy="369332"/>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rPr>
              <a:t>190719</a:t>
            </a: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　</a:t>
            </a:r>
            <a:r>
              <a:rPr lang="ja-JP" altLang="en-US" dirty="0">
                <a:solidFill>
                  <a:prstClr val="black"/>
                </a:solidFill>
                <a:latin typeface="Segoe UI"/>
                <a:ea typeface="メイリオ"/>
              </a:rPr>
              <a:t>麻溝台高校　教員研修</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p:txBody>
      </p:sp>
    </p:spTree>
    <p:extLst>
      <p:ext uri="{BB962C8B-B14F-4D97-AF65-F5344CB8AC3E}">
        <p14:creationId xmlns:p14="http://schemas.microsoft.com/office/powerpoint/2010/main" val="1693417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8AFFA56-C52B-44E5-A61D-EDD85210D361}"/>
              </a:ext>
            </a:extLst>
          </p:cNvPr>
          <p:cNvSpPr>
            <a:spLocks noGrp="1"/>
          </p:cNvSpPr>
          <p:nvPr>
            <p:ph idx="1"/>
          </p:nvPr>
        </p:nvSpPr>
        <p:spPr/>
        <p:txBody>
          <a:bodyPr/>
          <a:lstStyle/>
          <a:p>
            <a:r>
              <a:rPr kumimoji="1" lang="en-US" altLang="ja-JP" dirty="0"/>
              <a:t>TP</a:t>
            </a:r>
            <a:r>
              <a:rPr kumimoji="1" lang="ja-JP" altLang="en-US" dirty="0"/>
              <a:t>チャートの作成については、東京大学栗田佳代子先生がウェブサイトで公開されているものを使用しました。</a:t>
            </a:r>
          </a:p>
        </p:txBody>
      </p:sp>
    </p:spTree>
    <p:extLst>
      <p:ext uri="{BB962C8B-B14F-4D97-AF65-F5344CB8AC3E}">
        <p14:creationId xmlns:p14="http://schemas.microsoft.com/office/powerpoint/2010/main" val="1780126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5536" y="5774853"/>
            <a:ext cx="8568952"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Segoe UI"/>
                <a:ea typeface="メイリオ"/>
                <a:cs typeface="+mn-cs"/>
              </a:rPr>
              <a:t>教師のための「なりたい教師」になれる本！ </a:t>
            </a:r>
            <a:endParaRPr kumimoji="1" lang="en-US" altLang="ja-JP" sz="28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Segoe UI"/>
                <a:ea typeface="メイリオ"/>
                <a:cs typeface="+mn-cs"/>
              </a:rPr>
              <a:t>（</a:t>
            </a:r>
            <a:r>
              <a:rPr kumimoji="1" lang="en-US" altLang="ja-JP" sz="2800" b="1" i="0" u="none" strike="noStrike" kern="1200" cap="none" spc="0" normalizeH="0" baseline="0" noProof="0" dirty="0">
                <a:ln>
                  <a:noFill/>
                </a:ln>
                <a:solidFill>
                  <a:prstClr val="black"/>
                </a:solidFill>
                <a:effectLst/>
                <a:uLnTx/>
                <a:uFillTx/>
                <a:latin typeface="Segoe UI"/>
                <a:ea typeface="メイリオ"/>
                <a:cs typeface="+mn-cs"/>
              </a:rPr>
              <a:t>2018</a:t>
            </a:r>
            <a:r>
              <a:rPr kumimoji="1" lang="ja-JP" altLang="en-US" sz="2800" b="1" i="0" u="none" strike="noStrike" kern="1200" cap="none" spc="0" normalizeH="0" baseline="0" noProof="0" dirty="0">
                <a:ln>
                  <a:noFill/>
                </a:ln>
                <a:solidFill>
                  <a:prstClr val="black"/>
                </a:solidFill>
                <a:effectLst/>
                <a:uLnTx/>
                <a:uFillTx/>
                <a:latin typeface="Segoe UI"/>
                <a:ea typeface="メイリオ"/>
                <a:cs typeface="+mn-cs"/>
              </a:rPr>
              <a:t>年　学陽書房）</a:t>
            </a:r>
            <a:r>
              <a:rPr kumimoji="1" lang="ja-JP" altLang="en-US" sz="2400" b="0" i="0" u="none" strike="noStrike" kern="1200" cap="none" spc="0" normalizeH="0" baseline="0" noProof="0" dirty="0">
                <a:ln>
                  <a:noFill/>
                </a:ln>
                <a:solidFill>
                  <a:prstClr val="black"/>
                </a:solidFill>
                <a:effectLst/>
                <a:uLnTx/>
                <a:uFillTx/>
                <a:latin typeface="Segoe UI"/>
                <a:ea typeface="メイリオ"/>
                <a:cs typeface="+mn-cs"/>
              </a:rPr>
              <a:t> </a:t>
            </a:r>
          </a:p>
        </p:txBody>
      </p:sp>
      <p:sp>
        <p:nvSpPr>
          <p:cNvPr id="8" name="テキスト ボックス 7"/>
          <p:cNvSpPr txBox="1"/>
          <p:nvPr/>
        </p:nvSpPr>
        <p:spPr>
          <a:xfrm>
            <a:off x="3851920" y="920909"/>
            <a:ext cx="5051383" cy="452431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第１章　１枚のシートによる振り返りで</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　　　　授業がクラスがこんなに変わる！</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第２章　自分の</a:t>
            </a:r>
            <a:r>
              <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rPr>
              <a:t>TP</a:t>
            </a: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チャートをつくってみよう！</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第３章　作った</a:t>
            </a:r>
            <a:r>
              <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rPr>
              <a:t>TP</a:t>
            </a: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チャートを見直してみよう！</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第４章　</a:t>
            </a:r>
            <a:r>
              <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rPr>
              <a:t>TP</a:t>
            </a: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チャートで授業が生徒が</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　　　　こんなに変わった！</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第５章　</a:t>
            </a:r>
            <a:r>
              <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rPr>
              <a:t>TP</a:t>
            </a: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チャートを使うと</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　　　　研修・勉強会もこんなに変わる！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第６章　こんなことに困ったら？　</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　　　　</a:t>
            </a:r>
            <a:r>
              <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rPr>
              <a:t>TP</a:t>
            </a: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チャート</a:t>
            </a:r>
            <a:r>
              <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rPr>
              <a:t>Q&amp;A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endParaRPr>
          </a:p>
        </p:txBody>
      </p:sp>
      <p:pic>
        <p:nvPicPr>
          <p:cNvPr id="3" name="図 2">
            <a:extLst>
              <a:ext uri="{FF2B5EF4-FFF2-40B4-BE49-F238E27FC236}">
                <a16:creationId xmlns:a16="http://schemas.microsoft.com/office/drawing/2014/main" id="{9CAF009C-6169-4241-B861-A595615457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465" y="620688"/>
            <a:ext cx="3460455" cy="4896544"/>
          </a:xfrm>
          <a:prstGeom prst="rect">
            <a:avLst/>
          </a:prstGeom>
        </p:spPr>
      </p:pic>
    </p:spTree>
    <p:extLst>
      <p:ext uri="{BB962C8B-B14F-4D97-AF65-F5344CB8AC3E}">
        <p14:creationId xmlns:p14="http://schemas.microsoft.com/office/powerpoint/2010/main" val="648608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すぐ実践できる！　アクティブ・ラーニング　高校理科"/>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993" y="606093"/>
            <a:ext cx="3408642" cy="4942531"/>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395536" y="5774853"/>
            <a:ext cx="8568952"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Segoe UI"/>
                <a:ea typeface="メイリオ"/>
                <a:cs typeface="+mn-cs"/>
              </a:rPr>
              <a:t>すぐ実践できる！アクティブ・ラーニング高校理科</a:t>
            </a:r>
            <a:endParaRPr kumimoji="1" lang="en-US" altLang="ja-JP" sz="28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Segoe UI"/>
                <a:ea typeface="メイリオ"/>
                <a:cs typeface="+mn-cs"/>
              </a:rPr>
              <a:t>（</a:t>
            </a:r>
            <a:r>
              <a:rPr kumimoji="1" lang="en-US" altLang="ja-JP" sz="2800" b="1" i="0" u="none" strike="noStrike" kern="1200" cap="none" spc="0" normalizeH="0" baseline="0" noProof="0" dirty="0">
                <a:ln>
                  <a:noFill/>
                </a:ln>
                <a:solidFill>
                  <a:prstClr val="black"/>
                </a:solidFill>
                <a:effectLst/>
                <a:uLnTx/>
                <a:uFillTx/>
                <a:latin typeface="Segoe UI"/>
                <a:ea typeface="メイリオ"/>
                <a:cs typeface="+mn-cs"/>
              </a:rPr>
              <a:t>2017</a:t>
            </a:r>
            <a:r>
              <a:rPr kumimoji="1" lang="ja-JP" altLang="en-US" sz="2800" b="1" i="0" u="none" strike="noStrike" kern="1200" cap="none" spc="0" normalizeH="0" baseline="0" noProof="0" dirty="0">
                <a:ln>
                  <a:noFill/>
                </a:ln>
                <a:solidFill>
                  <a:prstClr val="black"/>
                </a:solidFill>
                <a:effectLst/>
                <a:uLnTx/>
                <a:uFillTx/>
                <a:latin typeface="Segoe UI"/>
                <a:ea typeface="メイリオ"/>
                <a:cs typeface="+mn-cs"/>
              </a:rPr>
              <a:t>年　学陽書房）</a:t>
            </a:r>
            <a:r>
              <a:rPr kumimoji="1" lang="ja-JP" altLang="en-US" sz="2400" b="0" i="0" u="none" strike="noStrike" kern="1200" cap="none" spc="0" normalizeH="0" baseline="0" noProof="0" dirty="0">
                <a:ln>
                  <a:noFill/>
                </a:ln>
                <a:solidFill>
                  <a:prstClr val="black"/>
                </a:solidFill>
                <a:effectLst/>
                <a:uLnTx/>
                <a:uFillTx/>
                <a:latin typeface="Segoe UI"/>
                <a:ea typeface="メイリオ"/>
                <a:cs typeface="+mn-cs"/>
              </a:rPr>
              <a:t> </a:t>
            </a:r>
          </a:p>
        </p:txBody>
      </p:sp>
      <p:sp>
        <p:nvSpPr>
          <p:cNvPr id="8" name="テキスト ボックス 7"/>
          <p:cNvSpPr txBox="1"/>
          <p:nvPr/>
        </p:nvSpPr>
        <p:spPr>
          <a:xfrm>
            <a:off x="3871159" y="620688"/>
            <a:ext cx="5327099" cy="480131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第１章　アクティブ・ラーニングって</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　　　　どんな授業？</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1800" b="1" i="0" u="none" strike="noStrike" kern="1200" cap="none" spc="0" normalizeH="0" baseline="0" noProof="0" dirty="0">
                <a:ln>
                  <a:noFill/>
                </a:ln>
                <a:solidFill>
                  <a:prstClr val="black"/>
                </a:solidFill>
                <a:effectLst/>
                <a:uLnTx/>
                <a:uFillTx/>
                <a:latin typeface="Segoe UI"/>
                <a:ea typeface="メイリオ"/>
                <a:cs typeface="+mn-cs"/>
              </a:rPr>
              <a:t>第２章　アクティブ・ラーニングの</a:t>
            </a:r>
            <a:endParaRPr kumimoji="1" lang="en-US" altLang="ja-JP" sz="18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Segoe UI"/>
                <a:ea typeface="メイリオ"/>
                <a:cs typeface="+mn-cs"/>
              </a:rPr>
              <a:t>　　　　基本的な考え方と課題の具体例</a:t>
            </a:r>
            <a:endParaRPr kumimoji="1" lang="en-US" altLang="ja-JP" sz="18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第３章　アクティブ・ラーニングの</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　　　　授業の実際</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第４章　授業を振り返り、</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　　　　生徒の反応を見取ろう</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1800" b="1" i="0" u="none" strike="noStrike" kern="1200" cap="none" spc="0" normalizeH="0" baseline="0" noProof="0" dirty="0">
                <a:ln>
                  <a:noFill/>
                </a:ln>
                <a:solidFill>
                  <a:prstClr val="black"/>
                </a:solidFill>
                <a:effectLst/>
                <a:uLnTx/>
                <a:uFillTx/>
                <a:latin typeface="Segoe UI"/>
                <a:ea typeface="メイリオ"/>
                <a:cs typeface="+mn-cs"/>
              </a:rPr>
              <a:t>第５章　定期考査や振り返りを</a:t>
            </a:r>
            <a:endParaRPr kumimoji="1" lang="en-US" altLang="ja-JP" sz="18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Segoe UI"/>
                <a:ea typeface="メイリオ"/>
                <a:cs typeface="+mn-cs"/>
              </a:rPr>
              <a:t>　　　　活用しよう！</a:t>
            </a:r>
            <a:endParaRPr kumimoji="1" lang="en-US" altLang="ja-JP" sz="18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1" lang="ja-JP" altLang="en-US" sz="1800" b="1"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1800" b="1" i="0" u="none" strike="noStrike" kern="1200" cap="none" spc="0" normalizeH="0" baseline="0" noProof="0" dirty="0">
                <a:ln>
                  <a:noFill/>
                </a:ln>
                <a:solidFill>
                  <a:prstClr val="black"/>
                </a:solidFill>
                <a:effectLst/>
                <a:uLnTx/>
                <a:uFillTx/>
                <a:latin typeface="Segoe UI"/>
                <a:ea typeface="メイリオ"/>
                <a:cs typeface="+mn-cs"/>
              </a:rPr>
              <a:t>第６章　探求をさらに深める</a:t>
            </a:r>
            <a:endParaRPr kumimoji="1" lang="en-US" altLang="ja-JP" sz="18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Segoe UI"/>
                <a:ea typeface="メイリオ"/>
                <a:cs typeface="+mn-cs"/>
              </a:rPr>
              <a:t>　　　　アクティブ・ラーニングの授業の可能性 </a:t>
            </a:r>
            <a:endPar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endParaRPr>
          </a:p>
        </p:txBody>
      </p:sp>
    </p:spTree>
    <p:extLst>
      <p:ext uri="{BB962C8B-B14F-4D97-AF65-F5344CB8AC3E}">
        <p14:creationId xmlns:p14="http://schemas.microsoft.com/office/powerpoint/2010/main" val="2159929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情報発信・参考資料</a:t>
            </a:r>
          </a:p>
        </p:txBody>
      </p:sp>
      <p:sp>
        <p:nvSpPr>
          <p:cNvPr id="3" name="コンテンツ プレースホルダー 2"/>
          <p:cNvSpPr>
            <a:spLocks noGrp="1"/>
          </p:cNvSpPr>
          <p:nvPr>
            <p:ph idx="1"/>
          </p:nvPr>
        </p:nvSpPr>
        <p:spPr>
          <a:xfrm>
            <a:off x="457200" y="1384176"/>
            <a:ext cx="8229600" cy="4853136"/>
          </a:xfrm>
        </p:spPr>
        <p:txBody>
          <a:bodyPr>
            <a:normAutofit fontScale="92500" lnSpcReduction="10000"/>
          </a:bodyPr>
          <a:lstStyle/>
          <a:p>
            <a:pPr marL="0" indent="0">
              <a:buNone/>
            </a:pPr>
            <a:r>
              <a:rPr lang="ja-JP" altLang="en-US" b="1" dirty="0"/>
              <a:t>①個人のウェブサイト</a:t>
            </a:r>
          </a:p>
          <a:p>
            <a:pPr marL="0" indent="0">
              <a:buNone/>
            </a:pPr>
            <a:r>
              <a:rPr lang="ja-JP" altLang="en-US" sz="1800" dirty="0"/>
              <a:t>授業プリントや各種資料の公開</a:t>
            </a:r>
            <a:endParaRPr lang="en-US" altLang="ja-JP" sz="1800" dirty="0"/>
          </a:p>
          <a:p>
            <a:endParaRPr lang="ja-JP" altLang="en-US" sz="1800" dirty="0"/>
          </a:p>
          <a:p>
            <a:pPr marL="0" indent="0">
              <a:buNone/>
            </a:pPr>
            <a:r>
              <a:rPr lang="ja-JP" altLang="en-US" sz="2400" b="1" dirty="0"/>
              <a:t>生物「を」教える視点　生物「で」教える視点</a:t>
            </a:r>
          </a:p>
          <a:p>
            <a:pPr marL="0" indent="0">
              <a:buNone/>
            </a:pPr>
            <a:r>
              <a:rPr lang="en-US" altLang="ja-JP" sz="2400" dirty="0">
                <a:hlinkClick r:id="rId2"/>
              </a:rPr>
              <a:t>http://biologymanabiai.jimdo.com/</a:t>
            </a:r>
            <a:endParaRPr lang="en-US" altLang="ja-JP" sz="2400" dirty="0"/>
          </a:p>
          <a:p>
            <a:endParaRPr lang="en-US" altLang="ja-JP" sz="2800" dirty="0"/>
          </a:p>
          <a:p>
            <a:pPr marL="0" indent="0">
              <a:buNone/>
            </a:pPr>
            <a:r>
              <a:rPr lang="en-US" altLang="ja-JP" b="1" dirty="0"/>
              <a:t>②Facebook</a:t>
            </a:r>
          </a:p>
          <a:p>
            <a:pPr marL="0" indent="0">
              <a:buNone/>
            </a:pPr>
            <a:r>
              <a:rPr lang="en-US" altLang="ja-JP" sz="2400" dirty="0">
                <a:hlinkClick r:id="rId3"/>
              </a:rPr>
              <a:t>https://www.facebook.com/tomohisa.ohno.79</a:t>
            </a:r>
            <a:endParaRPr lang="en-US" altLang="ja-JP" sz="2400" dirty="0"/>
          </a:p>
          <a:p>
            <a:pPr marL="0" indent="0">
              <a:buNone/>
            </a:pPr>
            <a:r>
              <a:rPr lang="ja-JP" altLang="en-US" sz="1800" dirty="0"/>
              <a:t>「ペンギンのイラスト」の大野智久です。</a:t>
            </a:r>
            <a:endParaRPr lang="en-US" altLang="ja-JP" sz="1800" dirty="0"/>
          </a:p>
          <a:p>
            <a:pPr marL="0" indent="0">
              <a:buNone/>
            </a:pPr>
            <a:endParaRPr lang="en-US" altLang="ja-JP" sz="1800" dirty="0"/>
          </a:p>
          <a:p>
            <a:pPr marL="0" indent="0">
              <a:buNone/>
            </a:pPr>
            <a:r>
              <a:rPr lang="ja-JP" altLang="en-US" b="1" dirty="0"/>
              <a:t>③</a:t>
            </a:r>
            <a:r>
              <a:rPr lang="en-US" altLang="ja-JP" b="1" dirty="0"/>
              <a:t>Twitter</a:t>
            </a:r>
          </a:p>
          <a:p>
            <a:pPr marL="0" indent="0">
              <a:buNone/>
            </a:pPr>
            <a:r>
              <a:rPr lang="en-US" altLang="ja-JP" sz="2400" dirty="0">
                <a:hlinkClick r:id="rId4"/>
              </a:rPr>
              <a:t>https://twitter.com/tomoohnoedu</a:t>
            </a:r>
            <a:endParaRPr lang="en-US" altLang="ja-JP" sz="2400" dirty="0"/>
          </a:p>
          <a:p>
            <a:pPr marL="0" indent="0">
              <a:buNone/>
            </a:pPr>
            <a:r>
              <a:rPr lang="ja-JP" altLang="en-US" sz="1800" dirty="0"/>
              <a:t>「ペンギンのイラスト」の大野智久です。</a:t>
            </a:r>
            <a:endParaRPr lang="en-US" altLang="ja-JP" sz="1800" dirty="0"/>
          </a:p>
        </p:txBody>
      </p:sp>
    </p:spTree>
    <p:extLst>
      <p:ext uri="{BB962C8B-B14F-4D97-AF65-F5344CB8AC3E}">
        <p14:creationId xmlns:p14="http://schemas.microsoft.com/office/powerpoint/2010/main" val="1848246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自己紹介</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a:bodyPr>
          <a:lstStyle/>
          <a:p>
            <a:pPr marL="0" indent="0">
              <a:buNone/>
            </a:pPr>
            <a:r>
              <a:rPr lang="ja-JP" altLang="en-US" dirty="0"/>
              <a:t>ＡＬ型授業　８年目</a:t>
            </a:r>
            <a:endParaRPr lang="en-US" altLang="ja-JP" dirty="0"/>
          </a:p>
          <a:p>
            <a:pPr marL="0" indent="0">
              <a:buNone/>
            </a:pPr>
            <a:endParaRPr lang="en-US" altLang="ja-JP" dirty="0"/>
          </a:p>
          <a:p>
            <a:r>
              <a:rPr lang="ja-JP" altLang="en-US" dirty="0"/>
              <a:t>都立新宿山吹（３年）</a:t>
            </a:r>
            <a:endParaRPr lang="en-US" altLang="ja-JP" dirty="0"/>
          </a:p>
          <a:p>
            <a:r>
              <a:rPr lang="ja-JP" altLang="en-US" dirty="0"/>
              <a:t>都立国立（４年）</a:t>
            </a:r>
            <a:endParaRPr lang="en-US" altLang="ja-JP" dirty="0"/>
          </a:p>
          <a:p>
            <a:r>
              <a:rPr lang="ja-JP" altLang="en-US" dirty="0"/>
              <a:t>三田国際学園（１年目）</a:t>
            </a:r>
            <a:endParaRPr lang="en-US" altLang="ja-JP" dirty="0"/>
          </a:p>
          <a:p>
            <a:endParaRPr lang="en-US" altLang="ja-JP" dirty="0"/>
          </a:p>
          <a:p>
            <a:pPr marL="0" indent="0">
              <a:buNone/>
            </a:pPr>
            <a:r>
              <a:rPr lang="ja-JP" altLang="en-US" dirty="0"/>
              <a:t>ビジョン</a:t>
            </a:r>
            <a:endParaRPr lang="en-US" altLang="ja-JP" dirty="0"/>
          </a:p>
          <a:p>
            <a:pPr marL="0" indent="0">
              <a:buNone/>
            </a:pPr>
            <a:r>
              <a:rPr lang="ja-JP" altLang="en-US" dirty="0"/>
              <a:t>「誰もが生きやすい社会」</a:t>
            </a:r>
            <a:endParaRPr lang="en-US" altLang="ja-JP" dirty="0"/>
          </a:p>
        </p:txBody>
      </p:sp>
    </p:spTree>
    <p:extLst>
      <p:ext uri="{BB962C8B-B14F-4D97-AF65-F5344CB8AC3E}">
        <p14:creationId xmlns:p14="http://schemas.microsoft.com/office/powerpoint/2010/main" val="225637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06F700-6900-448E-8A86-C9DD224727AC}"/>
              </a:ext>
            </a:extLst>
          </p:cNvPr>
          <p:cNvSpPr>
            <a:spLocks noGrp="1"/>
          </p:cNvSpPr>
          <p:nvPr>
            <p:ph type="title"/>
          </p:nvPr>
        </p:nvSpPr>
        <p:spPr/>
        <p:txBody>
          <a:bodyPr/>
          <a:lstStyle/>
          <a:p>
            <a:r>
              <a:rPr lang="ja-JP" altLang="en-US" dirty="0"/>
              <a:t>従来の研修会の課題</a:t>
            </a:r>
            <a:r>
              <a:rPr lang="en-US" altLang="ja-JP" dirty="0"/>
              <a:t>①</a:t>
            </a:r>
            <a:endParaRPr kumimoji="1" lang="ja-JP" altLang="en-US" dirty="0"/>
          </a:p>
        </p:txBody>
      </p:sp>
      <p:sp>
        <p:nvSpPr>
          <p:cNvPr id="3" name="コンテンツ プレースホルダー 2">
            <a:extLst>
              <a:ext uri="{FF2B5EF4-FFF2-40B4-BE49-F238E27FC236}">
                <a16:creationId xmlns:a16="http://schemas.microsoft.com/office/drawing/2014/main" id="{2CA3B196-1CB1-4AA2-981E-72DA8BB73DA7}"/>
              </a:ext>
            </a:extLst>
          </p:cNvPr>
          <p:cNvSpPr>
            <a:spLocks noGrp="1"/>
          </p:cNvSpPr>
          <p:nvPr>
            <p:ph idx="1"/>
          </p:nvPr>
        </p:nvSpPr>
        <p:spPr/>
        <p:txBody>
          <a:bodyPr/>
          <a:lstStyle/>
          <a:p>
            <a:r>
              <a:rPr kumimoji="1" lang="ja-JP" altLang="en-US" dirty="0"/>
              <a:t>「押し付けられた」と感じてしまう。</a:t>
            </a:r>
            <a:endParaRPr kumimoji="1" lang="en-US" altLang="ja-JP" dirty="0"/>
          </a:p>
          <a:p>
            <a:endParaRPr lang="en-US" altLang="ja-JP" dirty="0"/>
          </a:p>
          <a:p>
            <a:pPr marL="0" indent="0">
              <a:buNone/>
            </a:pPr>
            <a:r>
              <a:rPr lang="en-US" altLang="ja-JP" dirty="0"/>
              <a:t>ex)</a:t>
            </a:r>
            <a:r>
              <a:rPr lang="ja-JP" altLang="en-US" dirty="0"/>
              <a:t>「これからは</a:t>
            </a:r>
            <a:r>
              <a:rPr lang="en-US" altLang="ja-JP" dirty="0"/>
              <a:t>AL</a:t>
            </a:r>
            <a:r>
              <a:rPr lang="ja-JP" altLang="en-US" dirty="0"/>
              <a:t>型授業を実施すべきだ」</a:t>
            </a:r>
            <a:endParaRPr lang="en-US" altLang="ja-JP" dirty="0"/>
          </a:p>
          <a:p>
            <a:pPr marL="0" indent="0">
              <a:buNone/>
            </a:pPr>
            <a:r>
              <a:rPr lang="ja-JP" altLang="en-US" dirty="0"/>
              <a:t>→「なるほど！これは実施すべきだ」</a:t>
            </a:r>
            <a:endParaRPr lang="en-US" altLang="ja-JP" dirty="0"/>
          </a:p>
          <a:p>
            <a:pPr marL="0" indent="0">
              <a:buNone/>
            </a:pPr>
            <a:r>
              <a:rPr lang="ja-JP" altLang="en-US" dirty="0"/>
              <a:t>　「余計なお世話だ」</a:t>
            </a:r>
            <a:endParaRPr lang="en-US" altLang="ja-JP" dirty="0"/>
          </a:p>
          <a:p>
            <a:endParaRPr kumimoji="1" lang="ja-JP" altLang="en-US" dirty="0"/>
          </a:p>
        </p:txBody>
      </p:sp>
    </p:spTree>
    <p:extLst>
      <p:ext uri="{BB962C8B-B14F-4D97-AF65-F5344CB8AC3E}">
        <p14:creationId xmlns:p14="http://schemas.microsoft.com/office/powerpoint/2010/main" val="251336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428AB5-581A-4952-BDE0-37D844617778}"/>
              </a:ext>
            </a:extLst>
          </p:cNvPr>
          <p:cNvSpPr>
            <a:spLocks noGrp="1"/>
          </p:cNvSpPr>
          <p:nvPr>
            <p:ph type="title"/>
          </p:nvPr>
        </p:nvSpPr>
        <p:spPr/>
        <p:txBody>
          <a:bodyPr/>
          <a:lstStyle/>
          <a:p>
            <a:r>
              <a:rPr lang="ja-JP" altLang="en-US" dirty="0"/>
              <a:t>従来の研修会の課題</a:t>
            </a:r>
            <a:r>
              <a:rPr lang="en-US" altLang="ja-JP" dirty="0"/>
              <a:t>②</a:t>
            </a:r>
            <a:endParaRPr kumimoji="1" lang="ja-JP" altLang="en-US" dirty="0"/>
          </a:p>
        </p:txBody>
      </p:sp>
      <p:sp>
        <p:nvSpPr>
          <p:cNvPr id="3" name="コンテンツ プレースホルダー 2">
            <a:extLst>
              <a:ext uri="{FF2B5EF4-FFF2-40B4-BE49-F238E27FC236}">
                <a16:creationId xmlns:a16="http://schemas.microsoft.com/office/drawing/2014/main" id="{5EC58A72-DA7C-4D80-B73B-9DFA22EA5FE9}"/>
              </a:ext>
            </a:extLst>
          </p:cNvPr>
          <p:cNvSpPr>
            <a:spLocks noGrp="1"/>
          </p:cNvSpPr>
          <p:nvPr>
            <p:ph idx="1"/>
          </p:nvPr>
        </p:nvSpPr>
        <p:spPr/>
        <p:txBody>
          <a:bodyPr/>
          <a:lstStyle/>
          <a:p>
            <a:r>
              <a:rPr kumimoji="1" lang="ja-JP" altLang="en-US" dirty="0"/>
              <a:t>「方法論」の話が中心になりがち。</a:t>
            </a:r>
            <a:endParaRPr kumimoji="1" lang="en-US" altLang="ja-JP" dirty="0"/>
          </a:p>
          <a:p>
            <a:pPr marL="0" indent="0">
              <a:buNone/>
            </a:pPr>
            <a:r>
              <a:rPr lang="ja-JP" altLang="en-US" dirty="0"/>
              <a:t>　→時に不毛な議論になってしまう。</a:t>
            </a:r>
            <a:endParaRPr lang="en-US" altLang="ja-JP" dirty="0"/>
          </a:p>
          <a:p>
            <a:pPr marL="0" indent="0">
              <a:buNone/>
            </a:pPr>
            <a:endParaRPr lang="en-US" altLang="ja-JP" dirty="0"/>
          </a:p>
          <a:p>
            <a:pPr marL="0" indent="0">
              <a:buNone/>
            </a:pPr>
            <a:r>
              <a:rPr lang="en-US" altLang="ja-JP" dirty="0"/>
              <a:t>ex</a:t>
            </a:r>
            <a:r>
              <a:rPr lang="ja-JP" altLang="en-US" dirty="0"/>
              <a:t>）グループワークの後にグループごとのまとめを共有すべきかどうか？</a:t>
            </a:r>
            <a:endParaRPr lang="en-US" altLang="ja-JP" dirty="0"/>
          </a:p>
          <a:p>
            <a:pPr marL="0" indent="0">
              <a:buNone/>
            </a:pPr>
            <a:r>
              <a:rPr lang="ja-JP" altLang="en-US" dirty="0"/>
              <a:t>「絶対に共有するべき！」</a:t>
            </a:r>
            <a:endParaRPr lang="en-US" altLang="ja-JP" dirty="0"/>
          </a:p>
          <a:p>
            <a:pPr marL="0" indent="0">
              <a:buNone/>
            </a:pPr>
            <a:r>
              <a:rPr lang="ja-JP" altLang="en-US" dirty="0"/>
              <a:t>「グループでの議論を深めるべき！」</a:t>
            </a:r>
            <a:endParaRPr lang="en-US" altLang="ja-JP" dirty="0"/>
          </a:p>
          <a:p>
            <a:endParaRPr kumimoji="1" lang="ja-JP" altLang="en-US" dirty="0"/>
          </a:p>
        </p:txBody>
      </p:sp>
    </p:spTree>
    <p:extLst>
      <p:ext uri="{BB962C8B-B14F-4D97-AF65-F5344CB8AC3E}">
        <p14:creationId xmlns:p14="http://schemas.microsoft.com/office/powerpoint/2010/main" val="1369039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25F9BE-F436-4168-8169-DA9E0639167B}"/>
              </a:ext>
            </a:extLst>
          </p:cNvPr>
          <p:cNvSpPr>
            <a:spLocks noGrp="1"/>
          </p:cNvSpPr>
          <p:nvPr>
            <p:ph type="title"/>
          </p:nvPr>
        </p:nvSpPr>
        <p:spPr/>
        <p:txBody>
          <a:bodyPr/>
          <a:lstStyle/>
          <a:p>
            <a:r>
              <a:rPr lang="ja-JP" altLang="en-US" dirty="0"/>
              <a:t>「方法」ではなく「目的」から</a:t>
            </a:r>
            <a:endParaRPr kumimoji="1" lang="ja-JP" altLang="en-US" dirty="0"/>
          </a:p>
        </p:txBody>
      </p:sp>
      <p:sp>
        <p:nvSpPr>
          <p:cNvPr id="3" name="コンテンツ プレースホルダー 2">
            <a:extLst>
              <a:ext uri="{FF2B5EF4-FFF2-40B4-BE49-F238E27FC236}">
                <a16:creationId xmlns:a16="http://schemas.microsoft.com/office/drawing/2014/main" id="{56217F97-93A3-49E4-991D-698BAC0F5A37}"/>
              </a:ext>
            </a:extLst>
          </p:cNvPr>
          <p:cNvSpPr>
            <a:spLocks noGrp="1"/>
          </p:cNvSpPr>
          <p:nvPr>
            <p:ph idx="1"/>
          </p:nvPr>
        </p:nvSpPr>
        <p:spPr>
          <a:xfrm>
            <a:off x="457200" y="1600200"/>
            <a:ext cx="8435280" cy="4525963"/>
          </a:xfrm>
        </p:spPr>
        <p:txBody>
          <a:bodyPr>
            <a:normAutofit fontScale="92500"/>
          </a:bodyPr>
          <a:lstStyle/>
          <a:p>
            <a:r>
              <a:rPr kumimoji="1" lang="ja-JP" altLang="en-US" dirty="0"/>
              <a:t>「方法」は「目的」を達成するための手段</a:t>
            </a:r>
            <a:endParaRPr kumimoji="1" lang="en-US" altLang="ja-JP" dirty="0"/>
          </a:p>
          <a:p>
            <a:endParaRPr kumimoji="1" lang="en-US" altLang="ja-JP" dirty="0"/>
          </a:p>
          <a:p>
            <a:r>
              <a:rPr kumimoji="1" lang="ja-JP" altLang="en-US" dirty="0"/>
              <a:t>「目的」が曖昧なまま「方法」の話に入ると、ときに</a:t>
            </a:r>
            <a:r>
              <a:rPr lang="ja-JP" altLang="en-US" dirty="0"/>
              <a:t>攻撃的になってしまうことも。</a:t>
            </a:r>
            <a:endParaRPr lang="en-US" altLang="ja-JP" dirty="0"/>
          </a:p>
          <a:p>
            <a:endParaRPr kumimoji="1" lang="en-US" altLang="ja-JP" dirty="0"/>
          </a:p>
          <a:p>
            <a:pPr marL="0" indent="0">
              <a:buNone/>
            </a:pPr>
            <a:r>
              <a:rPr lang="ja-JP" altLang="en-US" dirty="0"/>
              <a:t>→</a:t>
            </a:r>
            <a:r>
              <a:rPr lang="ja-JP" altLang="en-US" b="1" dirty="0">
                <a:solidFill>
                  <a:srgbClr val="FF0000"/>
                </a:solidFill>
              </a:rPr>
              <a:t>「方法」だけでなく「目的」を共有しながら</a:t>
            </a:r>
            <a:endParaRPr lang="en-US" altLang="ja-JP" b="1" dirty="0">
              <a:solidFill>
                <a:srgbClr val="FF0000"/>
              </a:solidFill>
            </a:endParaRPr>
          </a:p>
          <a:p>
            <a:pPr marL="0" indent="0">
              <a:buNone/>
            </a:pPr>
            <a:r>
              <a:rPr lang="ja-JP" altLang="en-US" b="1" dirty="0">
                <a:solidFill>
                  <a:srgbClr val="FF0000"/>
                </a:solidFill>
              </a:rPr>
              <a:t>　お互いを尊重しながら</a:t>
            </a:r>
            <a:endParaRPr lang="en-US" altLang="ja-JP" b="1" dirty="0">
              <a:solidFill>
                <a:srgbClr val="FF0000"/>
              </a:solidFill>
            </a:endParaRPr>
          </a:p>
          <a:p>
            <a:pPr marL="0" indent="0">
              <a:buNone/>
            </a:pPr>
            <a:r>
              <a:rPr lang="ja-JP" altLang="en-US" dirty="0"/>
              <a:t>　議論できないものか・・・？</a:t>
            </a:r>
            <a:endParaRPr kumimoji="1" lang="en-US" altLang="ja-JP" dirty="0"/>
          </a:p>
        </p:txBody>
      </p:sp>
    </p:spTree>
    <p:extLst>
      <p:ext uri="{BB962C8B-B14F-4D97-AF65-F5344CB8AC3E}">
        <p14:creationId xmlns:p14="http://schemas.microsoft.com/office/powerpoint/2010/main" val="1605675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19EA8BA-801F-4608-9644-CFB743335603}"/>
              </a:ext>
            </a:extLst>
          </p:cNvPr>
          <p:cNvSpPr>
            <a:spLocks noGrp="1"/>
          </p:cNvSpPr>
          <p:nvPr>
            <p:ph idx="1"/>
          </p:nvPr>
        </p:nvSpPr>
        <p:spPr>
          <a:xfrm>
            <a:off x="179512" y="980728"/>
            <a:ext cx="8964488" cy="5141168"/>
          </a:xfrm>
        </p:spPr>
        <p:txBody>
          <a:bodyPr>
            <a:normAutofit/>
          </a:bodyPr>
          <a:lstStyle/>
          <a:p>
            <a:pPr marL="0" indent="0" algn="ctr">
              <a:buNone/>
            </a:pPr>
            <a:r>
              <a:rPr kumimoji="1" lang="ja-JP" altLang="en-US" dirty="0"/>
              <a:t>皆さんが、</a:t>
            </a:r>
            <a:endParaRPr kumimoji="1" lang="en-US" altLang="ja-JP" dirty="0"/>
          </a:p>
          <a:p>
            <a:pPr marL="0" indent="0" algn="ctr">
              <a:buNone/>
            </a:pPr>
            <a:endParaRPr kumimoji="1" lang="en-US" altLang="ja-JP" dirty="0"/>
          </a:p>
          <a:p>
            <a:pPr marL="0" indent="0" algn="ctr">
              <a:buNone/>
            </a:pPr>
            <a:r>
              <a:rPr kumimoji="1" lang="ja-JP" altLang="en-US" sz="3600" b="1" dirty="0">
                <a:solidFill>
                  <a:srgbClr val="FF0000"/>
                </a:solidFill>
              </a:rPr>
              <a:t>「教育活動で一番大切にしていること」</a:t>
            </a:r>
            <a:endParaRPr kumimoji="1" lang="en-US" altLang="ja-JP" sz="3600" b="1" dirty="0">
              <a:solidFill>
                <a:srgbClr val="FF0000"/>
              </a:solidFill>
            </a:endParaRPr>
          </a:p>
          <a:p>
            <a:pPr marL="0" indent="0" algn="ctr">
              <a:buNone/>
            </a:pPr>
            <a:endParaRPr kumimoji="1" lang="en-US" altLang="ja-JP" dirty="0"/>
          </a:p>
          <a:p>
            <a:pPr marL="0" indent="0" algn="ctr">
              <a:buNone/>
            </a:pPr>
            <a:r>
              <a:rPr kumimoji="1" lang="ja-JP" altLang="en-US" dirty="0"/>
              <a:t>は何ですか？</a:t>
            </a:r>
            <a:endParaRPr kumimoji="1" lang="en-US" altLang="ja-JP" dirty="0"/>
          </a:p>
          <a:p>
            <a:pPr marL="0" indent="0" algn="ctr">
              <a:buNone/>
            </a:pPr>
            <a:endParaRPr lang="en-US" altLang="ja-JP" dirty="0"/>
          </a:p>
          <a:p>
            <a:pPr marL="0" indent="0" algn="ctr">
              <a:buNone/>
            </a:pPr>
            <a:r>
              <a:rPr kumimoji="1" lang="ja-JP" altLang="en-US" dirty="0"/>
              <a:t>これが共有できれば、</a:t>
            </a:r>
            <a:endParaRPr kumimoji="1" lang="en-US" altLang="ja-JP" dirty="0"/>
          </a:p>
          <a:p>
            <a:pPr marL="0" indent="0" algn="ctr">
              <a:buNone/>
            </a:pPr>
            <a:r>
              <a:rPr lang="ja-JP" altLang="en-US" dirty="0"/>
              <a:t>お互いを尊重して建設的に対話できる</a:t>
            </a:r>
            <a:endParaRPr kumimoji="1" lang="en-US" altLang="ja-JP" dirty="0"/>
          </a:p>
          <a:p>
            <a:pPr marL="0" indent="0" algn="ctr">
              <a:buNone/>
            </a:pPr>
            <a:endParaRPr kumimoji="1" lang="en-US" altLang="ja-JP" dirty="0"/>
          </a:p>
          <a:p>
            <a:pPr marL="0" indent="0">
              <a:buNone/>
            </a:pPr>
            <a:endParaRPr lang="en-US" altLang="ja-JP" dirty="0"/>
          </a:p>
          <a:p>
            <a:pPr marL="0" indent="0">
              <a:buNone/>
            </a:pPr>
            <a:endParaRPr kumimoji="1" lang="ja-JP" altLang="en-US" dirty="0"/>
          </a:p>
        </p:txBody>
      </p:sp>
    </p:spTree>
    <p:extLst>
      <p:ext uri="{BB962C8B-B14F-4D97-AF65-F5344CB8AC3E}">
        <p14:creationId xmlns:p14="http://schemas.microsoft.com/office/powerpoint/2010/main" val="2281847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5D7949-761E-4FEB-8E3D-8C6D1D1B7C61}"/>
              </a:ext>
            </a:extLst>
          </p:cNvPr>
          <p:cNvSpPr>
            <a:spLocks noGrp="1"/>
          </p:cNvSpPr>
          <p:nvPr>
            <p:ph type="title"/>
          </p:nvPr>
        </p:nvSpPr>
        <p:spPr/>
        <p:txBody>
          <a:bodyPr/>
          <a:lstStyle/>
          <a:p>
            <a:r>
              <a:rPr kumimoji="1" lang="en-US" altLang="ja-JP" dirty="0"/>
              <a:t>TP</a:t>
            </a:r>
            <a:r>
              <a:rPr kumimoji="1" lang="ja-JP" altLang="en-US" dirty="0"/>
              <a:t>チャートのメリット</a:t>
            </a:r>
          </a:p>
        </p:txBody>
      </p:sp>
      <p:sp>
        <p:nvSpPr>
          <p:cNvPr id="3" name="コンテンツ プレースホルダー 2">
            <a:extLst>
              <a:ext uri="{FF2B5EF4-FFF2-40B4-BE49-F238E27FC236}">
                <a16:creationId xmlns:a16="http://schemas.microsoft.com/office/drawing/2014/main" id="{8E6AD3A6-1B79-4A54-8F57-C2A0864BC48D}"/>
              </a:ext>
            </a:extLst>
          </p:cNvPr>
          <p:cNvSpPr>
            <a:spLocks noGrp="1"/>
          </p:cNvSpPr>
          <p:nvPr>
            <p:ph idx="1"/>
          </p:nvPr>
        </p:nvSpPr>
        <p:spPr>
          <a:xfrm>
            <a:off x="323528" y="1600200"/>
            <a:ext cx="8424936" cy="4925144"/>
          </a:xfrm>
        </p:spPr>
        <p:txBody>
          <a:bodyPr>
            <a:normAutofit/>
          </a:bodyPr>
          <a:lstStyle/>
          <a:p>
            <a:r>
              <a:rPr kumimoji="1" lang="ja-JP" altLang="en-US" dirty="0"/>
              <a:t>「方法」から始めて、「なぜその方法？」と理由を考えていく。</a:t>
            </a:r>
            <a:endParaRPr kumimoji="1" lang="en-US" altLang="ja-JP" dirty="0"/>
          </a:p>
          <a:p>
            <a:endParaRPr lang="en-US" altLang="ja-JP" dirty="0"/>
          </a:p>
          <a:p>
            <a:r>
              <a:rPr kumimoji="1" lang="ja-JP" altLang="en-US" dirty="0"/>
              <a:t>「方法」→「方針」→「理念」と整理されていく。</a:t>
            </a:r>
            <a:endParaRPr kumimoji="1" lang="en-US" altLang="ja-JP" dirty="0"/>
          </a:p>
          <a:p>
            <a:pPr marL="0" indent="0">
              <a:buNone/>
            </a:pPr>
            <a:endParaRPr kumimoji="1" lang="en-US" altLang="ja-JP" dirty="0"/>
          </a:p>
          <a:p>
            <a:pPr marL="0" indent="0" algn="ctr">
              <a:buNone/>
            </a:pPr>
            <a:r>
              <a:rPr kumimoji="1" lang="ja-JP" altLang="en-US" sz="4000" b="1" dirty="0">
                <a:solidFill>
                  <a:srgbClr val="FF0000"/>
                </a:solidFill>
              </a:rPr>
              <a:t>「自分が一番大切にしていること」</a:t>
            </a:r>
            <a:endParaRPr kumimoji="1" lang="en-US" altLang="ja-JP" sz="4000" b="1" dirty="0">
              <a:solidFill>
                <a:srgbClr val="FF0000"/>
              </a:solidFill>
            </a:endParaRPr>
          </a:p>
          <a:p>
            <a:pPr marL="0" indent="0" algn="ctr">
              <a:buNone/>
            </a:pPr>
            <a:r>
              <a:rPr kumimoji="1" lang="ja-JP" altLang="en-US" dirty="0"/>
              <a:t>が「理念」として明らかになる！</a:t>
            </a:r>
            <a:endParaRPr kumimoji="1"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83741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391CF3-70B6-478C-B607-A3507FBD039F}"/>
              </a:ext>
            </a:extLst>
          </p:cNvPr>
          <p:cNvSpPr>
            <a:spLocks noGrp="1"/>
          </p:cNvSpPr>
          <p:nvPr>
            <p:ph type="title"/>
          </p:nvPr>
        </p:nvSpPr>
        <p:spPr/>
        <p:txBody>
          <a:bodyPr/>
          <a:lstStyle/>
          <a:p>
            <a:r>
              <a:rPr lang="ja-JP" altLang="en-US" dirty="0"/>
              <a:t>理念を共有した上での対話</a:t>
            </a:r>
            <a:endParaRPr kumimoji="1" lang="ja-JP" altLang="en-US" dirty="0"/>
          </a:p>
        </p:txBody>
      </p:sp>
      <p:sp>
        <p:nvSpPr>
          <p:cNvPr id="3" name="コンテンツ プレースホルダー 2">
            <a:extLst>
              <a:ext uri="{FF2B5EF4-FFF2-40B4-BE49-F238E27FC236}">
                <a16:creationId xmlns:a16="http://schemas.microsoft.com/office/drawing/2014/main" id="{48CE9933-92DD-45FE-A16B-C6B9EBB27B6C}"/>
              </a:ext>
            </a:extLst>
          </p:cNvPr>
          <p:cNvSpPr>
            <a:spLocks noGrp="1"/>
          </p:cNvSpPr>
          <p:nvPr>
            <p:ph idx="1"/>
          </p:nvPr>
        </p:nvSpPr>
        <p:spPr/>
        <p:txBody>
          <a:bodyPr/>
          <a:lstStyle/>
          <a:p>
            <a:r>
              <a:rPr kumimoji="1" lang="en-US" altLang="ja-JP" dirty="0"/>
              <a:t>TP</a:t>
            </a:r>
            <a:r>
              <a:rPr kumimoji="1" lang="ja-JP" altLang="en-US" dirty="0"/>
              <a:t>チャートにより、お互いの「理念」を共有できる。</a:t>
            </a:r>
            <a:endParaRPr kumimoji="1" lang="en-US" altLang="ja-JP" dirty="0"/>
          </a:p>
          <a:p>
            <a:endParaRPr kumimoji="1" lang="en-US" altLang="ja-JP" dirty="0"/>
          </a:p>
          <a:p>
            <a:r>
              <a:rPr lang="ja-JP" altLang="en-US" dirty="0"/>
              <a:t>お互いの「理念」を尊重した対話が可能になる。</a:t>
            </a:r>
            <a:endParaRPr lang="en-US" altLang="ja-JP" dirty="0"/>
          </a:p>
          <a:p>
            <a:pPr marL="0" indent="0">
              <a:buNone/>
            </a:pPr>
            <a:r>
              <a:rPr lang="ja-JP" altLang="en-US" dirty="0"/>
              <a:t>→「“正しい”方法の押しつけ」からの脱却</a:t>
            </a:r>
            <a:endParaRPr lang="en-US" altLang="ja-JP" dirty="0"/>
          </a:p>
          <a:p>
            <a:endParaRPr lang="en-US" altLang="ja-JP" dirty="0"/>
          </a:p>
          <a:p>
            <a:endParaRPr kumimoji="1"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2342178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19FEE8-6614-416F-A3E4-A1308A305BE9}"/>
              </a:ext>
            </a:extLst>
          </p:cNvPr>
          <p:cNvSpPr>
            <a:spLocks noGrp="1"/>
          </p:cNvSpPr>
          <p:nvPr>
            <p:ph type="title"/>
          </p:nvPr>
        </p:nvSpPr>
        <p:spPr/>
        <p:txBody>
          <a:bodyPr/>
          <a:lstStyle/>
          <a:p>
            <a:r>
              <a:rPr kumimoji="1" lang="en-US" altLang="ja-JP" dirty="0"/>
              <a:t>TP</a:t>
            </a:r>
            <a:r>
              <a:rPr kumimoji="1" lang="ja-JP" altLang="en-US" dirty="0"/>
              <a:t>チャート作成の価値</a:t>
            </a:r>
          </a:p>
        </p:txBody>
      </p:sp>
      <p:sp>
        <p:nvSpPr>
          <p:cNvPr id="3" name="コンテンツ プレースホルダー 2">
            <a:extLst>
              <a:ext uri="{FF2B5EF4-FFF2-40B4-BE49-F238E27FC236}">
                <a16:creationId xmlns:a16="http://schemas.microsoft.com/office/drawing/2014/main" id="{A55125B4-6309-4242-9415-C9C53BEE520E}"/>
              </a:ext>
            </a:extLst>
          </p:cNvPr>
          <p:cNvSpPr>
            <a:spLocks noGrp="1"/>
          </p:cNvSpPr>
          <p:nvPr>
            <p:ph idx="1"/>
          </p:nvPr>
        </p:nvSpPr>
        <p:spPr/>
        <p:txBody>
          <a:bodyPr/>
          <a:lstStyle/>
          <a:p>
            <a:pPr marL="0" indent="0">
              <a:buNone/>
            </a:pPr>
            <a:r>
              <a:rPr lang="ja-JP" altLang="en-US" b="1" dirty="0"/>
              <a:t>●</a:t>
            </a:r>
            <a:r>
              <a:rPr kumimoji="1" lang="ja-JP" altLang="en-US" b="1" dirty="0"/>
              <a:t>自分の教育活動の整理</a:t>
            </a:r>
            <a:endParaRPr kumimoji="1" lang="en-US" altLang="ja-JP" b="1" dirty="0"/>
          </a:p>
          <a:p>
            <a:pPr marL="0" indent="0">
              <a:buNone/>
            </a:pPr>
            <a:r>
              <a:rPr lang="ja-JP" altLang="en-US" dirty="0"/>
              <a:t>→自分に対する自信、肯定感（スッキリ）</a:t>
            </a:r>
            <a:endParaRPr lang="en-US" altLang="ja-JP" dirty="0"/>
          </a:p>
          <a:p>
            <a:pPr marL="0" indent="0">
              <a:buNone/>
            </a:pPr>
            <a:r>
              <a:rPr lang="ja-JP" altLang="en-US" dirty="0"/>
              <a:t>　十分とは言えない整理（モヤモヤ）</a:t>
            </a:r>
            <a:endParaRPr lang="en-US" altLang="ja-JP" dirty="0"/>
          </a:p>
          <a:p>
            <a:pPr marL="0" indent="0">
              <a:buNone/>
            </a:pPr>
            <a:r>
              <a:rPr lang="ja-JP" altLang="en-US" dirty="0"/>
              <a:t>　自分に足りないものの認識（前向き）</a:t>
            </a:r>
            <a:endParaRPr lang="en-US" altLang="ja-JP" dirty="0"/>
          </a:p>
          <a:p>
            <a:endParaRPr lang="en-US" altLang="ja-JP" dirty="0"/>
          </a:p>
          <a:p>
            <a:pPr marL="0" indent="0">
              <a:buNone/>
            </a:pPr>
            <a:r>
              <a:rPr lang="ja-JP" altLang="en-US" b="1" dirty="0"/>
              <a:t>●自分の考えを他者と共有するツール</a:t>
            </a:r>
            <a:endParaRPr lang="en-US" altLang="ja-JP" b="1" dirty="0"/>
          </a:p>
          <a:p>
            <a:pPr marL="0" indent="0">
              <a:buNone/>
            </a:pPr>
            <a:r>
              <a:rPr lang="ja-JP" altLang="en-US" b="1" dirty="0">
                <a:solidFill>
                  <a:srgbClr val="FF0000"/>
                </a:solidFill>
              </a:rPr>
              <a:t>　「大きい名刺」</a:t>
            </a:r>
            <a:r>
              <a:rPr lang="ja-JP" altLang="en-US" dirty="0"/>
              <a:t>としての価値</a:t>
            </a:r>
            <a:endParaRPr lang="en-US" altLang="ja-JP" dirty="0"/>
          </a:p>
        </p:txBody>
      </p:sp>
    </p:spTree>
    <p:extLst>
      <p:ext uri="{BB962C8B-B14F-4D97-AF65-F5344CB8AC3E}">
        <p14:creationId xmlns:p14="http://schemas.microsoft.com/office/powerpoint/2010/main" val="18797433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おすすめ設定">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20394</TotalTime>
  <Words>748</Words>
  <Application>Microsoft Office PowerPoint</Application>
  <PresentationFormat>画面に合わせる (4:3)</PresentationFormat>
  <Paragraphs>111</Paragraphs>
  <Slides>13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13</vt:i4>
      </vt:variant>
    </vt:vector>
  </HeadingPairs>
  <TitlesOfParts>
    <vt:vector size="17" baseType="lpstr">
      <vt:lpstr>Arial</vt:lpstr>
      <vt:lpstr>Calibri</vt:lpstr>
      <vt:lpstr>Segoe UI</vt:lpstr>
      <vt:lpstr>Office ​​テーマ</vt:lpstr>
      <vt:lpstr>TPチャートの紹介と 作成ワークショップ</vt:lpstr>
      <vt:lpstr>自己紹介</vt:lpstr>
      <vt:lpstr>従来の研修会の課題①</vt:lpstr>
      <vt:lpstr>従来の研修会の課題②</vt:lpstr>
      <vt:lpstr>「方法」ではなく「目的」から</vt:lpstr>
      <vt:lpstr>PowerPoint プレゼンテーション</vt:lpstr>
      <vt:lpstr>TPチャートのメリット</vt:lpstr>
      <vt:lpstr>理念を共有した上での対話</vt:lpstr>
      <vt:lpstr>TPチャート作成の価値</vt:lpstr>
      <vt:lpstr>PowerPoint プレゼンテーション</vt:lpstr>
      <vt:lpstr>PowerPoint プレゼンテーション</vt:lpstr>
      <vt:lpstr>PowerPoint プレゼンテーション</vt:lpstr>
      <vt:lpstr>情報発信・参考資料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NYADA</dc:creator>
  <cp:lastModifiedBy>智久 大野</cp:lastModifiedBy>
  <cp:revision>7525</cp:revision>
  <cp:lastPrinted>2018-02-12T04:41:21Z</cp:lastPrinted>
  <dcterms:created xsi:type="dcterms:W3CDTF">2013-06-15T10:59:49Z</dcterms:created>
  <dcterms:modified xsi:type="dcterms:W3CDTF">2019-12-19T05:44:41Z</dcterms:modified>
</cp:coreProperties>
</file>