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13" r:id="rId2"/>
  </p:sldMasterIdLst>
  <p:sldIdLst>
    <p:sldId id="256" r:id="rId3"/>
    <p:sldId id="260" r:id="rId4"/>
    <p:sldId id="259" r:id="rId5"/>
    <p:sldId id="262" r:id="rId6"/>
    <p:sldId id="263" r:id="rId7"/>
    <p:sldId id="264" r:id="rId8"/>
    <p:sldId id="265" r:id="rId9"/>
    <p:sldId id="266" r:id="rId10"/>
    <p:sldId id="271" r:id="rId11"/>
    <p:sldId id="270" r:id="rId12"/>
    <p:sldId id="269" r:id="rId13"/>
    <p:sldId id="268" r:id="rId14"/>
    <p:sldId id="272" r:id="rId15"/>
    <p:sldId id="273" r:id="rId16"/>
    <p:sldId id="267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7BA7B4F6-C340-4C04-B72C-E35EE23378B9}">
          <p14:sldIdLst>
            <p14:sldId id="256"/>
            <p14:sldId id="260"/>
            <p14:sldId id="259"/>
            <p14:sldId id="262"/>
            <p14:sldId id="263"/>
            <p14:sldId id="264"/>
            <p14:sldId id="265"/>
            <p14:sldId id="266"/>
            <p14:sldId id="271"/>
            <p14:sldId id="270"/>
            <p14:sldId id="269"/>
            <p14:sldId id="268"/>
            <p14:sldId id="272"/>
            <p14:sldId id="273"/>
            <p14:sldId id="267"/>
            <p14:sldId id="2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5F45-7EC5-4084-A2A2-31B42F6F6640}" type="datetimeFigureOut">
              <a:rPr kumimoji="1" lang="ja-JP" altLang="en-US" smtClean="0"/>
              <a:t>2019/10/13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55832-2A55-4807-AA30-07AF80D13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097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5F45-7EC5-4084-A2A2-31B42F6F6640}" type="datetimeFigureOut">
              <a:rPr kumimoji="1" lang="ja-JP" altLang="en-US" smtClean="0"/>
              <a:t>2019/10/13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55832-2A55-4807-AA30-07AF80D13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170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5F45-7EC5-4084-A2A2-31B42F6F6640}" type="datetimeFigureOut">
              <a:rPr kumimoji="1" lang="ja-JP" altLang="en-US" smtClean="0"/>
              <a:t>2019/10/13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55832-2A55-4807-AA30-07AF80D13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155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5F45-7EC5-4084-A2A2-31B42F6F6640}" type="datetimeFigureOut">
              <a:rPr kumimoji="1" lang="ja-JP" altLang="en-US" smtClean="0"/>
              <a:t>2019/10/13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55832-2A55-4807-AA30-07AF80D13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921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5F45-7EC5-4084-A2A2-31B42F6F6640}" type="datetimeFigureOut">
              <a:rPr kumimoji="1" lang="ja-JP" altLang="en-US" smtClean="0"/>
              <a:t>2019/10/13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55832-2A55-4807-AA30-07AF80D13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62285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5F45-7EC5-4084-A2A2-31B42F6F6640}" type="datetimeFigureOut">
              <a:rPr kumimoji="1" lang="ja-JP" altLang="en-US" smtClean="0"/>
              <a:t>2019/10/13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55832-2A55-4807-AA30-07AF80D13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035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5F45-7EC5-4084-A2A2-31B42F6F6640}" type="datetimeFigureOut">
              <a:rPr kumimoji="1" lang="ja-JP" altLang="en-US" smtClean="0"/>
              <a:t>2019/10/13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55832-2A55-4807-AA30-07AF80D13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60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5F45-7EC5-4084-A2A2-31B42F6F6640}" type="datetimeFigureOut">
              <a:rPr kumimoji="1" lang="ja-JP" altLang="en-US" smtClean="0"/>
              <a:t>2019/10/13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55832-2A55-4807-AA30-07AF80D13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9292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5F45-7EC5-4084-A2A2-31B42F6F6640}" type="datetimeFigureOut">
              <a:rPr kumimoji="1" lang="ja-JP" altLang="en-US" smtClean="0"/>
              <a:t>2019/10/13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55832-2A55-4807-AA30-07AF80D13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4849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5F45-7EC5-4084-A2A2-31B42F6F6640}" type="datetimeFigureOut">
              <a:rPr kumimoji="1" lang="ja-JP" altLang="en-US" smtClean="0"/>
              <a:t>2019/10/13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55832-2A55-4807-AA30-07AF80D13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3049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5F45-7EC5-4084-A2A2-31B42F6F6640}" type="datetimeFigureOut">
              <a:rPr kumimoji="1" lang="ja-JP" altLang="en-US" smtClean="0"/>
              <a:t>2019/10/13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55832-2A55-4807-AA30-07AF80D13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092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5F45-7EC5-4084-A2A2-31B42F6F6640}" type="datetimeFigureOut">
              <a:rPr kumimoji="1" lang="ja-JP" altLang="en-US" smtClean="0"/>
              <a:t>2019/10/13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55832-2A55-4807-AA30-07AF80D13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19275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5F45-7EC5-4084-A2A2-31B42F6F6640}" type="datetimeFigureOut">
              <a:rPr kumimoji="1" lang="ja-JP" altLang="en-US" smtClean="0"/>
              <a:t>2019/10/13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55832-2A55-4807-AA30-07AF80D13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8737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5F45-7EC5-4084-A2A2-31B42F6F6640}" type="datetimeFigureOut">
              <a:rPr kumimoji="1" lang="ja-JP" altLang="en-US" smtClean="0"/>
              <a:t>2019/10/13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55832-2A55-4807-AA30-07AF80D13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6150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5F45-7EC5-4084-A2A2-31B42F6F6640}" type="datetimeFigureOut">
              <a:rPr kumimoji="1" lang="ja-JP" altLang="en-US" smtClean="0"/>
              <a:t>2019/10/13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55832-2A55-4807-AA30-07AF80D13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96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5F45-7EC5-4084-A2A2-31B42F6F6640}" type="datetimeFigureOut">
              <a:rPr kumimoji="1" lang="ja-JP" altLang="en-US" smtClean="0"/>
              <a:t>2019/10/13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55832-2A55-4807-AA30-07AF80D13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7624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5F45-7EC5-4084-A2A2-31B42F6F6640}" type="datetimeFigureOut">
              <a:rPr kumimoji="1" lang="ja-JP" altLang="en-US" smtClean="0"/>
              <a:t>2019/10/13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55832-2A55-4807-AA30-07AF80D13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67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5F45-7EC5-4084-A2A2-31B42F6F6640}" type="datetimeFigureOut">
              <a:rPr kumimoji="1" lang="ja-JP" altLang="en-US" smtClean="0"/>
              <a:t>2019/10/13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55832-2A55-4807-AA30-07AF80D13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50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5F45-7EC5-4084-A2A2-31B42F6F6640}" type="datetimeFigureOut">
              <a:rPr kumimoji="1" lang="ja-JP" altLang="en-US" smtClean="0"/>
              <a:t>2019/10/13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55832-2A55-4807-AA30-07AF80D13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63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5F45-7EC5-4084-A2A2-31B42F6F6640}" type="datetimeFigureOut">
              <a:rPr kumimoji="1" lang="ja-JP" altLang="en-US" smtClean="0"/>
              <a:t>2019/10/13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55832-2A55-4807-AA30-07AF80D13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36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5F45-7EC5-4084-A2A2-31B42F6F6640}" type="datetimeFigureOut">
              <a:rPr kumimoji="1" lang="ja-JP" altLang="en-US" smtClean="0"/>
              <a:t>2019/10/13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55832-2A55-4807-AA30-07AF80D13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4342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5F45-7EC5-4084-A2A2-31B42F6F6640}" type="datetimeFigureOut">
              <a:rPr kumimoji="1" lang="ja-JP" altLang="en-US" smtClean="0"/>
              <a:t>2019/10/13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55832-2A55-4807-AA30-07AF80D13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840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5AE5F45-7EC5-4084-A2A2-31B42F6F6640}" type="datetimeFigureOut">
              <a:rPr kumimoji="1" lang="ja-JP" altLang="en-US" smtClean="0"/>
              <a:t>2019/10/13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55832-2A55-4807-AA30-07AF80D13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9436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5AE5F45-7EC5-4084-A2A2-31B42F6F6640}" type="datetimeFigureOut">
              <a:rPr kumimoji="1" lang="ja-JP" altLang="en-US" smtClean="0"/>
              <a:t>2019/10/13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55832-2A55-4807-AA30-07AF80D13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339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CF9E6B-61DF-4A6C-9260-D2590F083B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ctr"/>
          <a:lstStyle/>
          <a:p>
            <a:r>
              <a:rPr lang="ja-JP" altLang="en-US" dirty="0"/>
              <a:t>人生を面白くするために</a:t>
            </a:r>
            <a:br>
              <a:rPr lang="en-US" altLang="ja-JP" dirty="0"/>
            </a:br>
            <a:r>
              <a:rPr lang="ja-JP" altLang="en-US" dirty="0"/>
              <a:t>必要なこととは？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24DDEA-FE52-4505-A443-5A29229F54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81988"/>
            <a:ext cx="9144000" cy="1309255"/>
          </a:xfrm>
        </p:spPr>
        <p:txBody>
          <a:bodyPr>
            <a:normAutofit lnSpcReduction="10000"/>
          </a:bodyPr>
          <a:lstStyle/>
          <a:p>
            <a:r>
              <a:rPr kumimoji="1" lang="ja-JP" altLang="en-US" sz="4000" dirty="0"/>
              <a:t>三田国際学園中学・高校</a:t>
            </a:r>
            <a:endParaRPr kumimoji="1" lang="en-US" altLang="ja-JP" sz="4000" dirty="0"/>
          </a:p>
          <a:p>
            <a:r>
              <a:rPr lang="ja-JP" altLang="en-US" sz="4000" dirty="0"/>
              <a:t>大野智久</a:t>
            </a:r>
            <a:endParaRPr kumimoji="1" lang="ja-JP" altLang="en-US" sz="40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2057F52-E267-474D-8D33-0D60134D24F5}"/>
              </a:ext>
            </a:extLst>
          </p:cNvPr>
          <p:cNvSpPr txBox="1"/>
          <p:nvPr/>
        </p:nvSpPr>
        <p:spPr>
          <a:xfrm>
            <a:off x="8243249" y="223839"/>
            <a:ext cx="3732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191013</a:t>
            </a:r>
            <a:r>
              <a:rPr kumimoji="1" lang="ja-JP" altLang="en-US" sz="2400" dirty="0"/>
              <a:t>近未来ハイスクール</a:t>
            </a:r>
          </a:p>
        </p:txBody>
      </p:sp>
    </p:spTree>
    <p:extLst>
      <p:ext uri="{BB962C8B-B14F-4D97-AF65-F5344CB8AC3E}">
        <p14:creationId xmlns:p14="http://schemas.microsoft.com/office/powerpoint/2010/main" val="187723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ローチャート: 抜出し 1">
            <a:extLst>
              <a:ext uri="{FF2B5EF4-FFF2-40B4-BE49-F238E27FC236}">
                <a16:creationId xmlns:a16="http://schemas.microsoft.com/office/drawing/2014/main" id="{B8801884-D414-4A25-B7CD-C51A8AF46AA2}"/>
              </a:ext>
            </a:extLst>
          </p:cNvPr>
          <p:cNvSpPr>
            <a:spLocks noChangeAspect="1"/>
          </p:cNvSpPr>
          <p:nvPr/>
        </p:nvSpPr>
        <p:spPr>
          <a:xfrm>
            <a:off x="3223664" y="571110"/>
            <a:ext cx="5744671" cy="4882971"/>
          </a:xfrm>
          <a:prstGeom prst="flowChartExtra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ローチャート: 抜出し 16">
            <a:extLst>
              <a:ext uri="{FF2B5EF4-FFF2-40B4-BE49-F238E27FC236}">
                <a16:creationId xmlns:a16="http://schemas.microsoft.com/office/drawing/2014/main" id="{BA4044F9-DEB0-423B-8478-DFBD4F6DA5A2}"/>
              </a:ext>
            </a:extLst>
          </p:cNvPr>
          <p:cNvSpPr>
            <a:spLocks noChangeAspect="1"/>
          </p:cNvSpPr>
          <p:nvPr/>
        </p:nvSpPr>
        <p:spPr>
          <a:xfrm rot="1303178">
            <a:off x="3519979" y="646545"/>
            <a:ext cx="5744671" cy="4882971"/>
          </a:xfrm>
          <a:prstGeom prst="flowChartExtra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9ECA32E6-9AE8-4675-A507-F56C6949ABA9}"/>
              </a:ext>
            </a:extLst>
          </p:cNvPr>
          <p:cNvSpPr>
            <a:spLocks noChangeAspect="1"/>
          </p:cNvSpPr>
          <p:nvPr/>
        </p:nvSpPr>
        <p:spPr>
          <a:xfrm>
            <a:off x="5970945" y="3548838"/>
            <a:ext cx="250110" cy="25011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2BE5B601-75B1-44DA-BCA9-3316CD121041}"/>
              </a:ext>
            </a:extLst>
          </p:cNvPr>
          <p:cNvSpPr>
            <a:spLocks noChangeAspect="1"/>
          </p:cNvSpPr>
          <p:nvPr/>
        </p:nvSpPr>
        <p:spPr>
          <a:xfrm>
            <a:off x="3993060" y="1631949"/>
            <a:ext cx="4205880" cy="4205880"/>
          </a:xfrm>
          <a:prstGeom prst="ellipse">
            <a:avLst/>
          </a:prstGeom>
          <a:solidFill>
            <a:srgbClr val="FFFF00">
              <a:alpha val="4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21D1CB3-3003-4EB8-B04A-F8CAC465BBDA}"/>
              </a:ext>
            </a:extLst>
          </p:cNvPr>
          <p:cNvSpPr txBox="1"/>
          <p:nvPr/>
        </p:nvSpPr>
        <p:spPr>
          <a:xfrm>
            <a:off x="8121650" y="247944"/>
            <a:ext cx="3894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三角が増えると・・・</a:t>
            </a:r>
          </a:p>
        </p:txBody>
      </p:sp>
    </p:spTree>
    <p:extLst>
      <p:ext uri="{BB962C8B-B14F-4D97-AF65-F5344CB8AC3E}">
        <p14:creationId xmlns:p14="http://schemas.microsoft.com/office/powerpoint/2010/main" val="3923015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ローチャート: 抜出し 1">
            <a:extLst>
              <a:ext uri="{FF2B5EF4-FFF2-40B4-BE49-F238E27FC236}">
                <a16:creationId xmlns:a16="http://schemas.microsoft.com/office/drawing/2014/main" id="{B8801884-D414-4A25-B7CD-C51A8AF46AA2}"/>
              </a:ext>
            </a:extLst>
          </p:cNvPr>
          <p:cNvSpPr>
            <a:spLocks noChangeAspect="1"/>
          </p:cNvSpPr>
          <p:nvPr/>
        </p:nvSpPr>
        <p:spPr>
          <a:xfrm>
            <a:off x="3223664" y="571110"/>
            <a:ext cx="5744671" cy="4882971"/>
          </a:xfrm>
          <a:prstGeom prst="flowChartExtra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ローチャート: 抜出し 16">
            <a:extLst>
              <a:ext uri="{FF2B5EF4-FFF2-40B4-BE49-F238E27FC236}">
                <a16:creationId xmlns:a16="http://schemas.microsoft.com/office/drawing/2014/main" id="{BA4044F9-DEB0-423B-8478-DFBD4F6DA5A2}"/>
              </a:ext>
            </a:extLst>
          </p:cNvPr>
          <p:cNvSpPr>
            <a:spLocks noChangeAspect="1"/>
          </p:cNvSpPr>
          <p:nvPr/>
        </p:nvSpPr>
        <p:spPr>
          <a:xfrm rot="1303178">
            <a:off x="3519979" y="646545"/>
            <a:ext cx="5744671" cy="4882971"/>
          </a:xfrm>
          <a:prstGeom prst="flowChartExtra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ローチャート: 抜出し 17">
            <a:extLst>
              <a:ext uri="{FF2B5EF4-FFF2-40B4-BE49-F238E27FC236}">
                <a16:creationId xmlns:a16="http://schemas.microsoft.com/office/drawing/2014/main" id="{6E422B75-527B-47E2-AB0F-DF44E52DFDC9}"/>
              </a:ext>
            </a:extLst>
          </p:cNvPr>
          <p:cNvSpPr>
            <a:spLocks noChangeAspect="1"/>
          </p:cNvSpPr>
          <p:nvPr/>
        </p:nvSpPr>
        <p:spPr>
          <a:xfrm rot="3474463">
            <a:off x="3824779" y="396965"/>
            <a:ext cx="5744671" cy="4882971"/>
          </a:xfrm>
          <a:prstGeom prst="flowChartExtra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9ECA32E6-9AE8-4675-A507-F56C6949ABA9}"/>
              </a:ext>
            </a:extLst>
          </p:cNvPr>
          <p:cNvSpPr>
            <a:spLocks noChangeAspect="1"/>
          </p:cNvSpPr>
          <p:nvPr/>
        </p:nvSpPr>
        <p:spPr>
          <a:xfrm>
            <a:off x="5970945" y="3548838"/>
            <a:ext cx="250110" cy="25011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86B944BB-2AEF-4BC0-A70C-72EE57F4BA2E}"/>
              </a:ext>
            </a:extLst>
          </p:cNvPr>
          <p:cNvSpPr>
            <a:spLocks noChangeAspect="1"/>
          </p:cNvSpPr>
          <p:nvPr/>
        </p:nvSpPr>
        <p:spPr>
          <a:xfrm>
            <a:off x="3993060" y="1631949"/>
            <a:ext cx="4205880" cy="4205880"/>
          </a:xfrm>
          <a:prstGeom prst="ellipse">
            <a:avLst/>
          </a:prstGeom>
          <a:solidFill>
            <a:srgbClr val="FFFF00">
              <a:alpha val="4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F5EB38-6A83-4405-B03C-AC18FD228403}"/>
              </a:ext>
            </a:extLst>
          </p:cNvPr>
          <p:cNvSpPr txBox="1"/>
          <p:nvPr/>
        </p:nvSpPr>
        <p:spPr>
          <a:xfrm>
            <a:off x="8121650" y="247944"/>
            <a:ext cx="3894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三角が増えると・・・</a:t>
            </a:r>
          </a:p>
        </p:txBody>
      </p:sp>
    </p:spTree>
    <p:extLst>
      <p:ext uri="{BB962C8B-B14F-4D97-AF65-F5344CB8AC3E}">
        <p14:creationId xmlns:p14="http://schemas.microsoft.com/office/powerpoint/2010/main" val="469052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ローチャート: 抜出し 1">
            <a:extLst>
              <a:ext uri="{FF2B5EF4-FFF2-40B4-BE49-F238E27FC236}">
                <a16:creationId xmlns:a16="http://schemas.microsoft.com/office/drawing/2014/main" id="{B8801884-D414-4A25-B7CD-C51A8AF46AA2}"/>
              </a:ext>
            </a:extLst>
          </p:cNvPr>
          <p:cNvSpPr>
            <a:spLocks noChangeAspect="1"/>
          </p:cNvSpPr>
          <p:nvPr/>
        </p:nvSpPr>
        <p:spPr>
          <a:xfrm>
            <a:off x="3223664" y="571110"/>
            <a:ext cx="5744671" cy="4882971"/>
          </a:xfrm>
          <a:prstGeom prst="flowChartExtra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ローチャート: 抜出し 16">
            <a:extLst>
              <a:ext uri="{FF2B5EF4-FFF2-40B4-BE49-F238E27FC236}">
                <a16:creationId xmlns:a16="http://schemas.microsoft.com/office/drawing/2014/main" id="{BA4044F9-DEB0-423B-8478-DFBD4F6DA5A2}"/>
              </a:ext>
            </a:extLst>
          </p:cNvPr>
          <p:cNvSpPr>
            <a:spLocks noChangeAspect="1"/>
          </p:cNvSpPr>
          <p:nvPr/>
        </p:nvSpPr>
        <p:spPr>
          <a:xfrm rot="1303178">
            <a:off x="3519979" y="646545"/>
            <a:ext cx="5744671" cy="4882971"/>
          </a:xfrm>
          <a:prstGeom prst="flowChartExtra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ローチャート: 抜出し 17">
            <a:extLst>
              <a:ext uri="{FF2B5EF4-FFF2-40B4-BE49-F238E27FC236}">
                <a16:creationId xmlns:a16="http://schemas.microsoft.com/office/drawing/2014/main" id="{6E422B75-527B-47E2-AB0F-DF44E52DFDC9}"/>
              </a:ext>
            </a:extLst>
          </p:cNvPr>
          <p:cNvSpPr>
            <a:spLocks noChangeAspect="1"/>
          </p:cNvSpPr>
          <p:nvPr/>
        </p:nvSpPr>
        <p:spPr>
          <a:xfrm rot="3474463">
            <a:off x="3824779" y="396965"/>
            <a:ext cx="5744671" cy="4882971"/>
          </a:xfrm>
          <a:prstGeom prst="flowChartExtra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ローチャート: 抜出し 18">
            <a:extLst>
              <a:ext uri="{FF2B5EF4-FFF2-40B4-BE49-F238E27FC236}">
                <a16:creationId xmlns:a16="http://schemas.microsoft.com/office/drawing/2014/main" id="{4CECB215-4C39-4171-A0B2-270E088EFDD5}"/>
              </a:ext>
            </a:extLst>
          </p:cNvPr>
          <p:cNvSpPr>
            <a:spLocks noChangeAspect="1"/>
          </p:cNvSpPr>
          <p:nvPr/>
        </p:nvSpPr>
        <p:spPr>
          <a:xfrm rot="5400000">
            <a:off x="3999793" y="1232407"/>
            <a:ext cx="5744671" cy="4882971"/>
          </a:xfrm>
          <a:prstGeom prst="flowChartExtra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9ECA32E6-9AE8-4675-A507-F56C6949ABA9}"/>
              </a:ext>
            </a:extLst>
          </p:cNvPr>
          <p:cNvSpPr>
            <a:spLocks noChangeAspect="1"/>
          </p:cNvSpPr>
          <p:nvPr/>
        </p:nvSpPr>
        <p:spPr>
          <a:xfrm>
            <a:off x="5970945" y="3548838"/>
            <a:ext cx="250110" cy="25011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AF387F77-1F0C-4745-90E4-0C61D5341C18}"/>
              </a:ext>
            </a:extLst>
          </p:cNvPr>
          <p:cNvSpPr>
            <a:spLocks noChangeAspect="1"/>
          </p:cNvSpPr>
          <p:nvPr/>
        </p:nvSpPr>
        <p:spPr>
          <a:xfrm>
            <a:off x="3993060" y="1631949"/>
            <a:ext cx="4205880" cy="4205880"/>
          </a:xfrm>
          <a:prstGeom prst="ellipse">
            <a:avLst/>
          </a:prstGeom>
          <a:solidFill>
            <a:srgbClr val="FFFF00">
              <a:alpha val="4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F8D9F94-D134-4C48-A9D8-5C8688A5326B}"/>
              </a:ext>
            </a:extLst>
          </p:cNvPr>
          <p:cNvSpPr txBox="1"/>
          <p:nvPr/>
        </p:nvSpPr>
        <p:spPr>
          <a:xfrm>
            <a:off x="8121650" y="247944"/>
            <a:ext cx="3894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三角が増えると・・・</a:t>
            </a:r>
          </a:p>
        </p:txBody>
      </p:sp>
    </p:spTree>
    <p:extLst>
      <p:ext uri="{BB962C8B-B14F-4D97-AF65-F5344CB8AC3E}">
        <p14:creationId xmlns:p14="http://schemas.microsoft.com/office/powerpoint/2010/main" val="1897590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ローチャート: 抜出し 1">
            <a:extLst>
              <a:ext uri="{FF2B5EF4-FFF2-40B4-BE49-F238E27FC236}">
                <a16:creationId xmlns:a16="http://schemas.microsoft.com/office/drawing/2014/main" id="{B8801884-D414-4A25-B7CD-C51A8AF46AA2}"/>
              </a:ext>
            </a:extLst>
          </p:cNvPr>
          <p:cNvSpPr>
            <a:spLocks noChangeAspect="1"/>
          </p:cNvSpPr>
          <p:nvPr/>
        </p:nvSpPr>
        <p:spPr>
          <a:xfrm>
            <a:off x="3223664" y="571110"/>
            <a:ext cx="5744671" cy="4882971"/>
          </a:xfrm>
          <a:prstGeom prst="flowChartExtra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ローチャート: 抜出し 16">
            <a:extLst>
              <a:ext uri="{FF2B5EF4-FFF2-40B4-BE49-F238E27FC236}">
                <a16:creationId xmlns:a16="http://schemas.microsoft.com/office/drawing/2014/main" id="{BA4044F9-DEB0-423B-8478-DFBD4F6DA5A2}"/>
              </a:ext>
            </a:extLst>
          </p:cNvPr>
          <p:cNvSpPr>
            <a:spLocks noChangeAspect="1"/>
          </p:cNvSpPr>
          <p:nvPr/>
        </p:nvSpPr>
        <p:spPr>
          <a:xfrm rot="1303178">
            <a:off x="3519979" y="646545"/>
            <a:ext cx="5744671" cy="4882971"/>
          </a:xfrm>
          <a:prstGeom prst="flowChartExtra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ローチャート: 抜出し 17">
            <a:extLst>
              <a:ext uri="{FF2B5EF4-FFF2-40B4-BE49-F238E27FC236}">
                <a16:creationId xmlns:a16="http://schemas.microsoft.com/office/drawing/2014/main" id="{6E422B75-527B-47E2-AB0F-DF44E52DFDC9}"/>
              </a:ext>
            </a:extLst>
          </p:cNvPr>
          <p:cNvSpPr>
            <a:spLocks noChangeAspect="1"/>
          </p:cNvSpPr>
          <p:nvPr/>
        </p:nvSpPr>
        <p:spPr>
          <a:xfrm rot="3474463">
            <a:off x="3824779" y="396965"/>
            <a:ext cx="5744671" cy="4882971"/>
          </a:xfrm>
          <a:prstGeom prst="flowChartExtra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ローチャート: 抜出し 18">
            <a:extLst>
              <a:ext uri="{FF2B5EF4-FFF2-40B4-BE49-F238E27FC236}">
                <a16:creationId xmlns:a16="http://schemas.microsoft.com/office/drawing/2014/main" id="{4CECB215-4C39-4171-A0B2-270E088EFDD5}"/>
              </a:ext>
            </a:extLst>
          </p:cNvPr>
          <p:cNvSpPr>
            <a:spLocks noChangeAspect="1"/>
          </p:cNvSpPr>
          <p:nvPr/>
        </p:nvSpPr>
        <p:spPr>
          <a:xfrm rot="5400000">
            <a:off x="3999793" y="1232407"/>
            <a:ext cx="5744671" cy="4882971"/>
          </a:xfrm>
          <a:prstGeom prst="flowChartExtra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9ECA32E6-9AE8-4675-A507-F56C6949ABA9}"/>
              </a:ext>
            </a:extLst>
          </p:cNvPr>
          <p:cNvSpPr>
            <a:spLocks noChangeAspect="1"/>
          </p:cNvSpPr>
          <p:nvPr/>
        </p:nvSpPr>
        <p:spPr>
          <a:xfrm>
            <a:off x="5970945" y="3548838"/>
            <a:ext cx="250110" cy="25011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AF387F77-1F0C-4745-90E4-0C61D5341C18}"/>
              </a:ext>
            </a:extLst>
          </p:cNvPr>
          <p:cNvSpPr>
            <a:spLocks noChangeAspect="1"/>
          </p:cNvSpPr>
          <p:nvPr/>
        </p:nvSpPr>
        <p:spPr>
          <a:xfrm>
            <a:off x="3993060" y="1631949"/>
            <a:ext cx="4205880" cy="4205880"/>
          </a:xfrm>
          <a:prstGeom prst="ellipse">
            <a:avLst/>
          </a:prstGeom>
          <a:solidFill>
            <a:srgbClr val="FFFF00">
              <a:alpha val="4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B3312AEB-6A23-42A1-A6C1-F0E3565B6F34}"/>
              </a:ext>
            </a:extLst>
          </p:cNvPr>
          <p:cNvSpPr>
            <a:spLocks noChangeAspect="1"/>
          </p:cNvSpPr>
          <p:nvPr/>
        </p:nvSpPr>
        <p:spPr>
          <a:xfrm>
            <a:off x="2832298" y="419815"/>
            <a:ext cx="6348712" cy="6348712"/>
          </a:xfrm>
          <a:prstGeom prst="ellipse">
            <a:avLst/>
          </a:prstGeom>
          <a:solidFill>
            <a:srgbClr val="0070C0">
              <a:alpha val="4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F4AE766-A510-4487-8643-68D4B205057C}"/>
              </a:ext>
            </a:extLst>
          </p:cNvPr>
          <p:cNvSpPr txBox="1"/>
          <p:nvPr/>
        </p:nvSpPr>
        <p:spPr>
          <a:xfrm>
            <a:off x="8121650" y="247944"/>
            <a:ext cx="3894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三角が増えると・・・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2DFE31C-D3D0-449E-8DAA-2638CB774EED}"/>
              </a:ext>
            </a:extLst>
          </p:cNvPr>
          <p:cNvSpPr txBox="1"/>
          <p:nvPr/>
        </p:nvSpPr>
        <p:spPr>
          <a:xfrm>
            <a:off x="8498838" y="5784190"/>
            <a:ext cx="35814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大きな丸ができる</a:t>
            </a:r>
          </a:p>
        </p:txBody>
      </p:sp>
    </p:spTree>
    <p:extLst>
      <p:ext uri="{BB962C8B-B14F-4D97-AF65-F5344CB8AC3E}">
        <p14:creationId xmlns:p14="http://schemas.microsoft.com/office/powerpoint/2010/main" val="509224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ローチャート: 抜出し 1">
            <a:extLst>
              <a:ext uri="{FF2B5EF4-FFF2-40B4-BE49-F238E27FC236}">
                <a16:creationId xmlns:a16="http://schemas.microsoft.com/office/drawing/2014/main" id="{B8801884-D414-4A25-B7CD-C51A8AF46AA2}"/>
              </a:ext>
            </a:extLst>
          </p:cNvPr>
          <p:cNvSpPr>
            <a:spLocks noChangeAspect="1"/>
          </p:cNvSpPr>
          <p:nvPr/>
        </p:nvSpPr>
        <p:spPr>
          <a:xfrm>
            <a:off x="2963265" y="547664"/>
            <a:ext cx="6661256" cy="5662068"/>
          </a:xfrm>
          <a:prstGeom prst="flowChartExtra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9ECA32E6-9AE8-4675-A507-F56C6949ABA9}"/>
              </a:ext>
            </a:extLst>
          </p:cNvPr>
          <p:cNvSpPr>
            <a:spLocks noChangeAspect="1"/>
          </p:cNvSpPr>
          <p:nvPr/>
        </p:nvSpPr>
        <p:spPr>
          <a:xfrm>
            <a:off x="6148885" y="4000500"/>
            <a:ext cx="290016" cy="290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1B09161-D91A-4BA1-A5EE-FE2EE74E4A10}"/>
              </a:ext>
            </a:extLst>
          </p:cNvPr>
          <p:cNvSpPr txBox="1"/>
          <p:nvPr/>
        </p:nvSpPr>
        <p:spPr>
          <a:xfrm>
            <a:off x="8725120" y="2840089"/>
            <a:ext cx="3004349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dirty="0"/>
              <a:t>苦手なものも</a:t>
            </a:r>
            <a:endParaRPr kumimoji="1" lang="en-US" altLang="ja-JP" sz="3200" dirty="0"/>
          </a:p>
          <a:p>
            <a:pPr algn="ctr"/>
            <a:r>
              <a:rPr kumimoji="1" lang="ja-JP" altLang="en-US" sz="3200" dirty="0"/>
              <a:t>はっきりしている</a:t>
            </a:r>
            <a:endParaRPr kumimoji="1" lang="en-US" altLang="ja-JP" sz="32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8BCC95D-60A3-4E97-99CB-2D4E7A73810E}"/>
              </a:ext>
            </a:extLst>
          </p:cNvPr>
          <p:cNvSpPr txBox="1"/>
          <p:nvPr/>
        </p:nvSpPr>
        <p:spPr>
          <a:xfrm>
            <a:off x="7069197" y="327365"/>
            <a:ext cx="3004349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dirty="0"/>
              <a:t>得意なものが</a:t>
            </a:r>
            <a:endParaRPr kumimoji="1" lang="en-US" altLang="ja-JP" sz="3200" dirty="0"/>
          </a:p>
          <a:p>
            <a:pPr algn="ctr"/>
            <a:r>
              <a:rPr kumimoji="1" lang="ja-JP" altLang="en-US" sz="3200" dirty="0"/>
              <a:t>はっきりしている</a:t>
            </a: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7B7DEE04-0361-4B09-9BAF-C3A31370D5BE}"/>
              </a:ext>
            </a:extLst>
          </p:cNvPr>
          <p:cNvCxnSpPr>
            <a:cxnSpLocks/>
            <a:stCxn id="5" idx="0"/>
          </p:cNvCxnSpPr>
          <p:nvPr/>
        </p:nvCxnSpPr>
        <p:spPr>
          <a:xfrm flipV="1">
            <a:off x="6293893" y="531126"/>
            <a:ext cx="0" cy="3469374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EDFAAC3F-0D87-4412-A00E-7240E5A91095}"/>
              </a:ext>
            </a:extLst>
          </p:cNvPr>
          <p:cNvCxnSpPr>
            <a:cxnSpLocks/>
            <a:stCxn id="5" idx="2"/>
          </p:cNvCxnSpPr>
          <p:nvPr/>
        </p:nvCxnSpPr>
        <p:spPr>
          <a:xfrm flipV="1">
            <a:off x="6148885" y="3506946"/>
            <a:ext cx="1896470" cy="638562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E3DE774-50BC-4912-88B6-58875BEEA660}"/>
              </a:ext>
            </a:extLst>
          </p:cNvPr>
          <p:cNvSpPr txBox="1"/>
          <p:nvPr/>
        </p:nvSpPr>
        <p:spPr>
          <a:xfrm>
            <a:off x="1157919" y="531126"/>
            <a:ext cx="368241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「強み」に気付き</a:t>
            </a:r>
            <a:endParaRPr kumimoji="1" lang="en-US" altLang="ja-JP" sz="4000" dirty="0"/>
          </a:p>
          <a:p>
            <a:r>
              <a:rPr kumimoji="1" lang="ja-JP" altLang="en-US" sz="4000" dirty="0"/>
              <a:t>「強み」を伸ばす</a:t>
            </a:r>
          </a:p>
        </p:txBody>
      </p:sp>
      <p:sp>
        <p:nvSpPr>
          <p:cNvPr id="4" name="矢印: 下 3">
            <a:extLst>
              <a:ext uri="{FF2B5EF4-FFF2-40B4-BE49-F238E27FC236}">
                <a16:creationId xmlns:a16="http://schemas.microsoft.com/office/drawing/2014/main" id="{23E80457-3BE2-40B2-947A-6912E1285B6A}"/>
              </a:ext>
            </a:extLst>
          </p:cNvPr>
          <p:cNvSpPr/>
          <p:nvPr/>
        </p:nvSpPr>
        <p:spPr>
          <a:xfrm>
            <a:off x="2669385" y="1871103"/>
            <a:ext cx="659485" cy="639711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12C3ED0-B0B3-4C3C-897A-EDF1CA37A768}"/>
              </a:ext>
            </a:extLst>
          </p:cNvPr>
          <p:cNvSpPr txBox="1"/>
          <p:nvPr/>
        </p:nvSpPr>
        <p:spPr>
          <a:xfrm>
            <a:off x="1306186" y="2542616"/>
            <a:ext cx="32624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000" dirty="0"/>
              <a:t>「探究活動」が</a:t>
            </a:r>
            <a:endParaRPr kumimoji="1" lang="en-US" altLang="ja-JP" sz="4000" dirty="0"/>
          </a:p>
          <a:p>
            <a:pPr algn="ctr"/>
            <a:r>
              <a:rPr kumimoji="1" lang="ja-JP" altLang="en-US" sz="4000" dirty="0"/>
              <a:t>必要！</a:t>
            </a:r>
            <a:endParaRPr kumimoji="1" lang="en-US" altLang="ja-JP" sz="4000" dirty="0"/>
          </a:p>
        </p:txBody>
      </p:sp>
    </p:spTree>
    <p:extLst>
      <p:ext uri="{BB962C8B-B14F-4D97-AF65-F5344CB8AC3E}">
        <p14:creationId xmlns:p14="http://schemas.microsoft.com/office/powerpoint/2010/main" val="3154479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文字の書かれた紙&#10;&#10;自動的に生成された説明">
            <a:extLst>
              <a:ext uri="{FF2B5EF4-FFF2-40B4-BE49-F238E27FC236}">
                <a16:creationId xmlns:a16="http://schemas.microsoft.com/office/drawing/2014/main" id="{92E73010-2E3A-44F1-BBD0-6DA326CA75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0351" y="165100"/>
            <a:ext cx="3893522" cy="6438900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F20EDC9-DA25-4836-834F-B9C9C6CB1F07}"/>
              </a:ext>
            </a:extLst>
          </p:cNvPr>
          <p:cNvSpPr txBox="1"/>
          <p:nvPr/>
        </p:nvSpPr>
        <p:spPr>
          <a:xfrm>
            <a:off x="1057793" y="615950"/>
            <a:ext cx="609974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000" dirty="0"/>
              <a:t>名刺の情報</a:t>
            </a:r>
            <a:endParaRPr kumimoji="1" lang="en-US" altLang="ja-JP" sz="4000" dirty="0"/>
          </a:p>
          <a:p>
            <a:r>
              <a:rPr kumimoji="1" lang="ja-JP" altLang="en-US" sz="4000" dirty="0"/>
              <a:t>「どこに所属している●●」</a:t>
            </a:r>
            <a:endParaRPr kumimoji="1" lang="en-US" altLang="ja-JP" sz="4000" dirty="0"/>
          </a:p>
          <a:p>
            <a:endParaRPr kumimoji="1" lang="en-US" altLang="ja-JP" sz="4000" dirty="0"/>
          </a:p>
          <a:p>
            <a:pPr algn="ctr"/>
            <a:r>
              <a:rPr kumimoji="1" lang="ja-JP" altLang="en-US" sz="4000" b="1" dirty="0">
                <a:solidFill>
                  <a:srgbClr val="FF0000"/>
                </a:solidFill>
              </a:rPr>
              <a:t>三田国際学園の大野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3F35AE4-3026-4066-A405-DF1F6A6ADAC5}"/>
              </a:ext>
            </a:extLst>
          </p:cNvPr>
          <p:cNvSpPr txBox="1"/>
          <p:nvPr/>
        </p:nvSpPr>
        <p:spPr>
          <a:xfrm>
            <a:off x="1109890" y="4095750"/>
            <a:ext cx="599555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000" dirty="0"/>
              <a:t>これから必要になること</a:t>
            </a:r>
            <a:endParaRPr kumimoji="1" lang="en-US" altLang="ja-JP" sz="4000" dirty="0"/>
          </a:p>
          <a:p>
            <a:r>
              <a:rPr kumimoji="1" lang="ja-JP" altLang="en-US" sz="4000" dirty="0"/>
              <a:t>「こういうことができる●●」</a:t>
            </a:r>
            <a:endParaRPr kumimoji="1" lang="en-US" altLang="ja-JP" sz="4000" dirty="0"/>
          </a:p>
          <a:p>
            <a:endParaRPr kumimoji="1" lang="en-US" altLang="ja-JP" sz="4000" dirty="0"/>
          </a:p>
          <a:p>
            <a:pPr algn="ctr"/>
            <a:r>
              <a:rPr kumimoji="1" lang="ja-JP" altLang="en-US" sz="4000" b="1" dirty="0">
                <a:solidFill>
                  <a:srgbClr val="FF0000"/>
                </a:solidFill>
              </a:rPr>
              <a:t>探究を指導できる大野</a:t>
            </a:r>
          </a:p>
        </p:txBody>
      </p:sp>
    </p:spTree>
    <p:extLst>
      <p:ext uri="{BB962C8B-B14F-4D97-AF65-F5344CB8AC3E}">
        <p14:creationId xmlns:p14="http://schemas.microsoft.com/office/powerpoint/2010/main" val="817185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9052314-E469-4B24-A781-2408C72B5386}"/>
              </a:ext>
            </a:extLst>
          </p:cNvPr>
          <p:cNvSpPr txBox="1"/>
          <p:nvPr/>
        </p:nvSpPr>
        <p:spPr>
          <a:xfrm>
            <a:off x="1346200" y="661928"/>
            <a:ext cx="1025525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【</a:t>
            </a:r>
            <a:r>
              <a:rPr kumimoji="1" lang="ja-JP" altLang="en-US" sz="4000" dirty="0"/>
              <a:t>これから大切になること</a:t>
            </a:r>
            <a:r>
              <a:rPr kumimoji="1" lang="en-US" altLang="ja-JP" sz="4000" dirty="0"/>
              <a:t>】</a:t>
            </a:r>
          </a:p>
          <a:p>
            <a:r>
              <a:rPr kumimoji="1" lang="ja-JP" altLang="en-US" sz="4000" dirty="0"/>
              <a:t>どのように自分が</a:t>
            </a:r>
            <a:r>
              <a:rPr kumimoji="1" lang="ja-JP" altLang="en-US" sz="4800" b="1" dirty="0">
                <a:solidFill>
                  <a:srgbClr val="FF0000"/>
                </a:solidFill>
              </a:rPr>
              <a:t>成長</a:t>
            </a:r>
            <a:r>
              <a:rPr kumimoji="1" lang="ja-JP" altLang="en-US" sz="4000" dirty="0"/>
              <a:t>できるか？</a:t>
            </a:r>
            <a:endParaRPr kumimoji="1" lang="en-US" altLang="ja-JP" sz="4000" dirty="0"/>
          </a:p>
          <a:p>
            <a:endParaRPr kumimoji="1" lang="en-US" altLang="ja-JP" dirty="0"/>
          </a:p>
          <a:p>
            <a:r>
              <a:rPr kumimoji="1" lang="en-US" altLang="ja-JP" sz="3600" dirty="0"/>
              <a:t>e</a:t>
            </a:r>
            <a:r>
              <a:rPr kumimoji="1" lang="ja-JP" altLang="en-US" sz="3600" dirty="0"/>
              <a:t>ｘ）</a:t>
            </a:r>
            <a:r>
              <a:rPr kumimoji="1" lang="en-US" altLang="ja-JP" sz="3600" dirty="0"/>
              <a:t>ICT</a:t>
            </a:r>
            <a:r>
              <a:rPr kumimoji="1" lang="ja-JP" altLang="en-US" sz="3600" dirty="0"/>
              <a:t>先進校での経験値</a:t>
            </a:r>
            <a:endParaRPr kumimoji="1" lang="en-US" altLang="ja-JP" sz="3600" dirty="0"/>
          </a:p>
          <a:p>
            <a:endParaRPr kumimoji="1" lang="en-US" altLang="ja-JP" sz="4000" dirty="0"/>
          </a:p>
          <a:p>
            <a:r>
              <a:rPr kumimoji="1" lang="en-US" altLang="ja-JP" sz="4000" dirty="0"/>
              <a:t>【</a:t>
            </a:r>
            <a:r>
              <a:rPr kumimoji="1" lang="ja-JP" altLang="en-US" sz="4000" dirty="0"/>
              <a:t>自分が仕事で大切にしていること</a:t>
            </a:r>
            <a:r>
              <a:rPr kumimoji="1" lang="en-US" altLang="ja-JP" sz="4000" dirty="0"/>
              <a:t>】</a:t>
            </a:r>
          </a:p>
          <a:p>
            <a:r>
              <a:rPr kumimoji="1" lang="ja-JP" altLang="en-US" sz="4000" dirty="0"/>
              <a:t>そこに自分がいることでの</a:t>
            </a:r>
            <a:r>
              <a:rPr kumimoji="1" lang="ja-JP" altLang="en-US" sz="4800" b="1" dirty="0">
                <a:solidFill>
                  <a:srgbClr val="FF0000"/>
                </a:solidFill>
              </a:rPr>
              <a:t>「差分」</a:t>
            </a:r>
            <a:r>
              <a:rPr kumimoji="1" lang="ja-JP" altLang="en-US" sz="4000" dirty="0"/>
              <a:t>を大きくするには？</a:t>
            </a:r>
            <a:endParaRPr kumimoji="1" lang="en-US" altLang="ja-JP" sz="4000" dirty="0"/>
          </a:p>
          <a:p>
            <a:endParaRPr kumimoji="1" lang="en-US" altLang="ja-JP" dirty="0"/>
          </a:p>
          <a:p>
            <a:r>
              <a:rPr kumimoji="1" lang="en-US" altLang="ja-JP" sz="3600" dirty="0"/>
              <a:t>e</a:t>
            </a:r>
            <a:r>
              <a:rPr kumimoji="1" lang="ja-JP" altLang="en-US" sz="3600" dirty="0"/>
              <a:t>ｘ）生徒との交流、他の教員との協働</a:t>
            </a:r>
            <a:endParaRPr kumimoji="1" lang="en-US" altLang="ja-JP" sz="3600" dirty="0"/>
          </a:p>
          <a:p>
            <a:endParaRPr kumimoji="1" lang="en-US" altLang="ja-JP" sz="4000" dirty="0"/>
          </a:p>
        </p:txBody>
      </p:sp>
    </p:spTree>
    <p:extLst>
      <p:ext uri="{BB962C8B-B14F-4D97-AF65-F5344CB8AC3E}">
        <p14:creationId xmlns:p14="http://schemas.microsoft.com/office/powerpoint/2010/main" val="3249944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コンテンツ プレースホルダー 7" descr="校舎">
            <a:extLst>
              <a:ext uri="{FF2B5EF4-FFF2-40B4-BE49-F238E27FC236}">
                <a16:creationId xmlns:a16="http://schemas.microsoft.com/office/drawing/2014/main" id="{891B5832-7E9C-44A5-86B3-B6222E8C35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24616" y="422307"/>
            <a:ext cx="2830077" cy="2830077"/>
          </a:xfrm>
        </p:spPr>
      </p:pic>
      <p:pic>
        <p:nvPicPr>
          <p:cNvPr id="11" name="コンテンツ プレースホルダー 7" descr="校舎">
            <a:extLst>
              <a:ext uri="{FF2B5EF4-FFF2-40B4-BE49-F238E27FC236}">
                <a16:creationId xmlns:a16="http://schemas.microsoft.com/office/drawing/2014/main" id="{E03CAA7B-158B-4A0C-B527-E71B4E9802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4178" y="422306"/>
            <a:ext cx="2830077" cy="2830077"/>
          </a:xfrm>
          <a:prstGeom prst="rect">
            <a:avLst/>
          </a:prstGeom>
        </p:spPr>
      </p:pic>
      <p:pic>
        <p:nvPicPr>
          <p:cNvPr id="12" name="コンテンツ プレースホルダー 7" descr="校舎">
            <a:extLst>
              <a:ext uri="{FF2B5EF4-FFF2-40B4-BE49-F238E27FC236}">
                <a16:creationId xmlns:a16="http://schemas.microsoft.com/office/drawing/2014/main" id="{CF46F660-960B-4D28-9EF2-691A12E4CB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65054" y="422306"/>
            <a:ext cx="2830077" cy="2830077"/>
          </a:xfrm>
          <a:prstGeom prst="rect">
            <a:avLst/>
          </a:prstGeom>
        </p:spPr>
      </p:pic>
      <p:sp>
        <p:nvSpPr>
          <p:cNvPr id="13" name="矢印: 右 12">
            <a:extLst>
              <a:ext uri="{FF2B5EF4-FFF2-40B4-BE49-F238E27FC236}">
                <a16:creationId xmlns:a16="http://schemas.microsoft.com/office/drawing/2014/main" id="{160D7A10-87FC-462C-8ABC-B0F6A701EF8E}"/>
              </a:ext>
            </a:extLst>
          </p:cNvPr>
          <p:cNvSpPr/>
          <p:nvPr/>
        </p:nvSpPr>
        <p:spPr>
          <a:xfrm>
            <a:off x="3714255" y="1522468"/>
            <a:ext cx="1046672" cy="7533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矢印: 右 13">
            <a:extLst>
              <a:ext uri="{FF2B5EF4-FFF2-40B4-BE49-F238E27FC236}">
                <a16:creationId xmlns:a16="http://schemas.microsoft.com/office/drawing/2014/main" id="{26760637-C262-434B-9A04-8B376B2F7EE6}"/>
              </a:ext>
            </a:extLst>
          </p:cNvPr>
          <p:cNvSpPr/>
          <p:nvPr/>
        </p:nvSpPr>
        <p:spPr>
          <a:xfrm>
            <a:off x="7386538" y="1522468"/>
            <a:ext cx="1046672" cy="7533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D6A418C-3A00-4691-B53F-035D51ACF67C}"/>
              </a:ext>
            </a:extLst>
          </p:cNvPr>
          <p:cNvSpPr txBox="1"/>
          <p:nvPr/>
        </p:nvSpPr>
        <p:spPr>
          <a:xfrm>
            <a:off x="1344867" y="3126980"/>
            <a:ext cx="20136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学生</a:t>
            </a:r>
            <a:r>
              <a:rPr kumimoji="1"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市立中学</a:t>
            </a:r>
            <a:endParaRPr kumimoji="1"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県立高校</a:t>
            </a:r>
            <a:endParaRPr kumimoji="1"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国立大学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5B794EA-1807-46CD-A55D-1D9E8C49101F}"/>
              </a:ext>
            </a:extLst>
          </p:cNvPr>
          <p:cNvSpPr txBox="1"/>
          <p:nvPr/>
        </p:nvSpPr>
        <p:spPr>
          <a:xfrm>
            <a:off x="5032812" y="3126980"/>
            <a:ext cx="218462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教員</a:t>
            </a:r>
            <a:r>
              <a:rPr kumimoji="1"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algn="ctr"/>
            <a:r>
              <a:rPr kumimoji="1" lang="ja-JP" altLang="en-US" sz="4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都立</a:t>
            </a:r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高校</a:t>
            </a:r>
            <a:endParaRPr kumimoji="1"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5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１３</a:t>
            </a:r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EF108D2-502B-4E43-8AE7-47666430C725}"/>
              </a:ext>
            </a:extLst>
          </p:cNvPr>
          <p:cNvSpPr txBox="1"/>
          <p:nvPr/>
        </p:nvSpPr>
        <p:spPr>
          <a:xfrm>
            <a:off x="8631435" y="3126979"/>
            <a:ext cx="229731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教員</a:t>
            </a:r>
            <a:r>
              <a:rPr kumimoji="1"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algn="ctr"/>
            <a:r>
              <a:rPr kumimoji="1" lang="ja-JP" altLang="en-US" sz="4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私立</a:t>
            </a:r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中高</a:t>
            </a:r>
            <a:endParaRPr kumimoji="1"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5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年目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2CC01AD-9421-4BB8-96FA-E3472B2B1F3E}"/>
              </a:ext>
            </a:extLst>
          </p:cNvPr>
          <p:cNvSpPr txBox="1"/>
          <p:nvPr/>
        </p:nvSpPr>
        <p:spPr>
          <a:xfrm>
            <a:off x="5885701" y="5295336"/>
            <a:ext cx="4190571" cy="1323439"/>
          </a:xfrm>
          <a:prstGeom prst="rect">
            <a:avLst/>
          </a:prstGeom>
          <a:solidFill>
            <a:srgbClr val="00B0F0">
              <a:alpha val="40000"/>
            </a:srgb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000" dirty="0"/>
              <a:t>なぜ転職？</a:t>
            </a:r>
            <a:endParaRPr kumimoji="1" lang="en-US" altLang="ja-JP" sz="4000" dirty="0"/>
          </a:p>
          <a:p>
            <a:pPr algn="ctr"/>
            <a:r>
              <a:rPr kumimoji="1" lang="ja-JP" altLang="en-US" sz="4000" dirty="0"/>
              <a:t>なぜ都立→私立？</a:t>
            </a:r>
          </a:p>
        </p:txBody>
      </p:sp>
    </p:spTree>
    <p:extLst>
      <p:ext uri="{BB962C8B-B14F-4D97-AF65-F5344CB8AC3E}">
        <p14:creationId xmlns:p14="http://schemas.microsoft.com/office/powerpoint/2010/main" val="3731880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0565AA-6530-43BE-AAD4-E44DA8E9F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1511"/>
            <a:ext cx="10515600" cy="1325562"/>
          </a:xfrm>
        </p:spPr>
        <p:txBody>
          <a:bodyPr/>
          <a:lstStyle/>
          <a:p>
            <a:pPr algn="ctr"/>
            <a:r>
              <a:rPr lang="ja-JP" altLang="en-US" dirty="0"/>
              <a:t>授業でのこと</a:t>
            </a:r>
            <a:endParaRPr kumimoji="1" lang="ja-JP" altLang="en-US" dirty="0"/>
          </a:p>
        </p:txBody>
      </p:sp>
      <p:pic>
        <p:nvPicPr>
          <p:cNvPr id="5" name="グラフィックス 4" descr="男子生徒">
            <a:extLst>
              <a:ext uri="{FF2B5EF4-FFF2-40B4-BE49-F238E27FC236}">
                <a16:creationId xmlns:a16="http://schemas.microsoft.com/office/drawing/2014/main" id="{9AA64125-9622-46D5-8779-A926B99859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39300" y="1571985"/>
            <a:ext cx="1714500" cy="1714500"/>
          </a:xfrm>
          <a:prstGeom prst="rect">
            <a:avLst/>
          </a:prstGeom>
        </p:spPr>
      </p:pic>
      <p:pic>
        <p:nvPicPr>
          <p:cNvPr id="7" name="グラフィックス 6" descr="女子生徒">
            <a:extLst>
              <a:ext uri="{FF2B5EF4-FFF2-40B4-BE49-F238E27FC236}">
                <a16:creationId xmlns:a16="http://schemas.microsoft.com/office/drawing/2014/main" id="{2984A1FC-7C32-43B8-9A4E-4E421DFC17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39300" y="4071578"/>
            <a:ext cx="1538268" cy="1538268"/>
          </a:xfrm>
          <a:prstGeom prst="rect">
            <a:avLst/>
          </a:prstGeom>
        </p:spPr>
      </p:pic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F1FB2DB4-C53E-4026-ADB5-47BA77D46910}"/>
              </a:ext>
            </a:extLst>
          </p:cNvPr>
          <p:cNvSpPr/>
          <p:nvPr/>
        </p:nvSpPr>
        <p:spPr>
          <a:xfrm>
            <a:off x="528050" y="1512200"/>
            <a:ext cx="8362133" cy="1030976"/>
          </a:xfrm>
          <a:prstGeom prst="wedgeRoundRectCallout">
            <a:avLst>
              <a:gd name="adj1" fmla="val 62271"/>
              <a:gd name="adj2" fmla="val 2777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>
                <a:solidFill>
                  <a:schemeClr val="tx1"/>
                </a:solidFill>
              </a:rPr>
              <a:t>授業には何をもってくればいいですか？</a:t>
            </a:r>
            <a:endParaRPr lang="en-US" altLang="ja-JP" sz="3600" dirty="0">
              <a:solidFill>
                <a:schemeClr val="tx1"/>
              </a:solidFill>
            </a:endParaRP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A308EF97-69F9-41B0-AA7C-38A9B6999BC2}"/>
              </a:ext>
            </a:extLst>
          </p:cNvPr>
          <p:cNvSpPr/>
          <p:nvPr/>
        </p:nvSpPr>
        <p:spPr>
          <a:xfrm>
            <a:off x="528049" y="2873905"/>
            <a:ext cx="8362133" cy="1267585"/>
          </a:xfrm>
          <a:prstGeom prst="wedgeRoundRectCallout">
            <a:avLst>
              <a:gd name="adj1" fmla="val 61075"/>
              <a:gd name="adj2" fmla="val -5563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>
                <a:solidFill>
                  <a:schemeClr val="tx1"/>
                </a:solidFill>
              </a:rPr>
              <a:t>ノートはどうしたらいいですか？</a:t>
            </a:r>
            <a:endParaRPr lang="en-US" altLang="ja-JP" sz="3600" dirty="0">
              <a:solidFill>
                <a:schemeClr val="tx1"/>
              </a:solidFill>
            </a:endParaRPr>
          </a:p>
          <a:p>
            <a:pPr algn="ctr"/>
            <a:r>
              <a:rPr lang="ja-JP" altLang="en-US" sz="3600" dirty="0">
                <a:solidFill>
                  <a:schemeClr val="tx1"/>
                </a:solidFill>
              </a:rPr>
              <a:t>提出はありますか？</a:t>
            </a:r>
          </a:p>
        </p:txBody>
      </p:sp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B916A378-BB49-4518-9838-8B2D87D067AE}"/>
              </a:ext>
            </a:extLst>
          </p:cNvPr>
          <p:cNvSpPr/>
          <p:nvPr/>
        </p:nvSpPr>
        <p:spPr>
          <a:xfrm>
            <a:off x="2575106" y="4712007"/>
            <a:ext cx="6315076" cy="1267585"/>
          </a:xfrm>
          <a:prstGeom prst="wedgeRoundRectCallout">
            <a:avLst>
              <a:gd name="adj1" fmla="val 64842"/>
              <a:gd name="adj2" fmla="val -3703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>
                <a:solidFill>
                  <a:schemeClr val="tx1"/>
                </a:solidFill>
              </a:rPr>
              <a:t>試験範囲はどこですか？</a:t>
            </a:r>
            <a:endParaRPr lang="en-US" altLang="ja-JP" sz="3600" dirty="0">
              <a:solidFill>
                <a:schemeClr val="tx1"/>
              </a:solidFill>
            </a:endParaRPr>
          </a:p>
          <a:p>
            <a:pPr algn="ctr"/>
            <a:r>
              <a:rPr lang="ja-JP" altLang="en-US" sz="3600" dirty="0">
                <a:solidFill>
                  <a:schemeClr val="tx1"/>
                </a:solidFill>
              </a:rPr>
              <a:t>何をすればいいですか？</a:t>
            </a:r>
          </a:p>
        </p:txBody>
      </p:sp>
    </p:spTree>
    <p:extLst>
      <p:ext uri="{BB962C8B-B14F-4D97-AF65-F5344CB8AC3E}">
        <p14:creationId xmlns:p14="http://schemas.microsoft.com/office/powerpoint/2010/main" val="2806864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0565AA-6530-43BE-AAD4-E44DA8E9F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1511"/>
            <a:ext cx="10515600" cy="1325562"/>
          </a:xfrm>
        </p:spPr>
        <p:txBody>
          <a:bodyPr/>
          <a:lstStyle/>
          <a:p>
            <a:pPr algn="ctr"/>
            <a:r>
              <a:rPr lang="ja-JP" altLang="en-US" dirty="0"/>
              <a:t>授業・集会でのこと</a:t>
            </a:r>
            <a:endParaRPr kumimoji="1" lang="ja-JP" altLang="en-US" dirty="0"/>
          </a:p>
        </p:txBody>
      </p:sp>
      <p:pic>
        <p:nvPicPr>
          <p:cNvPr id="5" name="グラフィックス 4" descr="男子生徒">
            <a:extLst>
              <a:ext uri="{FF2B5EF4-FFF2-40B4-BE49-F238E27FC236}">
                <a16:creationId xmlns:a16="http://schemas.microsoft.com/office/drawing/2014/main" id="{9AA64125-9622-46D5-8779-A926B99859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39300" y="1571985"/>
            <a:ext cx="1714500" cy="1714500"/>
          </a:xfrm>
          <a:prstGeom prst="rect">
            <a:avLst/>
          </a:prstGeom>
        </p:spPr>
      </p:pic>
      <p:pic>
        <p:nvPicPr>
          <p:cNvPr id="7" name="グラフィックス 6" descr="女子生徒">
            <a:extLst>
              <a:ext uri="{FF2B5EF4-FFF2-40B4-BE49-F238E27FC236}">
                <a16:creationId xmlns:a16="http://schemas.microsoft.com/office/drawing/2014/main" id="{2984A1FC-7C32-43B8-9A4E-4E421DFC17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39300" y="4043003"/>
            <a:ext cx="1538268" cy="1538268"/>
          </a:xfrm>
          <a:prstGeom prst="rect">
            <a:avLst/>
          </a:prstGeom>
        </p:spPr>
      </p:pic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F1FB2DB4-C53E-4026-ADB5-47BA77D46910}"/>
              </a:ext>
            </a:extLst>
          </p:cNvPr>
          <p:cNvSpPr/>
          <p:nvPr/>
        </p:nvSpPr>
        <p:spPr>
          <a:xfrm>
            <a:off x="656637" y="2034053"/>
            <a:ext cx="8362133" cy="1030976"/>
          </a:xfrm>
          <a:prstGeom prst="wedgeRoundRectCallout">
            <a:avLst>
              <a:gd name="adj1" fmla="val 60392"/>
              <a:gd name="adj2" fmla="val -686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>
                <a:solidFill>
                  <a:schemeClr val="tx1"/>
                </a:solidFill>
              </a:rPr>
              <a:t>先生、うるさいので注意してほしいです</a:t>
            </a:r>
            <a:endParaRPr lang="en-US" altLang="ja-JP" sz="3600" dirty="0">
              <a:solidFill>
                <a:schemeClr val="tx1"/>
              </a:solidFill>
            </a:endParaRPr>
          </a:p>
        </p:txBody>
      </p:sp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B916A378-BB49-4518-9838-8B2D87D067AE}"/>
              </a:ext>
            </a:extLst>
          </p:cNvPr>
          <p:cNvSpPr/>
          <p:nvPr/>
        </p:nvSpPr>
        <p:spPr>
          <a:xfrm>
            <a:off x="606631" y="4043003"/>
            <a:ext cx="8283551" cy="1936589"/>
          </a:xfrm>
          <a:prstGeom prst="wedgeRoundRectCallout">
            <a:avLst>
              <a:gd name="adj1" fmla="val 62772"/>
              <a:gd name="adj2" fmla="val -1342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>
                <a:solidFill>
                  <a:schemeClr val="tx1"/>
                </a:solidFill>
              </a:rPr>
              <a:t>静かにしてください。</a:t>
            </a:r>
          </a:p>
          <a:p>
            <a:r>
              <a:rPr lang="ja-JP" altLang="en-US" sz="3600" dirty="0">
                <a:solidFill>
                  <a:schemeClr val="tx1"/>
                </a:solidFill>
              </a:rPr>
              <a:t>皆さんの協力があればスムーズに進行してすぐに終われます。</a:t>
            </a:r>
          </a:p>
        </p:txBody>
      </p:sp>
    </p:spTree>
    <p:extLst>
      <p:ext uri="{BB962C8B-B14F-4D97-AF65-F5344CB8AC3E}">
        <p14:creationId xmlns:p14="http://schemas.microsoft.com/office/powerpoint/2010/main" val="3869933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4DC7C14-DBB3-4446-8691-26B2619B417B}"/>
              </a:ext>
            </a:extLst>
          </p:cNvPr>
          <p:cNvSpPr txBox="1"/>
          <p:nvPr/>
        </p:nvSpPr>
        <p:spPr>
          <a:xfrm>
            <a:off x="2576720" y="595669"/>
            <a:ext cx="5815011" cy="83099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理想の状態（</a:t>
            </a:r>
            <a:r>
              <a:rPr kumimoji="1"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To</a:t>
            </a:r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be)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2FB5A58-9E4E-461E-AAFE-79B9A0B9CD89}"/>
              </a:ext>
            </a:extLst>
          </p:cNvPr>
          <p:cNvSpPr txBox="1"/>
          <p:nvPr/>
        </p:nvSpPr>
        <p:spPr>
          <a:xfrm>
            <a:off x="3531600" y="5400734"/>
            <a:ext cx="3905250" cy="83099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現状（</a:t>
            </a:r>
            <a:r>
              <a:rPr kumimoji="1"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As</a:t>
            </a:r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is)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矢印: 上 6">
            <a:extLst>
              <a:ext uri="{FF2B5EF4-FFF2-40B4-BE49-F238E27FC236}">
                <a16:creationId xmlns:a16="http://schemas.microsoft.com/office/drawing/2014/main" id="{D109E8C7-9F31-481F-A168-A88D5C549BB7}"/>
              </a:ext>
            </a:extLst>
          </p:cNvPr>
          <p:cNvSpPr/>
          <p:nvPr/>
        </p:nvSpPr>
        <p:spPr>
          <a:xfrm>
            <a:off x="4952994" y="1635917"/>
            <a:ext cx="1130163" cy="346471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4C00E745-BAB7-49FF-B06B-1EEE60693D6C}"/>
              </a:ext>
            </a:extLst>
          </p:cNvPr>
          <p:cNvSpPr/>
          <p:nvPr/>
        </p:nvSpPr>
        <p:spPr>
          <a:xfrm>
            <a:off x="214175" y="2786063"/>
            <a:ext cx="4272100" cy="1693068"/>
          </a:xfrm>
          <a:prstGeom prst="wedgeRoundRectCallout">
            <a:avLst>
              <a:gd name="adj1" fmla="val 65839"/>
              <a:gd name="adj2" fmla="val 138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このギャップが</a:t>
            </a:r>
            <a:endParaRPr lang="en-US" altLang="ja-JP" sz="4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6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課題</a:t>
            </a:r>
            <a:endParaRPr lang="en-US" altLang="ja-JP" sz="4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814D2E5-ADD0-46A1-9014-EC5E5DAC78CE}"/>
              </a:ext>
            </a:extLst>
          </p:cNvPr>
          <p:cNvSpPr txBox="1"/>
          <p:nvPr/>
        </p:nvSpPr>
        <p:spPr>
          <a:xfrm>
            <a:off x="6549876" y="3021807"/>
            <a:ext cx="54279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なぜ「課題」が発見できない？</a:t>
            </a:r>
            <a:endParaRPr kumimoji="1" lang="en-US" altLang="ja-JP" sz="3200" dirty="0"/>
          </a:p>
          <a:p>
            <a:r>
              <a:rPr kumimoji="1" lang="ja-JP" altLang="en-US" sz="3200" dirty="0"/>
              <a:t>なぜ「課題解決」がズレる？</a:t>
            </a:r>
          </a:p>
        </p:txBody>
      </p:sp>
    </p:spTree>
    <p:extLst>
      <p:ext uri="{BB962C8B-B14F-4D97-AF65-F5344CB8AC3E}">
        <p14:creationId xmlns:p14="http://schemas.microsoft.com/office/powerpoint/2010/main" val="1654621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ローチャート: 抜出し 1">
            <a:extLst>
              <a:ext uri="{FF2B5EF4-FFF2-40B4-BE49-F238E27FC236}">
                <a16:creationId xmlns:a16="http://schemas.microsoft.com/office/drawing/2014/main" id="{B8801884-D414-4A25-B7CD-C51A8AF46AA2}"/>
              </a:ext>
            </a:extLst>
          </p:cNvPr>
          <p:cNvSpPr>
            <a:spLocks noChangeAspect="1"/>
          </p:cNvSpPr>
          <p:nvPr/>
        </p:nvSpPr>
        <p:spPr>
          <a:xfrm>
            <a:off x="2963265" y="547664"/>
            <a:ext cx="6661256" cy="5662068"/>
          </a:xfrm>
          <a:prstGeom prst="flowChartExtra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9ECA32E6-9AE8-4675-A507-F56C6949ABA9}"/>
              </a:ext>
            </a:extLst>
          </p:cNvPr>
          <p:cNvSpPr>
            <a:spLocks noChangeAspect="1"/>
          </p:cNvSpPr>
          <p:nvPr/>
        </p:nvSpPr>
        <p:spPr>
          <a:xfrm>
            <a:off x="6148885" y="4000500"/>
            <a:ext cx="290016" cy="290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1B09161-D91A-4BA1-A5EE-FE2EE74E4A10}"/>
              </a:ext>
            </a:extLst>
          </p:cNvPr>
          <p:cNvSpPr txBox="1"/>
          <p:nvPr/>
        </p:nvSpPr>
        <p:spPr>
          <a:xfrm>
            <a:off x="8725120" y="2840089"/>
            <a:ext cx="3004349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dirty="0"/>
              <a:t>苦手なものも</a:t>
            </a:r>
            <a:endParaRPr kumimoji="1" lang="en-US" altLang="ja-JP" sz="3200" dirty="0"/>
          </a:p>
          <a:p>
            <a:pPr algn="ctr"/>
            <a:r>
              <a:rPr kumimoji="1" lang="ja-JP" altLang="en-US" sz="3200" dirty="0"/>
              <a:t>はっきりしている</a:t>
            </a:r>
            <a:endParaRPr kumimoji="1" lang="en-US" altLang="ja-JP" sz="32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8BCC95D-60A3-4E97-99CB-2D4E7A73810E}"/>
              </a:ext>
            </a:extLst>
          </p:cNvPr>
          <p:cNvSpPr txBox="1"/>
          <p:nvPr/>
        </p:nvSpPr>
        <p:spPr>
          <a:xfrm>
            <a:off x="7069197" y="327365"/>
            <a:ext cx="3004349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dirty="0"/>
              <a:t>得意なものが</a:t>
            </a:r>
            <a:endParaRPr kumimoji="1" lang="en-US" altLang="ja-JP" sz="3200" dirty="0"/>
          </a:p>
          <a:p>
            <a:pPr algn="ctr"/>
            <a:r>
              <a:rPr kumimoji="1" lang="ja-JP" altLang="en-US" sz="3200" dirty="0"/>
              <a:t>はっきりしている</a:t>
            </a: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7B7DEE04-0361-4B09-9BAF-C3A31370D5BE}"/>
              </a:ext>
            </a:extLst>
          </p:cNvPr>
          <p:cNvCxnSpPr>
            <a:cxnSpLocks/>
            <a:stCxn id="5" idx="0"/>
          </p:cNvCxnSpPr>
          <p:nvPr/>
        </p:nvCxnSpPr>
        <p:spPr>
          <a:xfrm flipV="1">
            <a:off x="6293893" y="531126"/>
            <a:ext cx="0" cy="3469374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EDFAAC3F-0D87-4412-A00E-7240E5A91095}"/>
              </a:ext>
            </a:extLst>
          </p:cNvPr>
          <p:cNvCxnSpPr>
            <a:cxnSpLocks/>
            <a:stCxn id="5" idx="2"/>
          </p:cNvCxnSpPr>
          <p:nvPr/>
        </p:nvCxnSpPr>
        <p:spPr>
          <a:xfrm flipV="1">
            <a:off x="6148885" y="3506946"/>
            <a:ext cx="1896470" cy="638562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4694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ローチャート: 抜出し 1">
            <a:extLst>
              <a:ext uri="{FF2B5EF4-FFF2-40B4-BE49-F238E27FC236}">
                <a16:creationId xmlns:a16="http://schemas.microsoft.com/office/drawing/2014/main" id="{B8801884-D414-4A25-B7CD-C51A8AF46AA2}"/>
              </a:ext>
            </a:extLst>
          </p:cNvPr>
          <p:cNvSpPr>
            <a:spLocks noChangeAspect="1"/>
          </p:cNvSpPr>
          <p:nvPr/>
        </p:nvSpPr>
        <p:spPr>
          <a:xfrm>
            <a:off x="2963265" y="547664"/>
            <a:ext cx="6661256" cy="5662068"/>
          </a:xfrm>
          <a:prstGeom prst="flowChartExtra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7C0D2702-9CF2-4CBE-86E3-88DC5E86BD8E}"/>
              </a:ext>
            </a:extLst>
          </p:cNvPr>
          <p:cNvSpPr>
            <a:spLocks noChangeAspect="1"/>
          </p:cNvSpPr>
          <p:nvPr/>
        </p:nvSpPr>
        <p:spPr>
          <a:xfrm>
            <a:off x="3915770" y="1767385"/>
            <a:ext cx="4756246" cy="4756246"/>
          </a:xfrm>
          <a:prstGeom prst="ellipse">
            <a:avLst/>
          </a:prstGeom>
          <a:solidFill>
            <a:srgbClr val="FFFF00">
              <a:alpha val="4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9ECA32E6-9AE8-4675-A507-F56C6949ABA9}"/>
              </a:ext>
            </a:extLst>
          </p:cNvPr>
          <p:cNvSpPr>
            <a:spLocks noChangeAspect="1"/>
          </p:cNvSpPr>
          <p:nvPr/>
        </p:nvSpPr>
        <p:spPr>
          <a:xfrm>
            <a:off x="6148885" y="4000500"/>
            <a:ext cx="290016" cy="290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7184988-A684-493E-8551-CE598C0180A6}"/>
              </a:ext>
            </a:extLst>
          </p:cNvPr>
          <p:cNvSpPr txBox="1"/>
          <p:nvPr/>
        </p:nvSpPr>
        <p:spPr>
          <a:xfrm>
            <a:off x="7151273" y="547664"/>
            <a:ext cx="2912977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dirty="0"/>
              <a:t>得意なものを</a:t>
            </a:r>
            <a:endParaRPr kumimoji="1" lang="en-US" altLang="ja-JP" sz="3200" dirty="0"/>
          </a:p>
          <a:p>
            <a:pPr algn="ctr"/>
            <a:r>
              <a:rPr kumimoji="1" lang="ja-JP" altLang="en-US" sz="3200" dirty="0"/>
              <a:t>伸ばす代わりに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5A243F1-8C5B-4BEB-BB7B-A7B532A8566A}"/>
              </a:ext>
            </a:extLst>
          </p:cNvPr>
          <p:cNvSpPr txBox="1"/>
          <p:nvPr/>
        </p:nvSpPr>
        <p:spPr>
          <a:xfrm>
            <a:off x="9134567" y="3068290"/>
            <a:ext cx="2526653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dirty="0"/>
              <a:t>苦手なものを</a:t>
            </a:r>
            <a:endParaRPr kumimoji="1" lang="en-US" altLang="ja-JP" sz="3200" dirty="0"/>
          </a:p>
          <a:p>
            <a:pPr algn="ctr"/>
            <a:r>
              <a:rPr kumimoji="1" lang="ja-JP" altLang="en-US" sz="3200" dirty="0"/>
              <a:t>伸ばす</a:t>
            </a:r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67BD3323-3C4D-4313-852B-1A8589F4B94D}"/>
              </a:ext>
            </a:extLst>
          </p:cNvPr>
          <p:cNvCxnSpPr>
            <a:cxnSpLocks/>
            <a:endCxn id="4" idx="0"/>
          </p:cNvCxnSpPr>
          <p:nvPr/>
        </p:nvCxnSpPr>
        <p:spPr>
          <a:xfrm flipV="1">
            <a:off x="6293893" y="1767385"/>
            <a:ext cx="0" cy="2233116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2CA71FAB-F9F0-4A2C-9658-928ED709BE50}"/>
              </a:ext>
            </a:extLst>
          </p:cNvPr>
          <p:cNvCxnSpPr>
            <a:cxnSpLocks/>
          </p:cNvCxnSpPr>
          <p:nvPr/>
        </p:nvCxnSpPr>
        <p:spPr>
          <a:xfrm flipV="1">
            <a:off x="6148885" y="3340100"/>
            <a:ext cx="2404565" cy="805408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453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楕円 3">
            <a:extLst>
              <a:ext uri="{FF2B5EF4-FFF2-40B4-BE49-F238E27FC236}">
                <a16:creationId xmlns:a16="http://schemas.microsoft.com/office/drawing/2014/main" id="{7C0D2702-9CF2-4CBE-86E3-88DC5E86BD8E}"/>
              </a:ext>
            </a:extLst>
          </p:cNvPr>
          <p:cNvSpPr>
            <a:spLocks noChangeAspect="1"/>
          </p:cNvSpPr>
          <p:nvPr/>
        </p:nvSpPr>
        <p:spPr>
          <a:xfrm>
            <a:off x="3915770" y="1767385"/>
            <a:ext cx="4756246" cy="4756246"/>
          </a:xfrm>
          <a:prstGeom prst="ellipse">
            <a:avLst/>
          </a:prstGeom>
          <a:solidFill>
            <a:srgbClr val="FFFF00">
              <a:alpha val="4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9ECA32E6-9AE8-4675-A507-F56C6949ABA9}"/>
              </a:ext>
            </a:extLst>
          </p:cNvPr>
          <p:cNvSpPr>
            <a:spLocks noChangeAspect="1"/>
          </p:cNvSpPr>
          <p:nvPr/>
        </p:nvSpPr>
        <p:spPr>
          <a:xfrm>
            <a:off x="6148885" y="4000500"/>
            <a:ext cx="290016" cy="290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10EA855-47A0-40AA-BBB5-BC020E78EEC7}"/>
              </a:ext>
            </a:extLst>
          </p:cNvPr>
          <p:cNvSpPr txBox="1"/>
          <p:nvPr/>
        </p:nvSpPr>
        <p:spPr>
          <a:xfrm>
            <a:off x="1772463" y="577850"/>
            <a:ext cx="90428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/>
              <a:t>バランスの取れた「いい人材」？？</a:t>
            </a:r>
          </a:p>
        </p:txBody>
      </p: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BD57A0E2-96BE-40AF-A452-6441A8A761AA}"/>
              </a:ext>
            </a:extLst>
          </p:cNvPr>
          <p:cNvCxnSpPr>
            <a:cxnSpLocks/>
          </p:cNvCxnSpPr>
          <p:nvPr/>
        </p:nvCxnSpPr>
        <p:spPr>
          <a:xfrm flipV="1">
            <a:off x="6293893" y="1767385"/>
            <a:ext cx="0" cy="2233116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C751EBBB-56E3-4794-828A-00D33FB299BE}"/>
              </a:ext>
            </a:extLst>
          </p:cNvPr>
          <p:cNvCxnSpPr>
            <a:cxnSpLocks/>
          </p:cNvCxnSpPr>
          <p:nvPr/>
        </p:nvCxnSpPr>
        <p:spPr>
          <a:xfrm flipV="1">
            <a:off x="6211284" y="3418527"/>
            <a:ext cx="2375007" cy="736458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7BA09035-99C4-41C9-9064-D6F23E9F4EB1}"/>
              </a:ext>
            </a:extLst>
          </p:cNvPr>
          <p:cNvCxnSpPr>
            <a:cxnSpLocks/>
            <a:stCxn id="5" idx="2"/>
          </p:cNvCxnSpPr>
          <p:nvPr/>
        </p:nvCxnSpPr>
        <p:spPr>
          <a:xfrm flipH="1" flipV="1">
            <a:off x="3978169" y="3894398"/>
            <a:ext cx="2170716" cy="25111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56264F50-FCFC-4F22-A180-5BB466511C63}"/>
              </a:ext>
            </a:extLst>
          </p:cNvPr>
          <p:cNvCxnSpPr>
            <a:cxnSpLocks/>
          </p:cNvCxnSpPr>
          <p:nvPr/>
        </p:nvCxnSpPr>
        <p:spPr>
          <a:xfrm flipH="1">
            <a:off x="5467350" y="4290516"/>
            <a:ext cx="826543" cy="2097584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07839181-C4CA-4801-87C7-EFA1D8CEFF7C}"/>
              </a:ext>
            </a:extLst>
          </p:cNvPr>
          <p:cNvCxnSpPr>
            <a:cxnSpLocks/>
          </p:cNvCxnSpPr>
          <p:nvPr/>
        </p:nvCxnSpPr>
        <p:spPr>
          <a:xfrm>
            <a:off x="6325092" y="4145508"/>
            <a:ext cx="1994509" cy="1332885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0828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ローチャート: 抜出し 1">
            <a:extLst>
              <a:ext uri="{FF2B5EF4-FFF2-40B4-BE49-F238E27FC236}">
                <a16:creationId xmlns:a16="http://schemas.microsoft.com/office/drawing/2014/main" id="{B8801884-D414-4A25-B7CD-C51A8AF46AA2}"/>
              </a:ext>
            </a:extLst>
          </p:cNvPr>
          <p:cNvSpPr>
            <a:spLocks noChangeAspect="1"/>
          </p:cNvSpPr>
          <p:nvPr/>
        </p:nvSpPr>
        <p:spPr>
          <a:xfrm>
            <a:off x="3223664" y="571110"/>
            <a:ext cx="5744671" cy="4882971"/>
          </a:xfrm>
          <a:prstGeom prst="flowChartExtra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9ECA32E6-9AE8-4675-A507-F56C6949ABA9}"/>
              </a:ext>
            </a:extLst>
          </p:cNvPr>
          <p:cNvSpPr>
            <a:spLocks noChangeAspect="1"/>
          </p:cNvSpPr>
          <p:nvPr/>
        </p:nvSpPr>
        <p:spPr>
          <a:xfrm>
            <a:off x="5970945" y="3548838"/>
            <a:ext cx="250110" cy="25011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FC7066A4-4DB6-4024-8651-905494303C0E}"/>
              </a:ext>
            </a:extLst>
          </p:cNvPr>
          <p:cNvSpPr>
            <a:spLocks noChangeAspect="1"/>
          </p:cNvSpPr>
          <p:nvPr/>
        </p:nvSpPr>
        <p:spPr>
          <a:xfrm>
            <a:off x="3993060" y="1631949"/>
            <a:ext cx="4205880" cy="4205880"/>
          </a:xfrm>
          <a:prstGeom prst="ellipse">
            <a:avLst/>
          </a:prstGeom>
          <a:solidFill>
            <a:srgbClr val="FFFF00">
              <a:alpha val="4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A143749-4668-4F7E-83B2-C6FDF3075526}"/>
              </a:ext>
            </a:extLst>
          </p:cNvPr>
          <p:cNvSpPr txBox="1"/>
          <p:nvPr/>
        </p:nvSpPr>
        <p:spPr>
          <a:xfrm>
            <a:off x="8121650" y="247944"/>
            <a:ext cx="3894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三角が増えると・・・</a:t>
            </a:r>
          </a:p>
        </p:txBody>
      </p:sp>
    </p:spTree>
    <p:extLst>
      <p:ext uri="{BB962C8B-B14F-4D97-AF65-F5344CB8AC3E}">
        <p14:creationId xmlns:p14="http://schemas.microsoft.com/office/powerpoint/2010/main" val="2653883335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TM02900720[[fn=インテグラル]]</Template>
  <TotalTime>103</TotalTime>
  <Words>361</Words>
  <Application>Microsoft Office PowerPoint</Application>
  <PresentationFormat>ワイド画面</PresentationFormat>
  <Paragraphs>72</Paragraphs>
  <Slides>16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16</vt:i4>
      </vt:variant>
    </vt:vector>
  </HeadingPairs>
  <TitlesOfParts>
    <vt:vector size="22" baseType="lpstr">
      <vt:lpstr>メイリオ</vt:lpstr>
      <vt:lpstr>Calibri</vt:lpstr>
      <vt:lpstr>Calibri Light</vt:lpstr>
      <vt:lpstr>Wingdings 2</vt:lpstr>
      <vt:lpstr>HDOfficeLightV0</vt:lpstr>
      <vt:lpstr>1_HDOfficeLightV0</vt:lpstr>
      <vt:lpstr>人生を面白くするために 必要なこととは？</vt:lpstr>
      <vt:lpstr>PowerPoint プレゼンテーション</vt:lpstr>
      <vt:lpstr>授業でのこと</vt:lpstr>
      <vt:lpstr>授業・集会でのこと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人生を面白くするために</dc:title>
  <dc:creator>智久 大野</dc:creator>
  <cp:lastModifiedBy>智久 大野</cp:lastModifiedBy>
  <cp:revision>12</cp:revision>
  <dcterms:created xsi:type="dcterms:W3CDTF">2019-10-13T00:47:51Z</dcterms:created>
  <dcterms:modified xsi:type="dcterms:W3CDTF">2019-10-13T02:31:51Z</dcterms:modified>
</cp:coreProperties>
</file>