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310" r:id="rId2"/>
    <p:sldId id="535" r:id="rId3"/>
    <p:sldId id="311" r:id="rId4"/>
    <p:sldId id="891" r:id="rId5"/>
    <p:sldId id="881" r:id="rId6"/>
    <p:sldId id="750" r:id="rId7"/>
    <p:sldId id="843" r:id="rId8"/>
    <p:sldId id="887" r:id="rId9"/>
    <p:sldId id="715" r:id="rId10"/>
    <p:sldId id="716" r:id="rId11"/>
    <p:sldId id="717" r:id="rId12"/>
    <p:sldId id="888" r:id="rId13"/>
    <p:sldId id="729" r:id="rId14"/>
    <p:sldId id="730" r:id="rId15"/>
    <p:sldId id="731" r:id="rId16"/>
    <p:sldId id="889" r:id="rId17"/>
    <p:sldId id="870" r:id="rId18"/>
    <p:sldId id="871" r:id="rId19"/>
    <p:sldId id="872" r:id="rId20"/>
    <p:sldId id="892" r:id="rId21"/>
    <p:sldId id="385" r:id="rId22"/>
    <p:sldId id="546" r:id="rId23"/>
    <p:sldId id="547" r:id="rId24"/>
    <p:sldId id="882" r:id="rId25"/>
    <p:sldId id="825" r:id="rId26"/>
    <p:sldId id="883" r:id="rId27"/>
    <p:sldId id="827" r:id="rId28"/>
    <p:sldId id="868" r:id="rId29"/>
    <p:sldId id="869" r:id="rId30"/>
    <p:sldId id="894" r:id="rId31"/>
    <p:sldId id="760" r:id="rId32"/>
    <p:sldId id="759" r:id="rId33"/>
    <p:sldId id="761" r:id="rId34"/>
    <p:sldId id="762" r:id="rId35"/>
    <p:sldId id="763" r:id="rId36"/>
    <p:sldId id="764" r:id="rId37"/>
    <p:sldId id="765" r:id="rId38"/>
    <p:sldId id="768" r:id="rId39"/>
    <p:sldId id="769" r:id="rId40"/>
    <p:sldId id="895" r:id="rId41"/>
    <p:sldId id="875" r:id="rId42"/>
    <p:sldId id="874" r:id="rId43"/>
    <p:sldId id="854" r:id="rId44"/>
    <p:sldId id="856" r:id="rId45"/>
    <p:sldId id="858" r:id="rId46"/>
    <p:sldId id="859" r:id="rId47"/>
    <p:sldId id="860" r:id="rId48"/>
    <p:sldId id="876" r:id="rId49"/>
    <p:sldId id="902" r:id="rId50"/>
    <p:sldId id="903" r:id="rId51"/>
    <p:sldId id="877" r:id="rId52"/>
    <p:sldId id="904" r:id="rId53"/>
    <p:sldId id="814" r:id="rId54"/>
    <p:sldId id="896" r:id="rId55"/>
    <p:sldId id="899" r:id="rId56"/>
    <p:sldId id="878" r:id="rId57"/>
    <p:sldId id="901" r:id="rId58"/>
    <p:sldId id="900" r:id="rId59"/>
    <p:sldId id="897" r:id="rId60"/>
    <p:sldId id="885" r:id="rId61"/>
    <p:sldId id="886" r:id="rId62"/>
    <p:sldId id="696" r:id="rId63"/>
    <p:sldId id="848" r:id="rId64"/>
    <p:sldId id="851" r:id="rId65"/>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イントロダクション" id="{19947F94-B748-488A-89FB-2DC1FDF66E95}">
          <p14:sldIdLst>
            <p14:sldId id="310"/>
            <p14:sldId id="535"/>
            <p14:sldId id="311"/>
          </p14:sldIdLst>
        </p14:section>
        <p14:section name="ＡＬ型授業の背景" id="{9E31894A-4F09-4D0D-B8F3-BDF15660A55A}">
          <p14:sldIdLst>
            <p14:sldId id="891"/>
            <p14:sldId id="881"/>
            <p14:sldId id="750"/>
            <p14:sldId id="843"/>
            <p14:sldId id="887"/>
            <p14:sldId id="715"/>
            <p14:sldId id="716"/>
            <p14:sldId id="717"/>
            <p14:sldId id="888"/>
            <p14:sldId id="729"/>
            <p14:sldId id="730"/>
            <p14:sldId id="731"/>
            <p14:sldId id="889"/>
            <p14:sldId id="870"/>
            <p14:sldId id="871"/>
            <p14:sldId id="872"/>
          </p14:sldIdLst>
        </p14:section>
        <p14:section name="授業デザインの前提" id="{C0E729E3-4465-43C4-9902-534EE81B0EEB}">
          <p14:sldIdLst>
            <p14:sldId id="892"/>
            <p14:sldId id="385"/>
            <p14:sldId id="546"/>
            <p14:sldId id="547"/>
            <p14:sldId id="882"/>
            <p14:sldId id="825"/>
            <p14:sldId id="883"/>
            <p14:sldId id="827"/>
            <p14:sldId id="868"/>
            <p14:sldId id="869"/>
          </p14:sldIdLst>
        </p14:section>
        <p14:section name="教科書中心の授業" id="{5935D7FF-4D51-4EF5-BF58-E15088E9C124}">
          <p14:sldIdLst>
            <p14:sldId id="894"/>
            <p14:sldId id="760"/>
            <p14:sldId id="759"/>
            <p14:sldId id="761"/>
            <p14:sldId id="762"/>
            <p14:sldId id="763"/>
            <p14:sldId id="764"/>
            <p14:sldId id="765"/>
            <p14:sldId id="768"/>
            <p14:sldId id="769"/>
          </p14:sldIdLst>
        </p14:section>
        <p14:section name="プロジェクト型の授業" id="{776EB048-DD44-42FD-AF35-AEB9A027F6CC}">
          <p14:sldIdLst>
            <p14:sldId id="895"/>
            <p14:sldId id="875"/>
            <p14:sldId id="874"/>
            <p14:sldId id="854"/>
            <p14:sldId id="856"/>
            <p14:sldId id="858"/>
            <p14:sldId id="859"/>
            <p14:sldId id="860"/>
            <p14:sldId id="876"/>
            <p14:sldId id="902"/>
            <p14:sldId id="903"/>
            <p14:sldId id="877"/>
            <p14:sldId id="904"/>
            <p14:sldId id="814"/>
          </p14:sldIdLst>
        </p14:section>
        <p14:section name="大学入試への対応" id="{6B3C53B0-6E6F-4F48-8FEC-DAB5F07D45CF}">
          <p14:sldIdLst>
            <p14:sldId id="896"/>
            <p14:sldId id="899"/>
            <p14:sldId id="878"/>
            <p14:sldId id="901"/>
            <p14:sldId id="900"/>
          </p14:sldIdLst>
        </p14:section>
        <p14:section name="学校の価値とは" id="{3CD41F3A-B67F-4FC0-BE45-36F974BB7E22}">
          <p14:sldIdLst>
            <p14:sldId id="897"/>
            <p14:sldId id="885"/>
            <p14:sldId id="886"/>
            <p14:sldId id="696"/>
            <p14:sldId id="848"/>
            <p14:sldId id="8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08">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9" autoAdjust="0"/>
    <p:restoredTop sz="94718" autoAdjust="0"/>
  </p:normalViewPr>
  <p:slideViewPr>
    <p:cSldViewPr showGuides="1">
      <p:cViewPr varScale="1">
        <p:scale>
          <a:sx n="81" d="100"/>
          <a:sy n="81" d="100"/>
        </p:scale>
        <p:origin x="225"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8945"/>
    </p:cViewPr>
  </p:sorterViewPr>
  <p:notesViewPr>
    <p:cSldViewPr>
      <p:cViewPr varScale="1">
        <p:scale>
          <a:sx n="58" d="100"/>
          <a:sy n="58" d="100"/>
        </p:scale>
        <p:origin x="1851" y="39"/>
      </p:cViewPr>
      <p:guideLst>
        <p:guide orient="horz" pos="3208"/>
        <p:guide pos="22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a:t>●実践例を材料とし</a:t>
          </a:r>
          <a:r>
            <a:rPr kumimoji="1" lang="ja-JP" altLang="en-US" dirty="0"/>
            <a:t>て</a:t>
          </a:r>
          <a:r>
            <a:rPr kumimoji="1" lang="ja-JP" dirty="0"/>
            <a:t>、</a:t>
          </a:r>
          <a:r>
            <a:rPr kumimoji="1" lang="ja-JP" altLang="en-US" dirty="0"/>
            <a:t>“良い授業”について考察する。</a:t>
          </a:r>
          <a:endParaRPr kumimoji="1" lang="en-US" altLang="ja-JP" dirty="0"/>
        </a:p>
        <a:p>
          <a:pPr rtl="0"/>
          <a:r>
            <a:rPr kumimoji="1" lang="ja-JP" altLang="en-US" dirty="0"/>
            <a:t>●他者と考えを共有し、対話することで授業改善のためのヒントを得る。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pt>
    <dgm:pt modelId="{6BCEE960-DC0B-45A1-A08F-03B402173118}" type="pres">
      <dgm:prSet presAssocID="{A42A76C3-3D39-4111-A661-95C60189E1BE}" presName="parentText" presStyleLbl="node1" presStyleIdx="0" presStyleCnt="1">
        <dgm:presLayoutVars>
          <dgm:chMax val="0"/>
          <dgm:bulletEnabled val="1"/>
        </dgm:presLayoutVars>
      </dgm:prSet>
      <dgm:spPr/>
    </dgm:pt>
  </dgm:ptLst>
  <dgm:cxnLst>
    <dgm:cxn modelId="{72063830-C07A-4A41-8A98-6D1D933ACDBE}" type="presOf" srcId="{A42A76C3-3D39-4111-A661-95C60189E1BE}" destId="{6BCEE960-DC0B-45A1-A08F-03B402173118}"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9EFE6BF3-BFD0-440B-A61B-B26CA22F6C2F}" type="presOf" srcId="{D0F07C19-EBF9-41DD-BCA6-DD2AB0DEB5C4}" destId="{341CF50C-A4B7-4123-B6BA-D5881832308A}" srcOrd="0" destOrd="0" presId="urn:microsoft.com/office/officeart/2005/8/layout/vList2"/>
    <dgm:cxn modelId="{1DEA8F5C-5255-4703-9583-B73354E88A98}" type="presParOf" srcId="{341CF50C-A4B7-4123-B6BA-D5881832308A}" destId="{6BCEE960-DC0B-45A1-A08F-03B40217311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825178-4A21-4F2A-AD9E-DF036C194D8E}" type="doc">
      <dgm:prSet loTypeId="urn:microsoft.com/office/officeart/2005/8/layout/hProcess9" loCatId="process" qsTypeId="urn:microsoft.com/office/officeart/2005/8/quickstyle/simple3" qsCatId="simple" csTypeId="urn:microsoft.com/office/officeart/2005/8/colors/accent1_2" csCatId="accent1" phldr="1"/>
      <dgm:spPr/>
    </dgm:pt>
    <dgm:pt modelId="{BAEDF3B0-2C2C-43D9-BCCE-E17AC8EC1E3E}">
      <dgm:prSet phldrT="[テキスト]" custT="1"/>
      <dgm:spPr/>
      <dgm:t>
        <a:bodyPr/>
        <a:lstStyle/>
        <a:p>
          <a:r>
            <a:rPr kumimoji="1" lang="ja-JP" altLang="en-US" sz="2800" b="1" dirty="0"/>
            <a:t>班分け・説明</a:t>
          </a:r>
          <a:endParaRPr kumimoji="1" lang="en-US" altLang="ja-JP" sz="2800" b="1" dirty="0"/>
        </a:p>
        <a:p>
          <a:r>
            <a:rPr kumimoji="1" lang="en-US" altLang="ja-JP" sz="3200" dirty="0"/>
            <a:t>5</a:t>
          </a:r>
          <a:r>
            <a:rPr kumimoji="1" lang="ja-JP" altLang="en-US" sz="3200" dirty="0"/>
            <a:t>～</a:t>
          </a:r>
          <a:r>
            <a:rPr kumimoji="1" lang="en-US" altLang="ja-JP" sz="3200" dirty="0"/>
            <a:t>10</a:t>
          </a:r>
          <a:r>
            <a:rPr kumimoji="1" lang="ja-JP" altLang="en-US" sz="3200" dirty="0"/>
            <a:t>分</a:t>
          </a:r>
        </a:p>
      </dgm:t>
    </dgm:pt>
    <dgm:pt modelId="{B065809A-AE7C-47FA-A6AB-CAB357133EBE}" type="parTrans" cxnId="{CA27330D-24B1-4A6B-B226-099E10E2EE15}">
      <dgm:prSet/>
      <dgm:spPr/>
      <dgm:t>
        <a:bodyPr/>
        <a:lstStyle/>
        <a:p>
          <a:endParaRPr kumimoji="1" lang="ja-JP" altLang="en-US"/>
        </a:p>
      </dgm:t>
    </dgm:pt>
    <dgm:pt modelId="{5DB932BF-D51D-4E5A-8620-06536D7F5878}" type="sibTrans" cxnId="{CA27330D-24B1-4A6B-B226-099E10E2EE15}">
      <dgm:prSet/>
      <dgm:spPr/>
      <dgm:t>
        <a:bodyPr/>
        <a:lstStyle/>
        <a:p>
          <a:endParaRPr kumimoji="1" lang="ja-JP" altLang="en-US"/>
        </a:p>
      </dgm:t>
    </dgm:pt>
    <dgm:pt modelId="{311565CC-63FE-4E05-BEB5-110C858822BE}">
      <dgm:prSet phldrT="[テキスト]" custT="1"/>
      <dgm:spPr/>
      <dgm:t>
        <a:bodyPr/>
        <a:lstStyle/>
        <a:p>
          <a:r>
            <a:rPr kumimoji="1" lang="ja-JP" altLang="en-US" sz="2800" b="1" dirty="0"/>
            <a:t>活動</a:t>
          </a:r>
          <a:endParaRPr kumimoji="1" lang="en-US" altLang="ja-JP" sz="2800" b="1" dirty="0"/>
        </a:p>
        <a:p>
          <a:r>
            <a:rPr kumimoji="1" lang="en-US" altLang="ja-JP" sz="3200" dirty="0"/>
            <a:t>35</a:t>
          </a:r>
          <a:r>
            <a:rPr kumimoji="1" lang="ja-JP" altLang="en-US" sz="3200" dirty="0"/>
            <a:t>～</a:t>
          </a:r>
          <a:r>
            <a:rPr kumimoji="1" lang="en-US" altLang="ja-JP" sz="3200" dirty="0"/>
            <a:t>40</a:t>
          </a:r>
          <a:r>
            <a:rPr kumimoji="1" lang="ja-JP" altLang="en-US" sz="3200" dirty="0"/>
            <a:t>分</a:t>
          </a:r>
          <a:endParaRPr kumimoji="1" lang="ja-JP" altLang="en-US" sz="1600" dirty="0"/>
        </a:p>
      </dgm:t>
    </dgm:pt>
    <dgm:pt modelId="{D8B7879D-CBC1-48BC-A2A8-1D8EE4F0BD83}" type="parTrans" cxnId="{098F7581-6551-451F-BB80-37A3FAB2C763}">
      <dgm:prSet/>
      <dgm:spPr/>
      <dgm:t>
        <a:bodyPr/>
        <a:lstStyle/>
        <a:p>
          <a:endParaRPr kumimoji="1" lang="ja-JP" altLang="en-US"/>
        </a:p>
      </dgm:t>
    </dgm:pt>
    <dgm:pt modelId="{472336DD-C4CD-46C4-81F0-DB48A84103C1}" type="sibTrans" cxnId="{098F7581-6551-451F-BB80-37A3FAB2C763}">
      <dgm:prSet/>
      <dgm:spPr/>
      <dgm:t>
        <a:bodyPr/>
        <a:lstStyle/>
        <a:p>
          <a:endParaRPr kumimoji="1" lang="ja-JP" altLang="en-US"/>
        </a:p>
      </dgm:t>
    </dgm:pt>
    <dgm:pt modelId="{9246E019-A056-4143-8CEE-1B42736E750B}">
      <dgm:prSet phldrT="[テキスト]" custT="1"/>
      <dgm:spPr/>
      <dgm:t>
        <a:bodyPr/>
        <a:lstStyle/>
        <a:p>
          <a:r>
            <a:rPr kumimoji="1" lang="ja-JP" altLang="en-US" sz="2800" b="1" dirty="0"/>
            <a:t>振り返り</a:t>
          </a:r>
          <a:endParaRPr kumimoji="1" lang="en-US" altLang="ja-JP" sz="2800" b="1" dirty="0"/>
        </a:p>
        <a:p>
          <a:r>
            <a:rPr kumimoji="1" lang="en-US" altLang="ja-JP" sz="3200" dirty="0"/>
            <a:t>5</a:t>
          </a:r>
          <a:r>
            <a:rPr kumimoji="1" lang="ja-JP" altLang="en-US" sz="3200" dirty="0"/>
            <a:t>分</a:t>
          </a:r>
        </a:p>
      </dgm:t>
    </dgm:pt>
    <dgm:pt modelId="{BA5B0294-0717-4848-872A-C241D85B38DA}" type="parTrans" cxnId="{89DF5AEB-6A18-4284-8862-37C1C39C0609}">
      <dgm:prSet/>
      <dgm:spPr/>
      <dgm:t>
        <a:bodyPr/>
        <a:lstStyle/>
        <a:p>
          <a:endParaRPr kumimoji="1" lang="ja-JP" altLang="en-US"/>
        </a:p>
      </dgm:t>
    </dgm:pt>
    <dgm:pt modelId="{9693A5E0-177B-4A25-A6D1-7F04624A5548}" type="sibTrans" cxnId="{89DF5AEB-6A18-4284-8862-37C1C39C0609}">
      <dgm:prSet/>
      <dgm:spPr/>
      <dgm:t>
        <a:bodyPr/>
        <a:lstStyle/>
        <a:p>
          <a:endParaRPr kumimoji="1" lang="ja-JP" altLang="en-US"/>
        </a:p>
      </dgm:t>
    </dgm:pt>
    <dgm:pt modelId="{59C575EB-0850-4896-AB23-20DDD10FBCBA}" type="pres">
      <dgm:prSet presAssocID="{91825178-4A21-4F2A-AD9E-DF036C194D8E}" presName="CompostProcess" presStyleCnt="0">
        <dgm:presLayoutVars>
          <dgm:dir/>
          <dgm:resizeHandles val="exact"/>
        </dgm:presLayoutVars>
      </dgm:prSet>
      <dgm:spPr/>
    </dgm:pt>
    <dgm:pt modelId="{73008D73-E33A-42D0-8823-3483A75CFF49}" type="pres">
      <dgm:prSet presAssocID="{91825178-4A21-4F2A-AD9E-DF036C194D8E}" presName="arrow" presStyleLbl="bgShp" presStyleIdx="0" presStyleCnt="1"/>
      <dgm:spPr/>
    </dgm:pt>
    <dgm:pt modelId="{AF6CD3FC-ABBE-47C1-BCCB-AD753F8397A7}" type="pres">
      <dgm:prSet presAssocID="{91825178-4A21-4F2A-AD9E-DF036C194D8E}" presName="linearProcess" presStyleCnt="0"/>
      <dgm:spPr/>
    </dgm:pt>
    <dgm:pt modelId="{E30A307F-418F-4604-88BC-864BBE55B5F5}" type="pres">
      <dgm:prSet presAssocID="{BAEDF3B0-2C2C-43D9-BCCE-E17AC8EC1E3E}" presName="textNode" presStyleLbl="node1" presStyleIdx="0" presStyleCnt="3" custScaleX="115083">
        <dgm:presLayoutVars>
          <dgm:bulletEnabled val="1"/>
        </dgm:presLayoutVars>
      </dgm:prSet>
      <dgm:spPr/>
    </dgm:pt>
    <dgm:pt modelId="{A6CFCF11-E622-4F9F-B0B4-E1970882C4C2}" type="pres">
      <dgm:prSet presAssocID="{5DB932BF-D51D-4E5A-8620-06536D7F5878}" presName="sibTrans" presStyleCnt="0"/>
      <dgm:spPr/>
    </dgm:pt>
    <dgm:pt modelId="{6B4F97F2-853C-451A-8535-D635FB2834E0}" type="pres">
      <dgm:prSet presAssocID="{311565CC-63FE-4E05-BEB5-110C858822BE}" presName="textNode" presStyleLbl="node1" presStyleIdx="1" presStyleCnt="3" custScaleX="112011">
        <dgm:presLayoutVars>
          <dgm:bulletEnabled val="1"/>
        </dgm:presLayoutVars>
      </dgm:prSet>
      <dgm:spPr/>
    </dgm:pt>
    <dgm:pt modelId="{9CF8B13D-D66F-4E5A-8A36-13F1F36941E6}" type="pres">
      <dgm:prSet presAssocID="{472336DD-C4CD-46C4-81F0-DB48A84103C1}" presName="sibTrans" presStyleCnt="0"/>
      <dgm:spPr/>
    </dgm:pt>
    <dgm:pt modelId="{48AF9876-ED16-4509-BA6C-FB49D6701009}" type="pres">
      <dgm:prSet presAssocID="{9246E019-A056-4143-8CEE-1B42736E750B}" presName="textNode" presStyleLbl="node1" presStyleIdx="2" presStyleCnt="3">
        <dgm:presLayoutVars>
          <dgm:bulletEnabled val="1"/>
        </dgm:presLayoutVars>
      </dgm:prSet>
      <dgm:spPr/>
    </dgm:pt>
  </dgm:ptLst>
  <dgm:cxnLst>
    <dgm:cxn modelId="{CA27330D-24B1-4A6B-B226-099E10E2EE15}" srcId="{91825178-4A21-4F2A-AD9E-DF036C194D8E}" destId="{BAEDF3B0-2C2C-43D9-BCCE-E17AC8EC1E3E}" srcOrd="0" destOrd="0" parTransId="{B065809A-AE7C-47FA-A6AB-CAB357133EBE}" sibTransId="{5DB932BF-D51D-4E5A-8620-06536D7F5878}"/>
    <dgm:cxn modelId="{D4A57F12-A6F6-473B-A383-BA9055A2F6AD}" type="presOf" srcId="{BAEDF3B0-2C2C-43D9-BCCE-E17AC8EC1E3E}" destId="{E30A307F-418F-4604-88BC-864BBE55B5F5}" srcOrd="0" destOrd="0" presId="urn:microsoft.com/office/officeart/2005/8/layout/hProcess9"/>
    <dgm:cxn modelId="{A5A8FB50-6CC7-4A94-9EE1-2D27A3CE962D}" type="presOf" srcId="{9246E019-A056-4143-8CEE-1B42736E750B}" destId="{48AF9876-ED16-4509-BA6C-FB49D6701009}" srcOrd="0" destOrd="0" presId="urn:microsoft.com/office/officeart/2005/8/layout/hProcess9"/>
    <dgm:cxn modelId="{098F7581-6551-451F-BB80-37A3FAB2C763}" srcId="{91825178-4A21-4F2A-AD9E-DF036C194D8E}" destId="{311565CC-63FE-4E05-BEB5-110C858822BE}" srcOrd="1" destOrd="0" parTransId="{D8B7879D-CBC1-48BC-A2A8-1D8EE4F0BD83}" sibTransId="{472336DD-C4CD-46C4-81F0-DB48A84103C1}"/>
    <dgm:cxn modelId="{57ADE687-79CA-44DD-A1B2-594AA4B0B830}" type="presOf" srcId="{91825178-4A21-4F2A-AD9E-DF036C194D8E}" destId="{59C575EB-0850-4896-AB23-20DDD10FBCBA}" srcOrd="0" destOrd="0" presId="urn:microsoft.com/office/officeart/2005/8/layout/hProcess9"/>
    <dgm:cxn modelId="{D4D28DB2-9E36-4AF9-9FB5-FD516238E441}" type="presOf" srcId="{311565CC-63FE-4E05-BEB5-110C858822BE}" destId="{6B4F97F2-853C-451A-8535-D635FB2834E0}" srcOrd="0" destOrd="0" presId="urn:microsoft.com/office/officeart/2005/8/layout/hProcess9"/>
    <dgm:cxn modelId="{89DF5AEB-6A18-4284-8862-37C1C39C0609}" srcId="{91825178-4A21-4F2A-AD9E-DF036C194D8E}" destId="{9246E019-A056-4143-8CEE-1B42736E750B}" srcOrd="2" destOrd="0" parTransId="{BA5B0294-0717-4848-872A-C241D85B38DA}" sibTransId="{9693A5E0-177B-4A25-A6D1-7F04624A5548}"/>
    <dgm:cxn modelId="{B839BCDC-6130-4B69-9A48-5FC9E1B8ED7F}" type="presParOf" srcId="{59C575EB-0850-4896-AB23-20DDD10FBCBA}" destId="{73008D73-E33A-42D0-8823-3483A75CFF49}" srcOrd="0" destOrd="0" presId="urn:microsoft.com/office/officeart/2005/8/layout/hProcess9"/>
    <dgm:cxn modelId="{CEAB218E-30D5-47B9-951A-3303A561A205}" type="presParOf" srcId="{59C575EB-0850-4896-AB23-20DDD10FBCBA}" destId="{AF6CD3FC-ABBE-47C1-BCCB-AD753F8397A7}" srcOrd="1" destOrd="0" presId="urn:microsoft.com/office/officeart/2005/8/layout/hProcess9"/>
    <dgm:cxn modelId="{DBC04AB3-F215-4983-9211-9D7FE2DC0E26}" type="presParOf" srcId="{AF6CD3FC-ABBE-47C1-BCCB-AD753F8397A7}" destId="{E30A307F-418F-4604-88BC-864BBE55B5F5}" srcOrd="0" destOrd="0" presId="urn:microsoft.com/office/officeart/2005/8/layout/hProcess9"/>
    <dgm:cxn modelId="{175F4FCD-79A2-4B46-8F1D-C2D4944801B7}" type="presParOf" srcId="{AF6CD3FC-ABBE-47C1-BCCB-AD753F8397A7}" destId="{A6CFCF11-E622-4F9F-B0B4-E1970882C4C2}" srcOrd="1" destOrd="0" presId="urn:microsoft.com/office/officeart/2005/8/layout/hProcess9"/>
    <dgm:cxn modelId="{26019218-367F-4F1C-B384-5B36AD3604CD}" type="presParOf" srcId="{AF6CD3FC-ABBE-47C1-BCCB-AD753F8397A7}" destId="{6B4F97F2-853C-451A-8535-D635FB2834E0}" srcOrd="2" destOrd="0" presId="urn:microsoft.com/office/officeart/2005/8/layout/hProcess9"/>
    <dgm:cxn modelId="{A68E50CD-CDD8-4D11-B545-9175110BC53C}" type="presParOf" srcId="{AF6CD3FC-ABBE-47C1-BCCB-AD753F8397A7}" destId="{9CF8B13D-D66F-4E5A-8A36-13F1F36941E6}" srcOrd="3" destOrd="0" presId="urn:microsoft.com/office/officeart/2005/8/layout/hProcess9"/>
    <dgm:cxn modelId="{26E7DB76-D330-41E5-BF5C-607889B2D907}" type="presParOf" srcId="{AF6CD3FC-ABBE-47C1-BCCB-AD753F8397A7}" destId="{48AF9876-ED16-4509-BA6C-FB49D67010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55191"/>
          <a:ext cx="8363272" cy="4415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kumimoji="1" lang="ja-JP" sz="3700" kern="1200" dirty="0"/>
            <a:t>●実践例を材料とし</a:t>
          </a:r>
          <a:r>
            <a:rPr kumimoji="1" lang="ja-JP" altLang="en-US" sz="3700" kern="1200" dirty="0"/>
            <a:t>て</a:t>
          </a:r>
          <a:r>
            <a:rPr kumimoji="1" lang="ja-JP" sz="3700" kern="1200" dirty="0"/>
            <a:t>、</a:t>
          </a:r>
          <a:r>
            <a:rPr kumimoji="1" lang="ja-JP" altLang="en-US" sz="3700" kern="1200" dirty="0"/>
            <a:t>“良い授業”について考察する。</a:t>
          </a:r>
          <a:endParaRPr kumimoji="1" lang="en-US" altLang="ja-JP" sz="3700" kern="1200" dirty="0"/>
        </a:p>
        <a:p>
          <a:pPr marL="0" lvl="0" indent="0" algn="l" defTabSz="1644650" rtl="0">
            <a:lnSpc>
              <a:spcPct val="90000"/>
            </a:lnSpc>
            <a:spcBef>
              <a:spcPct val="0"/>
            </a:spcBef>
            <a:spcAft>
              <a:spcPct val="35000"/>
            </a:spcAft>
            <a:buNone/>
          </a:pPr>
          <a:r>
            <a:rPr kumimoji="1" lang="ja-JP" altLang="en-US" sz="3700" kern="1200" dirty="0"/>
            <a:t>●他者と考えを共有し、対話することで授業改善のためのヒントを得る。</a:t>
          </a:r>
          <a:endParaRPr lang="ja-JP" sz="3700" kern="1200" dirty="0"/>
        </a:p>
      </dsp:txBody>
      <dsp:txXfrm>
        <a:off x="215551" y="270742"/>
        <a:ext cx="7932170" cy="3984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08D73-E33A-42D0-8823-3483A75CFF4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0A307F-418F-4604-88BC-864BBE55B5F5}">
      <dsp:nvSpPr>
        <dsp:cNvPr id="0" name=""/>
        <dsp:cNvSpPr/>
      </dsp:nvSpPr>
      <dsp:spPr>
        <a:xfrm>
          <a:off x="1139" y="1357788"/>
          <a:ext cx="264356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班分け・説明</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a:t>
          </a:r>
          <a:r>
            <a:rPr kumimoji="1" lang="en-US" altLang="ja-JP" sz="3200" kern="1200" dirty="0"/>
            <a:t>10</a:t>
          </a:r>
          <a:r>
            <a:rPr kumimoji="1" lang="ja-JP" altLang="en-US" sz="3200" kern="1200" dirty="0"/>
            <a:t>分</a:t>
          </a:r>
        </a:p>
      </dsp:txBody>
      <dsp:txXfrm>
        <a:off x="89515" y="1446164"/>
        <a:ext cx="2466813" cy="1633633"/>
      </dsp:txXfrm>
    </dsp:sp>
    <dsp:sp modelId="{6B4F97F2-853C-451A-8535-D635FB2834E0}">
      <dsp:nvSpPr>
        <dsp:cNvPr id="0" name=""/>
        <dsp:cNvSpPr/>
      </dsp:nvSpPr>
      <dsp:spPr>
        <a:xfrm>
          <a:off x="3001535" y="1357788"/>
          <a:ext cx="2572999"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活動</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35</a:t>
          </a:r>
          <a:r>
            <a:rPr kumimoji="1" lang="ja-JP" altLang="en-US" sz="3200" kern="1200" dirty="0"/>
            <a:t>～</a:t>
          </a:r>
          <a:r>
            <a:rPr kumimoji="1" lang="en-US" altLang="ja-JP" sz="3200" kern="1200" dirty="0"/>
            <a:t>40</a:t>
          </a:r>
          <a:r>
            <a:rPr kumimoji="1" lang="ja-JP" altLang="en-US" sz="3200" kern="1200" dirty="0"/>
            <a:t>分</a:t>
          </a:r>
          <a:endParaRPr kumimoji="1" lang="ja-JP" altLang="en-US" sz="1600" kern="1200" dirty="0"/>
        </a:p>
      </dsp:txBody>
      <dsp:txXfrm>
        <a:off x="3089911" y="1446164"/>
        <a:ext cx="2396247" cy="1633633"/>
      </dsp:txXfrm>
    </dsp:sp>
    <dsp:sp modelId="{48AF9876-ED16-4509-BA6C-FB49D6701009}">
      <dsp:nvSpPr>
        <dsp:cNvPr id="0" name=""/>
        <dsp:cNvSpPr/>
      </dsp:nvSpPr>
      <dsp:spPr>
        <a:xfrm>
          <a:off x="5931365" y="1357788"/>
          <a:ext cx="229709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振り返り</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分</a:t>
          </a:r>
        </a:p>
      </dsp:txBody>
      <dsp:txXfrm>
        <a:off x="6019741" y="1446164"/>
        <a:ext cx="2120343"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2019/12/1</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2019/12/1</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3</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4</a:t>
            </a:fld>
            <a:endParaRPr kumimoji="1" lang="ja-JP" altLang="en-US"/>
          </a:p>
        </p:txBody>
      </p:sp>
    </p:spTree>
    <p:extLst>
      <p:ext uri="{BB962C8B-B14F-4D97-AF65-F5344CB8AC3E}">
        <p14:creationId xmlns:p14="http://schemas.microsoft.com/office/powerpoint/2010/main" val="2426265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20</a:t>
            </a:fld>
            <a:endParaRPr kumimoji="1" lang="ja-JP" altLang="en-US"/>
          </a:p>
        </p:txBody>
      </p:sp>
    </p:spTree>
    <p:extLst>
      <p:ext uri="{BB962C8B-B14F-4D97-AF65-F5344CB8AC3E}">
        <p14:creationId xmlns:p14="http://schemas.microsoft.com/office/powerpoint/2010/main" val="73385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30</a:t>
            </a:fld>
            <a:endParaRPr kumimoji="1" lang="ja-JP" altLang="en-US"/>
          </a:p>
        </p:txBody>
      </p:sp>
    </p:spTree>
    <p:extLst>
      <p:ext uri="{BB962C8B-B14F-4D97-AF65-F5344CB8AC3E}">
        <p14:creationId xmlns:p14="http://schemas.microsoft.com/office/powerpoint/2010/main" val="25459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40</a:t>
            </a:fld>
            <a:endParaRPr kumimoji="1" lang="ja-JP" altLang="en-US"/>
          </a:p>
        </p:txBody>
      </p:sp>
    </p:spTree>
    <p:extLst>
      <p:ext uri="{BB962C8B-B14F-4D97-AF65-F5344CB8AC3E}">
        <p14:creationId xmlns:p14="http://schemas.microsoft.com/office/powerpoint/2010/main" val="822865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54</a:t>
            </a:fld>
            <a:endParaRPr kumimoji="1" lang="ja-JP" altLang="en-US"/>
          </a:p>
        </p:txBody>
      </p:sp>
    </p:spTree>
    <p:extLst>
      <p:ext uri="{BB962C8B-B14F-4D97-AF65-F5344CB8AC3E}">
        <p14:creationId xmlns:p14="http://schemas.microsoft.com/office/powerpoint/2010/main" val="966828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59</a:t>
            </a:fld>
            <a:endParaRPr kumimoji="1" lang="ja-JP" altLang="en-US"/>
          </a:p>
        </p:txBody>
      </p:sp>
    </p:spTree>
    <p:extLst>
      <p:ext uri="{BB962C8B-B14F-4D97-AF65-F5344CB8AC3E}">
        <p14:creationId xmlns:p14="http://schemas.microsoft.com/office/powerpoint/2010/main" val="13644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2019/12/1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2019/12/1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2019/12/1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2019/12/1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2019/12/1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2019/12/1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2019/12/1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2019/12/1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2019/12/1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2019/12/1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2019/12/1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2019/12/1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http://kyouiku.oita-ed.jp/gimu/5-2gotou.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kyouiku.oita-ed.jp/gimu/5-2gotou.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lang="ja-JP" altLang="en-US" b="1" dirty="0"/>
              <a:t>「目的」から考える授業デザイン</a:t>
            </a:r>
            <a:br>
              <a:rPr lang="en-US" altLang="ja-JP" b="1" dirty="0"/>
            </a:br>
            <a:r>
              <a:rPr lang="ja-JP" altLang="en-US" sz="3600" b="1" dirty="0"/>
              <a:t>～“良い授業”とは何か？～</a:t>
            </a:r>
            <a:endParaRPr kumimoji="1" lang="ja-JP" altLang="en-US" sz="28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三田国際学園中学校・高等学校大野智久</a:t>
            </a:r>
            <a:endParaRPr kumimoji="1" lang="ja-JP" altLang="en-US" sz="3600" dirty="0">
              <a:solidFill>
                <a:schemeClr val="tx1"/>
              </a:solidFill>
            </a:endParaRPr>
          </a:p>
        </p:txBody>
      </p:sp>
      <p:sp>
        <p:nvSpPr>
          <p:cNvPr id="4" name="テキスト ボックス 3"/>
          <p:cNvSpPr txBox="1"/>
          <p:nvPr/>
        </p:nvSpPr>
        <p:spPr>
          <a:xfrm>
            <a:off x="5768553" y="260648"/>
            <a:ext cx="3243196" cy="369332"/>
          </a:xfrm>
          <a:prstGeom prst="rect">
            <a:avLst/>
          </a:prstGeom>
          <a:noFill/>
        </p:spPr>
        <p:txBody>
          <a:bodyPr wrap="none" rtlCol="0">
            <a:spAutoFit/>
          </a:bodyPr>
          <a:lstStyle/>
          <a:p>
            <a:pPr algn="r"/>
            <a:r>
              <a:rPr lang="en-US" altLang="ja-JP" dirty="0"/>
              <a:t>191203</a:t>
            </a:r>
            <a:r>
              <a:rPr lang="ja-JP" altLang="en-US" dirty="0"/>
              <a:t>都立清瀬高校教員研修</a:t>
            </a:r>
            <a:endParaRPr kumimoji="1" lang="ja-JP" altLang="en-US" dirty="0"/>
          </a:p>
        </p:txBody>
      </p:sp>
    </p:spTree>
    <p:extLst>
      <p:ext uri="{BB962C8B-B14F-4D97-AF65-F5344CB8AC3E}">
        <p14:creationId xmlns:p14="http://schemas.microsoft.com/office/powerpoint/2010/main" val="10892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ラーニングピラミッド</a:t>
            </a:r>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a:t>講義</a:t>
            </a:r>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a:t>視聴覚</a:t>
            </a:r>
            <a:endParaRPr lang="en-US" altLang="ja-JP" sz="2000" b="1" dirty="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a:t>実証的な研究成果</a:t>
            </a:r>
            <a:endParaRPr kumimoji="1" lang="en-US" altLang="ja-JP" dirty="0"/>
          </a:p>
          <a:p>
            <a:pPr algn="ctr"/>
            <a:r>
              <a:rPr lang="ja-JP" altLang="en-US" dirty="0"/>
              <a:t>ではないことに注意</a:t>
            </a:r>
            <a:endParaRPr lang="en-US" altLang="ja-JP" dirty="0"/>
          </a:p>
        </p:txBody>
      </p:sp>
    </p:spTree>
    <p:extLst>
      <p:ext uri="{BB962C8B-B14F-4D97-AF65-F5344CB8AC3E}">
        <p14:creationId xmlns:p14="http://schemas.microsoft.com/office/powerpoint/2010/main" val="92211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「わかる」ために必要なこと</a:t>
            </a:r>
          </a:p>
        </p:txBody>
      </p:sp>
      <p:sp>
        <p:nvSpPr>
          <p:cNvPr id="3" name="コンテンツ プレースホルダー 2"/>
          <p:cNvSpPr>
            <a:spLocks noGrp="1"/>
          </p:cNvSpPr>
          <p:nvPr>
            <p:ph idx="1"/>
          </p:nvPr>
        </p:nvSpPr>
        <p:spPr>
          <a:xfrm>
            <a:off x="457200" y="1628800"/>
            <a:ext cx="8435280" cy="4536504"/>
          </a:xfrm>
        </p:spPr>
        <p:txBody>
          <a:bodyPr>
            <a:normAutofit/>
          </a:bodyPr>
          <a:lstStyle/>
          <a:p>
            <a:r>
              <a:rPr lang="ja-JP" altLang="en-US" sz="2400" dirty="0"/>
              <a:t>「わからないこと」は</a:t>
            </a:r>
            <a:r>
              <a:rPr lang="ja-JP" altLang="en-US" sz="2800" dirty="0"/>
              <a:t>まず</a:t>
            </a:r>
            <a:r>
              <a:rPr lang="ja-JP" altLang="en-US" sz="4000" b="1" dirty="0">
                <a:solidFill>
                  <a:srgbClr val="FF0000"/>
                </a:solidFill>
              </a:rPr>
              <a:t>自分で考えてみる</a:t>
            </a:r>
            <a:endParaRPr lang="en-US" altLang="ja-JP" sz="2400" dirty="0"/>
          </a:p>
          <a:p>
            <a:endParaRPr lang="en-US" altLang="ja-JP" sz="2400" dirty="0"/>
          </a:p>
          <a:p>
            <a:endParaRPr lang="en-US" altLang="ja-JP" sz="2400" dirty="0"/>
          </a:p>
          <a:p>
            <a:r>
              <a:rPr lang="ja-JP" altLang="en-US" sz="2400" dirty="0"/>
              <a:t>それでもわからなければ、</a:t>
            </a:r>
            <a:r>
              <a:rPr lang="ja-JP" altLang="en-US" sz="4000" b="1" dirty="0">
                <a:solidFill>
                  <a:srgbClr val="FF0000"/>
                </a:solidFill>
              </a:rPr>
              <a:t>人に助けを求める</a:t>
            </a:r>
            <a:endParaRPr lang="en-US" altLang="ja-JP" sz="2400" dirty="0"/>
          </a:p>
          <a:p>
            <a:endParaRPr lang="en-US" altLang="ja-JP" sz="2400" dirty="0"/>
          </a:p>
          <a:p>
            <a:endParaRPr lang="en-US" altLang="ja-JP" sz="2400" dirty="0"/>
          </a:p>
          <a:p>
            <a:r>
              <a:rPr lang="ja-JP" altLang="en-US" sz="2400" dirty="0"/>
              <a:t>「わかった」ことは、積極的に</a:t>
            </a:r>
            <a:r>
              <a:rPr lang="ja-JP" altLang="en-US" sz="4000" b="1" dirty="0">
                <a:solidFill>
                  <a:srgbClr val="FF0000"/>
                </a:solidFill>
              </a:rPr>
              <a:t>人に教える</a:t>
            </a:r>
            <a:endParaRPr kumimoji="1" lang="en-US" altLang="ja-JP" dirty="0"/>
          </a:p>
        </p:txBody>
      </p:sp>
    </p:spTree>
    <p:extLst>
      <p:ext uri="{BB962C8B-B14F-4D97-AF65-F5344CB8AC3E}">
        <p14:creationId xmlns:p14="http://schemas.microsoft.com/office/powerpoint/2010/main" val="88548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096852"/>
            <a:ext cx="8229600" cy="2664296"/>
          </a:xfrm>
        </p:spPr>
        <p:txBody>
          <a:bodyPr>
            <a:normAutofit/>
          </a:bodyPr>
          <a:lstStyle/>
          <a:p>
            <a:pPr marL="0" indent="0" algn="ctr">
              <a:buNone/>
            </a:pPr>
            <a:r>
              <a:rPr lang="en-US" altLang="ja-JP" sz="6000" dirty="0"/>
              <a:t>AL</a:t>
            </a:r>
            <a:r>
              <a:rPr lang="ja-JP" altLang="en-US" sz="6000" dirty="0"/>
              <a:t>型授業と</a:t>
            </a:r>
            <a:endParaRPr lang="en-US" altLang="ja-JP" sz="6000" dirty="0"/>
          </a:p>
          <a:p>
            <a:pPr marL="0" indent="0" algn="ctr">
              <a:buNone/>
            </a:pPr>
            <a:r>
              <a:rPr lang="ja-JP" altLang="en-US" sz="6000" b="1" dirty="0"/>
              <a:t>様々な</a:t>
            </a:r>
            <a:r>
              <a:rPr lang="ja-JP" altLang="en-US" sz="8000" b="1" dirty="0">
                <a:solidFill>
                  <a:srgbClr val="FF0000"/>
                </a:solidFill>
              </a:rPr>
              <a:t>体験</a:t>
            </a:r>
            <a:endParaRPr lang="en-US" altLang="ja-JP" sz="6000" b="1" dirty="0"/>
          </a:p>
          <a:p>
            <a:pPr marL="0" indent="0" algn="ctr">
              <a:buNone/>
            </a:pPr>
            <a:endParaRPr lang="en-US" altLang="ja-JP" sz="4400" dirty="0"/>
          </a:p>
        </p:txBody>
      </p:sp>
    </p:spTree>
    <p:extLst>
      <p:ext uri="{BB962C8B-B14F-4D97-AF65-F5344CB8AC3E}">
        <p14:creationId xmlns:p14="http://schemas.microsoft.com/office/powerpoint/2010/main" val="301462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社会人基礎力①</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56" y="1738536"/>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116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社会人基礎力②</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06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社会人基礎力③</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796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096852"/>
            <a:ext cx="8229600" cy="2664296"/>
          </a:xfrm>
        </p:spPr>
        <p:txBody>
          <a:bodyPr>
            <a:normAutofit/>
          </a:bodyPr>
          <a:lstStyle/>
          <a:p>
            <a:pPr marL="0" indent="0" algn="ctr">
              <a:buNone/>
            </a:pPr>
            <a:r>
              <a:rPr lang="en-US" altLang="ja-JP" sz="6000" dirty="0"/>
              <a:t>AL</a:t>
            </a:r>
            <a:r>
              <a:rPr lang="ja-JP" altLang="en-US" sz="6000" dirty="0"/>
              <a:t>型授業と</a:t>
            </a:r>
            <a:endParaRPr lang="en-US" altLang="ja-JP" sz="6000" dirty="0"/>
          </a:p>
          <a:p>
            <a:pPr marL="0" indent="0" algn="ctr">
              <a:buNone/>
            </a:pPr>
            <a:r>
              <a:rPr lang="ja-JP" altLang="en-US" sz="6000" b="1" dirty="0"/>
              <a:t>内発的</a:t>
            </a:r>
            <a:r>
              <a:rPr lang="ja-JP" altLang="en-US" sz="8000" b="1" dirty="0">
                <a:solidFill>
                  <a:srgbClr val="FF0000"/>
                </a:solidFill>
              </a:rPr>
              <a:t>動機付け</a:t>
            </a:r>
            <a:endParaRPr lang="en-US" altLang="ja-JP" sz="6000" b="1" dirty="0"/>
          </a:p>
          <a:p>
            <a:pPr marL="0" indent="0" algn="ctr">
              <a:buNone/>
            </a:pPr>
            <a:endParaRPr lang="en-US" altLang="ja-JP" sz="4400" dirty="0"/>
          </a:p>
        </p:txBody>
      </p:sp>
    </p:spTree>
    <p:extLst>
      <p:ext uri="{BB962C8B-B14F-4D97-AF65-F5344CB8AC3E}">
        <p14:creationId xmlns:p14="http://schemas.microsoft.com/office/powerpoint/2010/main" val="2555363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836712"/>
            <a:ext cx="8856984" cy="4525963"/>
          </a:xfrm>
        </p:spPr>
        <p:txBody>
          <a:bodyPr>
            <a:normAutofit/>
          </a:bodyPr>
          <a:lstStyle/>
          <a:p>
            <a:pPr marL="0" indent="0" algn="ctr">
              <a:buNone/>
            </a:pPr>
            <a:r>
              <a:rPr lang="ja-JP" altLang="en-US" sz="4000" b="1" dirty="0"/>
              <a:t>「～ねばならない」</a:t>
            </a:r>
            <a:r>
              <a:rPr lang="ja-JP" altLang="en-US" b="1" dirty="0"/>
              <a:t>ＶＳ</a:t>
            </a:r>
            <a:r>
              <a:rPr lang="ja-JP" altLang="en-US" sz="4000" b="1" dirty="0"/>
              <a:t>「～したい」</a:t>
            </a:r>
            <a:endParaRPr lang="en-US" altLang="ja-JP" sz="4000" b="1" dirty="0"/>
          </a:p>
          <a:p>
            <a:pPr marL="0" indent="0">
              <a:buNone/>
            </a:pPr>
            <a:endParaRPr kumimoji="1" lang="en-US" altLang="ja-JP" dirty="0"/>
          </a:p>
          <a:p>
            <a:pPr marL="0" indent="0">
              <a:buNone/>
            </a:pPr>
            <a:r>
              <a:rPr kumimoji="1" lang="ja-JP" altLang="en-US" dirty="0"/>
              <a:t>　外発的動機付け・・・</a:t>
            </a:r>
            <a:r>
              <a:rPr kumimoji="1" lang="ja-JP" altLang="en-US" sz="4000" b="1" dirty="0">
                <a:solidFill>
                  <a:srgbClr val="FF0000"/>
                </a:solidFill>
              </a:rPr>
              <a:t>報酬</a:t>
            </a:r>
            <a:r>
              <a:rPr kumimoji="1" lang="ja-JP" altLang="en-US" dirty="0"/>
              <a:t>、</a:t>
            </a:r>
            <a:r>
              <a:rPr kumimoji="1" lang="ja-JP" altLang="en-US" sz="4000" b="1" dirty="0">
                <a:solidFill>
                  <a:srgbClr val="FF0000"/>
                </a:solidFill>
              </a:rPr>
              <a:t>罰</a:t>
            </a:r>
            <a:r>
              <a:rPr kumimoji="1" lang="ja-JP" altLang="en-US" dirty="0"/>
              <a:t>で行動</a:t>
            </a:r>
            <a:endParaRPr kumimoji="1" lang="en-US" altLang="ja-JP" dirty="0"/>
          </a:p>
          <a:p>
            <a:pPr marL="0" indent="0">
              <a:buNone/>
            </a:pPr>
            <a:r>
              <a:rPr lang="ja-JP" altLang="en-US" b="1" dirty="0"/>
              <a:t>　</a:t>
            </a:r>
            <a:r>
              <a:rPr lang="en-US" altLang="ja-JP" b="1" dirty="0"/>
              <a:t>make them think critically</a:t>
            </a:r>
          </a:p>
          <a:p>
            <a:pPr marL="0" indent="0">
              <a:buNone/>
            </a:pPr>
            <a:endParaRPr kumimoji="1" lang="en-US" altLang="ja-JP" dirty="0"/>
          </a:p>
          <a:p>
            <a:pPr marL="0" indent="0">
              <a:buNone/>
            </a:pPr>
            <a:r>
              <a:rPr kumimoji="1" lang="ja-JP" altLang="en-US" dirty="0"/>
              <a:t>　内発的動機付け・・・</a:t>
            </a:r>
            <a:r>
              <a:rPr kumimoji="1" lang="ja-JP" altLang="en-US" sz="4000" b="1" dirty="0">
                <a:solidFill>
                  <a:srgbClr val="FF0000"/>
                </a:solidFill>
              </a:rPr>
              <a:t>内的な欲求</a:t>
            </a:r>
            <a:r>
              <a:rPr kumimoji="1" lang="ja-JP" altLang="en-US" dirty="0"/>
              <a:t>で行動</a:t>
            </a:r>
            <a:endParaRPr kumimoji="1" lang="en-US" altLang="ja-JP" dirty="0"/>
          </a:p>
          <a:p>
            <a:pPr marL="0" indent="0">
              <a:buNone/>
            </a:pPr>
            <a:r>
              <a:rPr lang="ja-JP" altLang="en-US" b="1" dirty="0"/>
              <a:t>　</a:t>
            </a:r>
            <a:r>
              <a:rPr lang="en-US" altLang="ja-JP" b="1" dirty="0"/>
              <a:t>let them think critically</a:t>
            </a:r>
          </a:p>
          <a:p>
            <a:pPr marL="0" indent="0">
              <a:buNone/>
            </a:pPr>
            <a:endParaRPr lang="en-US" altLang="ja-JP" b="1" dirty="0"/>
          </a:p>
          <a:p>
            <a:pPr marL="0" indent="0">
              <a:buNone/>
            </a:pPr>
            <a:endParaRPr kumimoji="1" lang="ja-JP" altLang="en-US" dirty="0"/>
          </a:p>
        </p:txBody>
      </p:sp>
    </p:spTree>
    <p:extLst>
      <p:ext uri="{BB962C8B-B14F-4D97-AF65-F5344CB8AC3E}">
        <p14:creationId xmlns:p14="http://schemas.microsoft.com/office/powerpoint/2010/main" val="723644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デシの自己決定理論</a:t>
            </a:r>
            <a:endParaRPr lang="en-US" altLang="ja-JP" dirty="0"/>
          </a:p>
        </p:txBody>
      </p:sp>
      <p:sp>
        <p:nvSpPr>
          <p:cNvPr id="3" name="コンテンツ プレースホルダー 2"/>
          <p:cNvSpPr>
            <a:spLocks noGrp="1"/>
          </p:cNvSpPr>
          <p:nvPr>
            <p:ph idx="1"/>
          </p:nvPr>
        </p:nvSpPr>
        <p:spPr>
          <a:xfrm>
            <a:off x="457200" y="1772816"/>
            <a:ext cx="8507288" cy="4709120"/>
          </a:xfrm>
        </p:spPr>
        <p:txBody>
          <a:bodyPr>
            <a:normAutofit/>
          </a:bodyPr>
          <a:lstStyle/>
          <a:p>
            <a:r>
              <a:rPr kumimoji="1" lang="ja-JP" altLang="en-US" dirty="0"/>
              <a:t>自律性の欲求　＝　</a:t>
            </a:r>
            <a:r>
              <a:rPr kumimoji="1" lang="ja-JP" altLang="en-US" sz="4800" b="1" dirty="0">
                <a:solidFill>
                  <a:srgbClr val="FF0000"/>
                </a:solidFill>
              </a:rPr>
              <a:t>「えらべる」</a:t>
            </a:r>
            <a:endParaRPr kumimoji="1" lang="en-US" altLang="ja-JP" b="1" dirty="0">
              <a:solidFill>
                <a:srgbClr val="FF0000"/>
              </a:solidFill>
            </a:endParaRPr>
          </a:p>
          <a:p>
            <a:pPr marL="0" indent="0">
              <a:buNone/>
            </a:pPr>
            <a:endParaRPr lang="en-US" altLang="ja-JP" dirty="0"/>
          </a:p>
          <a:p>
            <a:r>
              <a:rPr kumimoji="1" lang="ja-JP" altLang="en-US" dirty="0"/>
              <a:t>有能感の欲求　＝　</a:t>
            </a:r>
            <a:r>
              <a:rPr kumimoji="1" lang="ja-JP" altLang="en-US" sz="4800" b="1" dirty="0">
                <a:solidFill>
                  <a:srgbClr val="FF0000"/>
                </a:solidFill>
              </a:rPr>
              <a:t>「できる」</a:t>
            </a:r>
            <a:endParaRPr kumimoji="1" lang="en-US" altLang="ja-JP" sz="4800" b="1" dirty="0">
              <a:solidFill>
                <a:srgbClr val="FF0000"/>
              </a:solidFill>
            </a:endParaRPr>
          </a:p>
          <a:p>
            <a:endParaRPr lang="en-US" altLang="ja-JP" dirty="0"/>
          </a:p>
          <a:p>
            <a:r>
              <a:rPr kumimoji="1" lang="ja-JP" altLang="en-US" dirty="0"/>
              <a:t>関係性の欲求　＝　</a:t>
            </a:r>
            <a:r>
              <a:rPr kumimoji="1" lang="ja-JP" altLang="en-US" sz="4800" b="1" dirty="0">
                <a:solidFill>
                  <a:srgbClr val="FF0000"/>
                </a:solidFill>
              </a:rPr>
              <a:t>「つながれる」</a:t>
            </a:r>
            <a:endParaRPr kumimoji="1" lang="en-US" altLang="ja-JP" sz="4800" dirty="0"/>
          </a:p>
          <a:p>
            <a:pPr marL="0" indent="0">
              <a:buNone/>
            </a:pPr>
            <a:endParaRPr kumimoji="1" lang="ja-JP" altLang="en-US" dirty="0"/>
          </a:p>
        </p:txBody>
      </p:sp>
    </p:spTree>
    <p:extLst>
      <p:ext uri="{BB962C8B-B14F-4D97-AF65-F5344CB8AC3E}">
        <p14:creationId xmlns:p14="http://schemas.microsoft.com/office/powerpoint/2010/main" val="1832326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ＡＬ型授業と内発的動機付け</a:t>
            </a:r>
          </a:p>
        </p:txBody>
      </p:sp>
      <p:sp>
        <p:nvSpPr>
          <p:cNvPr id="3" name="コンテンツ プレースホルダー 2"/>
          <p:cNvSpPr>
            <a:spLocks noGrp="1"/>
          </p:cNvSpPr>
          <p:nvPr>
            <p:ph idx="1"/>
          </p:nvPr>
        </p:nvSpPr>
        <p:spPr>
          <a:xfrm>
            <a:off x="107504" y="2060848"/>
            <a:ext cx="8928992" cy="3268960"/>
          </a:xfrm>
        </p:spPr>
        <p:txBody>
          <a:bodyPr>
            <a:noAutofit/>
          </a:bodyPr>
          <a:lstStyle/>
          <a:p>
            <a:r>
              <a:rPr kumimoji="1" lang="ja-JP" altLang="en-US" dirty="0"/>
              <a:t>多様な選択肢と選択の自由＝</a:t>
            </a:r>
            <a:r>
              <a:rPr lang="ja-JP" altLang="en-US" sz="4000" b="1" dirty="0">
                <a:solidFill>
                  <a:srgbClr val="FF0000"/>
                </a:solidFill>
              </a:rPr>
              <a:t>「えらべる」</a:t>
            </a:r>
            <a:endParaRPr lang="en-US" altLang="ja-JP" sz="4000" b="1" dirty="0">
              <a:solidFill>
                <a:srgbClr val="FF0000"/>
              </a:solidFill>
            </a:endParaRPr>
          </a:p>
          <a:p>
            <a:endParaRPr lang="en-US" altLang="ja-JP" dirty="0"/>
          </a:p>
          <a:p>
            <a:r>
              <a:rPr lang="ja-JP" altLang="en-US" dirty="0"/>
              <a:t>到達段階に応じた学び＝</a:t>
            </a:r>
            <a:r>
              <a:rPr lang="ja-JP" altLang="en-US" sz="4000" b="1" dirty="0">
                <a:solidFill>
                  <a:srgbClr val="FF0000"/>
                </a:solidFill>
              </a:rPr>
              <a:t>「できる」</a:t>
            </a:r>
            <a:endParaRPr lang="en-US" altLang="ja-JP" sz="4000" dirty="0"/>
          </a:p>
          <a:p>
            <a:endParaRPr lang="en-US" altLang="ja-JP" dirty="0"/>
          </a:p>
          <a:p>
            <a:r>
              <a:rPr lang="ja-JP" altLang="en-US" dirty="0"/>
              <a:t>対話の中での学び＝</a:t>
            </a:r>
            <a:r>
              <a:rPr lang="ja-JP" altLang="en-US" sz="4000" b="1" dirty="0">
                <a:solidFill>
                  <a:srgbClr val="FF0000"/>
                </a:solidFill>
              </a:rPr>
              <a:t>「つながれる」</a:t>
            </a:r>
            <a:endParaRPr lang="en-US" altLang="ja-JP" sz="4000" b="1" dirty="0">
              <a:solidFill>
                <a:srgbClr val="FF0000"/>
              </a:solidFill>
            </a:endParaRPr>
          </a:p>
          <a:p>
            <a:endParaRPr lang="en-US" altLang="ja-JP" dirty="0"/>
          </a:p>
        </p:txBody>
      </p:sp>
    </p:spTree>
    <p:extLst>
      <p:ext uri="{BB962C8B-B14F-4D97-AF65-F5344CB8AC3E}">
        <p14:creationId xmlns:p14="http://schemas.microsoft.com/office/powerpoint/2010/main" val="268501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この時間の目的</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69564638"/>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169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692696"/>
            <a:ext cx="8464352" cy="5570756"/>
          </a:xfrm>
          <a:prstGeom prst="rect">
            <a:avLst/>
          </a:prstGeom>
          <a:noFill/>
        </p:spPr>
        <p:txBody>
          <a:bodyPr wrap="square" rtlCol="0">
            <a:spAutoFit/>
          </a:bodyPr>
          <a:lstStyle/>
          <a:p>
            <a:r>
              <a:rPr lang="ja-JP" altLang="en-US" sz="4000" b="1" dirty="0">
                <a:solidFill>
                  <a:schemeClr val="bg1">
                    <a:lumMod val="65000"/>
                  </a:schemeClr>
                </a:solidFill>
              </a:rPr>
              <a:t>話題①</a:t>
            </a:r>
            <a:r>
              <a:rPr lang="ja-JP" altLang="en-US" sz="4000" dirty="0">
                <a:solidFill>
                  <a:schemeClr val="bg1">
                    <a:lumMod val="65000"/>
                  </a:schemeClr>
                </a:solidFill>
              </a:rPr>
              <a:t>　ＡＬ型授業の背景</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rgbClr val="FF0000"/>
                </a:solidFill>
              </a:rPr>
              <a:t>話題②　授業デザインの前提</a:t>
            </a:r>
            <a:endParaRPr lang="ja-JP" altLang="en-US" sz="1200" b="1" dirty="0">
              <a:solidFill>
                <a:srgbClr val="FF0000"/>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話題③</a:t>
            </a:r>
            <a:r>
              <a:rPr lang="ja-JP" altLang="en-US" sz="4000" dirty="0">
                <a:solidFill>
                  <a:schemeClr val="bg1">
                    <a:lumMod val="65000"/>
                  </a:schemeClr>
                </a:solidFill>
              </a:rPr>
              <a:t>　教科書中心の授業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話題④</a:t>
            </a:r>
            <a:r>
              <a:rPr lang="ja-JP" altLang="en-US" sz="4000" dirty="0">
                <a:solidFill>
                  <a:schemeClr val="bg1">
                    <a:lumMod val="65000"/>
                  </a:schemeClr>
                </a:solidFill>
              </a:rPr>
              <a:t>　プロジェクト型の授業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話題⑤</a:t>
            </a:r>
            <a:r>
              <a:rPr lang="ja-JP" altLang="en-US" sz="4000" dirty="0">
                <a:solidFill>
                  <a:schemeClr val="bg1">
                    <a:lumMod val="65000"/>
                  </a:schemeClr>
                </a:solidFill>
              </a:rPr>
              <a:t>　大学入試への対応</a:t>
            </a:r>
            <a:endParaRPr lang="en-US" altLang="ja-JP" sz="4000" dirty="0">
              <a:solidFill>
                <a:schemeClr val="bg1">
                  <a:lumMod val="65000"/>
                </a:schemeClr>
              </a:solidFill>
            </a:endParaRPr>
          </a:p>
          <a:p>
            <a:endParaRPr lang="en-US" altLang="ja-JP" sz="2000" dirty="0">
              <a:solidFill>
                <a:schemeClr val="bg1">
                  <a:lumMod val="65000"/>
                </a:schemeClr>
              </a:solidFill>
            </a:endParaRPr>
          </a:p>
          <a:p>
            <a:r>
              <a:rPr lang="ja-JP" altLang="en-US" sz="4000" b="1" dirty="0">
                <a:solidFill>
                  <a:schemeClr val="bg1">
                    <a:lumMod val="65000"/>
                  </a:schemeClr>
                </a:solidFill>
              </a:rPr>
              <a:t>話題⑥　</a:t>
            </a:r>
            <a:r>
              <a:rPr lang="ja-JP" altLang="en-US" sz="4000" dirty="0">
                <a:solidFill>
                  <a:schemeClr val="bg1">
                    <a:lumMod val="65000"/>
                  </a:schemeClr>
                </a:solidFill>
              </a:rPr>
              <a:t>最後に</a:t>
            </a:r>
            <a:endParaRPr lang="en-US" altLang="ja-JP" sz="4000" dirty="0">
              <a:solidFill>
                <a:schemeClr val="bg1">
                  <a:lumMod val="65000"/>
                </a:schemeClr>
              </a:solidFill>
            </a:endParaRPr>
          </a:p>
          <a:p>
            <a:endParaRPr lang="en-US" altLang="ja-JP" sz="1200" dirty="0"/>
          </a:p>
        </p:txBody>
      </p:sp>
    </p:spTree>
    <p:extLst>
      <p:ext uri="{BB962C8B-B14F-4D97-AF65-F5344CB8AC3E}">
        <p14:creationId xmlns:p14="http://schemas.microsoft.com/office/powerpoint/2010/main" val="1953367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授業改善のサイクル</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a:t>ＡＬ型授業の効果</a:t>
            </a:r>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a:t>②授業のデザイン</a:t>
            </a:r>
            <a:endParaRPr kumimoji="1" lang="en-US" altLang="ja-JP" sz="3600" dirty="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a:t>④授業の改善</a:t>
            </a:r>
            <a:endParaRPr kumimoji="1" lang="en-US" altLang="ja-JP" sz="3600" dirty="0"/>
          </a:p>
        </p:txBody>
      </p:sp>
    </p:spTree>
    <p:extLst>
      <p:ext uri="{BB962C8B-B14F-4D97-AF65-F5344CB8AC3E}">
        <p14:creationId xmlns:p14="http://schemas.microsoft.com/office/powerpoint/2010/main" val="3425928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548680"/>
            <a:ext cx="8229600" cy="2160240"/>
          </a:xfrm>
        </p:spPr>
        <p:txBody>
          <a:bodyPr>
            <a:normAutofit/>
          </a:bodyPr>
          <a:lstStyle/>
          <a:p>
            <a:r>
              <a:rPr kumimoji="1" lang="ja-JP" altLang="en-US" sz="5400" b="1" dirty="0">
                <a:solidFill>
                  <a:srgbClr val="FF0000"/>
                </a:solidFill>
              </a:rPr>
              <a:t>理念（ビジョン）</a:t>
            </a:r>
            <a:br>
              <a:rPr kumimoji="1" lang="en-US" altLang="ja-JP" sz="5400" b="1" dirty="0">
                <a:solidFill>
                  <a:srgbClr val="FF0000"/>
                </a:solidFill>
              </a:rPr>
            </a:br>
            <a:r>
              <a:rPr lang="ja-JP" altLang="en-US" dirty="0"/>
              <a:t>＝一番大切にしていること</a:t>
            </a:r>
            <a:endParaRPr kumimoji="1" lang="ja-JP" altLang="en-US" dirty="0"/>
          </a:p>
        </p:txBody>
      </p:sp>
      <p:sp>
        <p:nvSpPr>
          <p:cNvPr id="3" name="コンテンツ プレースホルダー 2"/>
          <p:cNvSpPr>
            <a:spLocks noGrp="1"/>
          </p:cNvSpPr>
          <p:nvPr>
            <p:ph idx="1"/>
          </p:nvPr>
        </p:nvSpPr>
        <p:spPr>
          <a:xfrm>
            <a:off x="-6079" y="3717032"/>
            <a:ext cx="9505056" cy="2520280"/>
          </a:xfrm>
        </p:spPr>
        <p:txBody>
          <a:bodyPr>
            <a:normAutofit/>
          </a:bodyPr>
          <a:lstStyle/>
          <a:p>
            <a:pPr marL="0" indent="0" algn="ctr">
              <a:buNone/>
            </a:pPr>
            <a:r>
              <a:rPr lang="ja-JP" altLang="en-US" sz="4000" dirty="0"/>
              <a:t>自分は・・・</a:t>
            </a:r>
            <a:endParaRPr lang="en-US" altLang="ja-JP" sz="4000" dirty="0"/>
          </a:p>
          <a:p>
            <a:pPr marL="0" indent="0" algn="ctr">
              <a:buNone/>
            </a:pPr>
            <a:r>
              <a:rPr lang="ja-JP" altLang="en-US" sz="4800" b="1" dirty="0">
                <a:solidFill>
                  <a:srgbClr val="FF0000"/>
                </a:solidFill>
              </a:rPr>
              <a:t>「</a:t>
            </a:r>
            <a:r>
              <a:rPr lang="ja-JP" altLang="ja-JP" sz="4800" b="1" dirty="0">
                <a:solidFill>
                  <a:srgbClr val="FF0000"/>
                </a:solidFill>
              </a:rPr>
              <a:t>誰もが生きやすい社会の実現</a:t>
            </a:r>
            <a:r>
              <a:rPr lang="ja-JP" altLang="en-US" sz="4800" b="1" dirty="0">
                <a:solidFill>
                  <a:srgbClr val="FF0000"/>
                </a:solidFill>
              </a:rPr>
              <a:t>」</a:t>
            </a:r>
            <a:endParaRPr lang="en-US" altLang="ja-JP" sz="4800" b="1" dirty="0">
              <a:solidFill>
                <a:srgbClr val="FF0000"/>
              </a:solidFill>
            </a:endParaRPr>
          </a:p>
          <a:p>
            <a:pPr marL="0" indent="0" algn="ctr">
              <a:buNone/>
            </a:pPr>
            <a:r>
              <a:rPr lang="ja-JP" altLang="en-US" sz="4000" dirty="0"/>
              <a:t>を目指しています</a:t>
            </a:r>
            <a:endParaRPr lang="en-US" altLang="ja-JP" sz="4000" dirty="0"/>
          </a:p>
        </p:txBody>
      </p:sp>
    </p:spTree>
    <p:extLst>
      <p:ext uri="{BB962C8B-B14F-4D97-AF65-F5344CB8AC3E}">
        <p14:creationId xmlns:p14="http://schemas.microsoft.com/office/powerpoint/2010/main" val="2859207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377280"/>
            <a:ext cx="8229600" cy="6480720"/>
          </a:xfrm>
        </p:spPr>
        <p:txBody>
          <a:bodyPr>
            <a:normAutofit fontScale="92500" lnSpcReduction="20000"/>
          </a:bodyPr>
          <a:lstStyle/>
          <a:p>
            <a:pPr marL="0" indent="0">
              <a:buNone/>
            </a:pPr>
            <a:r>
              <a:rPr lang="ja-JP" altLang="en-US" sz="3000" b="1" dirty="0"/>
              <a:t>「理念」実現のための「大方針」と「小方針」</a:t>
            </a:r>
            <a:endParaRPr lang="en-US" altLang="ja-JP" sz="3000" b="1" dirty="0"/>
          </a:p>
          <a:p>
            <a:pPr marL="0" indent="0">
              <a:buNone/>
            </a:pPr>
            <a:endParaRPr lang="ja-JP" altLang="ja-JP" sz="1700" b="1" dirty="0"/>
          </a:p>
          <a:p>
            <a:pPr marL="0" indent="0">
              <a:buNone/>
            </a:pPr>
            <a:r>
              <a:rPr lang="ja-JP" altLang="en-US" b="1" dirty="0"/>
              <a:t>　</a:t>
            </a:r>
            <a:r>
              <a:rPr lang="ja-JP" altLang="en-US" sz="3800" b="1" dirty="0"/>
              <a:t>Ａ：他律から自律へ</a:t>
            </a:r>
          </a:p>
          <a:p>
            <a:pPr marL="0" indent="0">
              <a:buNone/>
            </a:pPr>
            <a:r>
              <a:rPr lang="ja-JP" altLang="en-US" dirty="0"/>
              <a:t>　　　ａ：安心・安全な場作り</a:t>
            </a:r>
          </a:p>
          <a:p>
            <a:pPr marL="0" indent="0">
              <a:buNone/>
            </a:pPr>
            <a:r>
              <a:rPr lang="ja-JP" altLang="en-US" dirty="0"/>
              <a:t>　　　ｂ：責任の移行</a:t>
            </a:r>
          </a:p>
          <a:p>
            <a:pPr marL="0" indent="0">
              <a:buNone/>
            </a:pPr>
            <a:r>
              <a:rPr lang="ja-JP" altLang="en-US" dirty="0"/>
              <a:t>　　　ｃ：メタ認知</a:t>
            </a:r>
          </a:p>
          <a:p>
            <a:pPr marL="0" indent="0">
              <a:buNone/>
            </a:pPr>
            <a:r>
              <a:rPr lang="ja-JP" altLang="en-US" dirty="0"/>
              <a:t>　　　ｄ：クリティカル・シンキング</a:t>
            </a:r>
          </a:p>
          <a:p>
            <a:pPr marL="0" indent="0">
              <a:buNone/>
            </a:pPr>
            <a:r>
              <a:rPr lang="ja-JP" altLang="en-US" b="1" dirty="0"/>
              <a:t>　</a:t>
            </a:r>
            <a:r>
              <a:rPr lang="ja-JP" altLang="en-US" sz="3800" b="1" dirty="0"/>
              <a:t>Ｂ：人生を楽しいものに</a:t>
            </a:r>
          </a:p>
          <a:p>
            <a:pPr marL="0" indent="0">
              <a:buNone/>
            </a:pPr>
            <a:r>
              <a:rPr lang="ja-JP" altLang="en-US" dirty="0"/>
              <a:t>　　　ｅ：学び方を学ぶ</a:t>
            </a:r>
          </a:p>
          <a:p>
            <a:pPr marL="0" indent="0">
              <a:buNone/>
            </a:pPr>
            <a:r>
              <a:rPr lang="ja-JP" altLang="en-US" dirty="0"/>
              <a:t>　　　ｆ：学問の面白さ</a:t>
            </a:r>
          </a:p>
          <a:p>
            <a:pPr marL="0" indent="0">
              <a:buNone/>
            </a:pPr>
            <a:r>
              <a:rPr lang="ja-JP" altLang="en-US" dirty="0"/>
              <a:t>　　　ｇ：創造性</a:t>
            </a:r>
          </a:p>
          <a:p>
            <a:pPr marL="0" indent="0">
              <a:buNone/>
            </a:pPr>
            <a:r>
              <a:rPr lang="ja-JP" altLang="en-US" b="1" dirty="0"/>
              <a:t>　</a:t>
            </a:r>
            <a:r>
              <a:rPr lang="ja-JP" altLang="en-US" sz="3800" b="1" dirty="0"/>
              <a:t>Ｃ：多様性の認識・受容・活用</a:t>
            </a:r>
            <a:endParaRPr lang="ja-JP" altLang="en-US" b="1" dirty="0"/>
          </a:p>
          <a:p>
            <a:pPr marL="0" indent="0">
              <a:buNone/>
            </a:pPr>
            <a:r>
              <a:rPr lang="ja-JP" altLang="en-US" dirty="0"/>
              <a:t>　　　ｈ：他者との対話と相互依存</a:t>
            </a:r>
          </a:p>
        </p:txBody>
      </p:sp>
    </p:spTree>
    <p:extLst>
      <p:ext uri="{BB962C8B-B14F-4D97-AF65-F5344CB8AC3E}">
        <p14:creationId xmlns:p14="http://schemas.microsoft.com/office/powerpoint/2010/main" val="1488660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23AD6FA-752B-47C5-AD9B-2B5EE2DA65A6}"/>
              </a:ext>
            </a:extLst>
          </p:cNvPr>
          <p:cNvSpPr txBox="1"/>
          <p:nvPr/>
        </p:nvSpPr>
        <p:spPr>
          <a:xfrm>
            <a:off x="827584" y="1613118"/>
            <a:ext cx="7802136" cy="3631763"/>
          </a:xfrm>
          <a:prstGeom prst="rect">
            <a:avLst/>
          </a:prstGeom>
          <a:noFill/>
        </p:spPr>
        <p:txBody>
          <a:bodyPr wrap="none" rtlCol="0">
            <a:spAutoFit/>
          </a:bodyPr>
          <a:lstStyle/>
          <a:p>
            <a:pPr algn="ctr"/>
            <a:r>
              <a:rPr lang="ja-JP" altLang="en-US" sz="4400" dirty="0"/>
              <a:t>大前提として</a:t>
            </a:r>
            <a:endParaRPr lang="en-US" altLang="ja-JP" sz="4400" dirty="0"/>
          </a:p>
          <a:p>
            <a:pPr algn="ctr"/>
            <a:endParaRPr lang="en-US" altLang="ja-JP" sz="4400" dirty="0"/>
          </a:p>
          <a:p>
            <a:pPr algn="ctr"/>
            <a:r>
              <a:rPr kumimoji="1" lang="ja-JP" altLang="en-US" sz="5400" b="1" dirty="0">
                <a:solidFill>
                  <a:srgbClr val="FF0000"/>
                </a:solidFill>
              </a:rPr>
              <a:t>「安全・安心の場作り」</a:t>
            </a:r>
            <a:endParaRPr kumimoji="1" lang="en-US" altLang="ja-JP" sz="5400" b="1" dirty="0">
              <a:solidFill>
                <a:srgbClr val="FF0000"/>
              </a:solidFill>
            </a:endParaRPr>
          </a:p>
          <a:p>
            <a:pPr algn="ctr"/>
            <a:endParaRPr lang="en-US" altLang="ja-JP" sz="4400" dirty="0"/>
          </a:p>
          <a:p>
            <a:pPr algn="ctr"/>
            <a:r>
              <a:rPr lang="ja-JP" altLang="en-US" sz="4400" dirty="0"/>
              <a:t>が重要</a:t>
            </a:r>
            <a:endParaRPr kumimoji="1" lang="en-US" altLang="ja-JP" sz="4400" dirty="0"/>
          </a:p>
        </p:txBody>
      </p:sp>
    </p:spTree>
    <p:extLst>
      <p:ext uri="{BB962C8B-B14F-4D97-AF65-F5344CB8AC3E}">
        <p14:creationId xmlns:p14="http://schemas.microsoft.com/office/powerpoint/2010/main" val="4194402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a:grpSpLocks noChangeAspect="1"/>
          </p:cNvGrpSpPr>
          <p:nvPr/>
        </p:nvGrpSpPr>
        <p:grpSpPr>
          <a:xfrm>
            <a:off x="1331640" y="146575"/>
            <a:ext cx="6564849" cy="6564849"/>
            <a:chOff x="2608363" y="1660847"/>
            <a:chExt cx="4114800" cy="4114800"/>
          </a:xfrm>
        </p:grpSpPr>
        <p:sp>
          <p:nvSpPr>
            <p:cNvPr id="5" name="円/楕円 4"/>
            <p:cNvSpPr>
              <a:spLocks noChangeAspect="1"/>
            </p:cNvSpPr>
            <p:nvPr/>
          </p:nvSpPr>
          <p:spPr>
            <a:xfrm>
              <a:off x="2608363" y="1660847"/>
              <a:ext cx="4114800" cy="411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3294163" y="2346647"/>
              <a:ext cx="2743200" cy="2743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3979963" y="3032447"/>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rot="13279003">
              <a:off x="4918385" y="2693283"/>
              <a:ext cx="504056" cy="934603"/>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p:nvSpPr>
        <p:spPr>
          <a:xfrm>
            <a:off x="3938969" y="1539357"/>
            <a:ext cx="1350193" cy="707886"/>
          </a:xfrm>
          <a:prstGeom prst="rect">
            <a:avLst/>
          </a:prstGeom>
          <a:solidFill>
            <a:schemeClr val="bg1">
              <a:alpha val="72000"/>
            </a:schemeClr>
          </a:solidFill>
        </p:spPr>
        <p:txBody>
          <a:bodyPr wrap="square" rtlCol="0">
            <a:spAutoFit/>
          </a:bodyPr>
          <a:lstStyle/>
          <a:p>
            <a:pPr algn="ctr"/>
            <a:r>
              <a:rPr lang="ja-JP" altLang="en-US" sz="4000" dirty="0">
                <a:latin typeface="HGP創英角ｺﾞｼｯｸUB" panose="020B0900000000000000" pitchFamily="50" charset="-128"/>
                <a:ea typeface="HGP創英角ｺﾞｼｯｸUB" panose="020B0900000000000000" pitchFamily="50" charset="-128"/>
              </a:rPr>
              <a:t>挑戦</a:t>
            </a:r>
            <a:endParaRPr kumimoji="1" lang="en-US" altLang="ja-JP" sz="4000"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4007762" y="3185284"/>
            <a:ext cx="1350193" cy="707886"/>
          </a:xfrm>
          <a:prstGeom prst="rect">
            <a:avLst/>
          </a:prstGeom>
          <a:solidFill>
            <a:schemeClr val="bg1">
              <a:alpha val="52000"/>
            </a:schemeClr>
          </a:solidFill>
        </p:spPr>
        <p:txBody>
          <a:bodyPr wrap="square" rtlCol="0">
            <a:spAutoFit/>
          </a:bodyPr>
          <a:lstStyle/>
          <a:p>
            <a:pPr algn="ctr"/>
            <a:r>
              <a:rPr kumimoji="1" lang="ja-JP" altLang="en-US" sz="4000" dirty="0">
                <a:latin typeface="HGP創英角ｺﾞｼｯｸUB" panose="020B0900000000000000" pitchFamily="50" charset="-128"/>
                <a:ea typeface="HGP創英角ｺﾞｼｯｸUB" panose="020B0900000000000000" pitchFamily="50" charset="-128"/>
              </a:rPr>
              <a:t>安心</a:t>
            </a:r>
            <a:endParaRPr kumimoji="1" lang="en-US" altLang="ja-JP" sz="4000" dirty="0">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3991448" y="412247"/>
            <a:ext cx="1350193" cy="707886"/>
          </a:xfrm>
          <a:prstGeom prst="rect">
            <a:avLst/>
          </a:prstGeom>
          <a:solidFill>
            <a:schemeClr val="bg1">
              <a:alpha val="52000"/>
            </a:schemeClr>
          </a:solidFill>
        </p:spPr>
        <p:txBody>
          <a:bodyPr wrap="square" rtlCol="0">
            <a:spAutoFit/>
          </a:bodyPr>
          <a:lstStyle/>
          <a:p>
            <a:pPr algn="ctr"/>
            <a:r>
              <a:rPr lang="ja-JP" altLang="en-US" sz="4000" dirty="0">
                <a:latin typeface="HGP創英角ｺﾞｼｯｸUB" panose="020B0900000000000000" pitchFamily="50" charset="-128"/>
                <a:ea typeface="HGP創英角ｺﾞｼｯｸUB" panose="020B0900000000000000" pitchFamily="50" charset="-128"/>
              </a:rPr>
              <a:t>混乱</a:t>
            </a:r>
            <a:endParaRPr kumimoji="1" lang="en-US" altLang="ja-JP" sz="40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57012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3FB4720-9DDE-4126-9C29-7FEBE80B3D84}"/>
              </a:ext>
            </a:extLst>
          </p:cNvPr>
          <p:cNvSpPr txBox="1"/>
          <p:nvPr/>
        </p:nvSpPr>
        <p:spPr>
          <a:xfrm>
            <a:off x="179512" y="612256"/>
            <a:ext cx="9036496" cy="584775"/>
          </a:xfrm>
          <a:prstGeom prst="rect">
            <a:avLst/>
          </a:prstGeom>
          <a:noFill/>
        </p:spPr>
        <p:txBody>
          <a:bodyPr wrap="square" rtlCol="0">
            <a:spAutoFit/>
          </a:bodyPr>
          <a:lstStyle/>
          <a:p>
            <a:pPr algn="ctr"/>
            <a:r>
              <a:rPr lang="ja-JP" altLang="en-US" sz="3200" dirty="0"/>
              <a:t>「わからないこと」「できないこと」が・・・</a:t>
            </a:r>
            <a:endParaRPr lang="en-US" altLang="ja-JP" sz="3200" dirty="0"/>
          </a:p>
        </p:txBody>
      </p:sp>
      <p:grpSp>
        <p:nvGrpSpPr>
          <p:cNvPr id="9" name="グループ化 8">
            <a:extLst>
              <a:ext uri="{FF2B5EF4-FFF2-40B4-BE49-F238E27FC236}">
                <a16:creationId xmlns:a16="http://schemas.microsoft.com/office/drawing/2014/main" id="{D43AE14A-2666-47BD-ACEB-4A840C972227}"/>
              </a:ext>
            </a:extLst>
          </p:cNvPr>
          <p:cNvGrpSpPr/>
          <p:nvPr/>
        </p:nvGrpSpPr>
        <p:grpSpPr>
          <a:xfrm>
            <a:off x="696516" y="2780928"/>
            <a:ext cx="6924000" cy="914400"/>
            <a:chOff x="899592" y="3573016"/>
            <a:chExt cx="6924000" cy="914400"/>
          </a:xfrm>
        </p:grpSpPr>
        <p:sp>
          <p:nvSpPr>
            <p:cNvPr id="10" name="四角形: 角を丸くする 9">
              <a:extLst>
                <a:ext uri="{FF2B5EF4-FFF2-40B4-BE49-F238E27FC236}">
                  <a16:creationId xmlns:a16="http://schemas.microsoft.com/office/drawing/2014/main" id="{EB17D121-F276-40AA-964F-B04129AC8E0F}"/>
                </a:ext>
              </a:extLst>
            </p:cNvPr>
            <p:cNvSpPr/>
            <p:nvPr/>
          </p:nvSpPr>
          <p:spPr>
            <a:xfrm>
              <a:off x="899592" y="3573016"/>
              <a:ext cx="3168352"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5400" dirty="0"/>
                <a:t>ワクワク</a:t>
              </a:r>
              <a:endParaRPr kumimoji="1" lang="ja-JP" altLang="en-US" sz="5400" dirty="0"/>
            </a:p>
          </p:txBody>
        </p:sp>
        <p:sp>
          <p:nvSpPr>
            <p:cNvPr id="11" name="テキスト ボックス 10">
              <a:extLst>
                <a:ext uri="{FF2B5EF4-FFF2-40B4-BE49-F238E27FC236}">
                  <a16:creationId xmlns:a16="http://schemas.microsoft.com/office/drawing/2014/main" id="{69B2C0F0-197F-41F9-A373-5CE053147CD4}"/>
                </a:ext>
              </a:extLst>
            </p:cNvPr>
            <p:cNvSpPr txBox="1"/>
            <p:nvPr/>
          </p:nvSpPr>
          <p:spPr>
            <a:xfrm>
              <a:off x="4355976" y="3737828"/>
              <a:ext cx="3467616" cy="584775"/>
            </a:xfrm>
            <a:prstGeom prst="rect">
              <a:avLst/>
            </a:prstGeom>
            <a:noFill/>
          </p:spPr>
          <p:txBody>
            <a:bodyPr wrap="none" rtlCol="0">
              <a:spAutoFit/>
            </a:bodyPr>
            <a:lstStyle/>
            <a:p>
              <a:r>
                <a:rPr lang="ja-JP" altLang="en-US" sz="3200" dirty="0"/>
                <a:t>⇒　積極的な学び</a:t>
              </a:r>
              <a:endParaRPr kumimoji="1" lang="ja-JP" altLang="en-US" sz="3200" dirty="0"/>
            </a:p>
          </p:txBody>
        </p:sp>
      </p:grpSp>
      <p:grpSp>
        <p:nvGrpSpPr>
          <p:cNvPr id="12" name="グループ化 11">
            <a:extLst>
              <a:ext uri="{FF2B5EF4-FFF2-40B4-BE49-F238E27FC236}">
                <a16:creationId xmlns:a16="http://schemas.microsoft.com/office/drawing/2014/main" id="{02E4B4BF-88EF-47F7-82B5-3FDA4763FF90}"/>
              </a:ext>
            </a:extLst>
          </p:cNvPr>
          <p:cNvGrpSpPr/>
          <p:nvPr/>
        </p:nvGrpSpPr>
        <p:grpSpPr>
          <a:xfrm>
            <a:off x="699631" y="1484784"/>
            <a:ext cx="7744737" cy="914400"/>
            <a:chOff x="899592" y="3573016"/>
            <a:chExt cx="7744737" cy="914400"/>
          </a:xfrm>
        </p:grpSpPr>
        <p:sp>
          <p:nvSpPr>
            <p:cNvPr id="13" name="四角形: 角を丸くする 12">
              <a:extLst>
                <a:ext uri="{FF2B5EF4-FFF2-40B4-BE49-F238E27FC236}">
                  <a16:creationId xmlns:a16="http://schemas.microsoft.com/office/drawing/2014/main" id="{1A8F85A3-ADF3-4BE1-9B11-15C26B9F3A35}"/>
                </a:ext>
              </a:extLst>
            </p:cNvPr>
            <p:cNvSpPr/>
            <p:nvPr/>
          </p:nvSpPr>
          <p:spPr>
            <a:xfrm>
              <a:off x="899592" y="3573016"/>
              <a:ext cx="3168352"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5400" dirty="0"/>
                <a:t>不安</a:t>
              </a:r>
            </a:p>
          </p:txBody>
        </p:sp>
        <p:sp>
          <p:nvSpPr>
            <p:cNvPr id="14" name="テキスト ボックス 13">
              <a:extLst>
                <a:ext uri="{FF2B5EF4-FFF2-40B4-BE49-F238E27FC236}">
                  <a16:creationId xmlns:a16="http://schemas.microsoft.com/office/drawing/2014/main" id="{99B65B9C-0474-407D-AE2C-C02531F0158B}"/>
                </a:ext>
              </a:extLst>
            </p:cNvPr>
            <p:cNvSpPr txBox="1"/>
            <p:nvPr/>
          </p:nvSpPr>
          <p:spPr>
            <a:xfrm>
              <a:off x="4355976" y="3737828"/>
              <a:ext cx="4288353" cy="584775"/>
            </a:xfrm>
            <a:prstGeom prst="rect">
              <a:avLst/>
            </a:prstGeom>
            <a:noFill/>
          </p:spPr>
          <p:txBody>
            <a:bodyPr wrap="none" rtlCol="0">
              <a:spAutoFit/>
            </a:bodyPr>
            <a:lstStyle/>
            <a:p>
              <a:r>
                <a:rPr lang="ja-JP" altLang="en-US" sz="3200" dirty="0"/>
                <a:t>⇒　学びに向かえない</a:t>
              </a:r>
              <a:endParaRPr kumimoji="1" lang="ja-JP" altLang="en-US" sz="3200" dirty="0"/>
            </a:p>
          </p:txBody>
        </p:sp>
      </p:grpSp>
      <p:sp>
        <p:nvSpPr>
          <p:cNvPr id="15" name="テキスト ボックス 14">
            <a:extLst>
              <a:ext uri="{FF2B5EF4-FFF2-40B4-BE49-F238E27FC236}">
                <a16:creationId xmlns:a16="http://schemas.microsoft.com/office/drawing/2014/main" id="{F44D9E35-3142-4C40-ADA5-5D24232EC819}"/>
              </a:ext>
            </a:extLst>
          </p:cNvPr>
          <p:cNvSpPr txBox="1"/>
          <p:nvPr/>
        </p:nvSpPr>
        <p:spPr>
          <a:xfrm>
            <a:off x="145147" y="4486356"/>
            <a:ext cx="8853706" cy="2062103"/>
          </a:xfrm>
          <a:prstGeom prst="rect">
            <a:avLst/>
          </a:prstGeom>
          <a:noFill/>
        </p:spPr>
        <p:txBody>
          <a:bodyPr wrap="none" rtlCol="0">
            <a:spAutoFit/>
          </a:bodyPr>
          <a:lstStyle/>
          <a:p>
            <a:r>
              <a:rPr lang="ja-JP" altLang="en-US" sz="3600" dirty="0"/>
              <a:t>ポイントは</a:t>
            </a:r>
            <a:endParaRPr lang="en-US" altLang="ja-JP" sz="3600" dirty="0"/>
          </a:p>
          <a:p>
            <a:r>
              <a:rPr lang="ja-JP" altLang="en-US" sz="3600" dirty="0"/>
              <a:t>●</a:t>
            </a:r>
            <a:r>
              <a:rPr lang="ja-JP" altLang="en-US" sz="4400" b="1" dirty="0">
                <a:solidFill>
                  <a:srgbClr val="FF0000"/>
                </a:solidFill>
              </a:rPr>
              <a:t>「わかる」「できる」</a:t>
            </a:r>
            <a:r>
              <a:rPr lang="ja-JP" altLang="en-US" sz="3600" dirty="0"/>
              <a:t>のデザイン</a:t>
            </a:r>
            <a:endParaRPr lang="en-US" altLang="ja-JP" sz="3600" dirty="0"/>
          </a:p>
          <a:p>
            <a:r>
              <a:rPr lang="ja-JP" altLang="en-US" sz="3600" dirty="0"/>
              <a:t>●</a:t>
            </a:r>
            <a:r>
              <a:rPr lang="ja-JP" altLang="en-US" sz="4400" b="1" dirty="0">
                <a:solidFill>
                  <a:srgbClr val="FF0000"/>
                </a:solidFill>
              </a:rPr>
              <a:t>人間関係</a:t>
            </a:r>
            <a:r>
              <a:rPr lang="ja-JP" altLang="en-US" sz="3600" dirty="0"/>
              <a:t>の構築</a:t>
            </a:r>
            <a:endParaRPr kumimoji="1" lang="ja-JP" altLang="en-US" sz="4400" dirty="0"/>
          </a:p>
        </p:txBody>
      </p:sp>
    </p:spTree>
    <p:extLst>
      <p:ext uri="{BB962C8B-B14F-4D97-AF65-F5344CB8AC3E}">
        <p14:creationId xmlns:p14="http://schemas.microsoft.com/office/powerpoint/2010/main" val="719884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6871" y="404664"/>
            <a:ext cx="8229600" cy="2873129"/>
          </a:xfrm>
        </p:spPr>
        <p:txBody>
          <a:bodyPr>
            <a:normAutofit lnSpcReduction="10000"/>
          </a:bodyPr>
          <a:lstStyle/>
          <a:p>
            <a:pPr marL="0" indent="0">
              <a:buNone/>
            </a:pPr>
            <a:r>
              <a:rPr lang="ja-JP" altLang="en-US" b="1" dirty="0"/>
              <a:t>●板書、プリント</a:t>
            </a:r>
          </a:p>
          <a:p>
            <a:pPr marL="0" indent="0">
              <a:buNone/>
            </a:pPr>
            <a:r>
              <a:rPr lang="ja-JP" altLang="en-US" b="1" dirty="0"/>
              <a:t>●講義、グループワーク</a:t>
            </a:r>
            <a:endParaRPr lang="en-US" altLang="ja-JP" b="1" dirty="0"/>
          </a:p>
          <a:p>
            <a:pPr marL="0" indent="0">
              <a:buNone/>
            </a:pPr>
            <a:r>
              <a:rPr lang="ja-JP" altLang="en-US" b="1" dirty="0"/>
              <a:t>●確認テスト、ノート提出</a:t>
            </a:r>
            <a:endParaRPr lang="en-US" altLang="ja-JP" b="1" dirty="0"/>
          </a:p>
          <a:p>
            <a:pPr marL="0" indent="0">
              <a:buNone/>
            </a:pPr>
            <a:r>
              <a:rPr lang="ja-JP" altLang="en-US" b="1" dirty="0"/>
              <a:t>●レポート、プレゼンテーション</a:t>
            </a:r>
            <a:endParaRPr lang="en-US" altLang="ja-JP" b="1" dirty="0"/>
          </a:p>
          <a:p>
            <a:pPr marL="0" indent="0">
              <a:buNone/>
            </a:pPr>
            <a:r>
              <a:rPr lang="ja-JP" altLang="en-US" b="1" dirty="0"/>
              <a:t>●定期試験</a:t>
            </a:r>
            <a:endParaRPr lang="en-US" altLang="ja-JP" b="1" dirty="0"/>
          </a:p>
        </p:txBody>
      </p:sp>
      <p:sp>
        <p:nvSpPr>
          <p:cNvPr id="5" name="テキスト ボックス 4">
            <a:extLst>
              <a:ext uri="{FF2B5EF4-FFF2-40B4-BE49-F238E27FC236}">
                <a16:creationId xmlns:a16="http://schemas.microsoft.com/office/drawing/2014/main" id="{C29A5EF3-5C0E-431A-8B9A-EFCD02CD7A5E}"/>
              </a:ext>
            </a:extLst>
          </p:cNvPr>
          <p:cNvSpPr txBox="1"/>
          <p:nvPr/>
        </p:nvSpPr>
        <p:spPr>
          <a:xfrm>
            <a:off x="539552" y="3400978"/>
            <a:ext cx="7879080" cy="2923877"/>
          </a:xfrm>
          <a:prstGeom prst="rect">
            <a:avLst/>
          </a:prstGeom>
          <a:blipFill>
            <a:blip r:embed="rId2"/>
            <a:tile tx="0" ty="0" sx="100000" sy="100000" flip="none" algn="tl"/>
          </a:blipFill>
        </p:spPr>
        <p:txBody>
          <a:bodyPr wrap="none" rtlCol="0">
            <a:spAutoFit/>
          </a:bodyPr>
          <a:lstStyle/>
          <a:p>
            <a:r>
              <a:rPr lang="ja-JP" altLang="en-US" sz="4000" b="1" dirty="0">
                <a:latin typeface="+mj-ea"/>
                <a:ea typeface="+mj-ea"/>
              </a:rPr>
              <a:t>すべては「生徒の実態」に応じて</a:t>
            </a:r>
            <a:endParaRPr lang="en-US" altLang="ja-JP" sz="4000" b="1" dirty="0">
              <a:latin typeface="+mj-ea"/>
              <a:ea typeface="+mj-ea"/>
            </a:endParaRPr>
          </a:p>
          <a:p>
            <a:endParaRPr lang="en-US" altLang="ja-JP" sz="3600" b="1" dirty="0">
              <a:latin typeface="+mj-ea"/>
              <a:ea typeface="+mj-ea"/>
            </a:endParaRPr>
          </a:p>
          <a:p>
            <a:r>
              <a:rPr lang="ja-JP" altLang="en-US" sz="3600" b="1" dirty="0">
                <a:latin typeface="+mj-ea"/>
                <a:ea typeface="+mj-ea"/>
              </a:rPr>
              <a:t>考えるポイント</a:t>
            </a:r>
            <a:endParaRPr lang="en-US" altLang="ja-JP" sz="3600" b="1" dirty="0">
              <a:latin typeface="+mj-ea"/>
              <a:ea typeface="+mj-ea"/>
            </a:endParaRPr>
          </a:p>
          <a:p>
            <a:r>
              <a:rPr lang="ja-JP" altLang="en-US" sz="3600" b="1" dirty="0">
                <a:latin typeface="+mj-ea"/>
                <a:ea typeface="+mj-ea"/>
              </a:rPr>
              <a:t>●「目的」は何か？</a:t>
            </a:r>
            <a:endParaRPr lang="en-US" altLang="ja-JP" sz="3600" b="1" dirty="0">
              <a:latin typeface="+mj-ea"/>
              <a:ea typeface="+mj-ea"/>
            </a:endParaRPr>
          </a:p>
          <a:p>
            <a:r>
              <a:rPr lang="ja-JP" altLang="en-US" sz="3600" b="1" dirty="0">
                <a:latin typeface="+mj-ea"/>
                <a:ea typeface="+mj-ea"/>
              </a:rPr>
              <a:t>●「安心感」は教室にあるか？</a:t>
            </a:r>
            <a:endParaRPr lang="en-US" altLang="ja-JP" sz="3600" b="1" dirty="0">
              <a:latin typeface="+mj-ea"/>
              <a:ea typeface="+mj-ea"/>
            </a:endParaRPr>
          </a:p>
        </p:txBody>
      </p:sp>
    </p:spTree>
    <p:extLst>
      <p:ext uri="{BB962C8B-B14F-4D97-AF65-F5344CB8AC3E}">
        <p14:creationId xmlns:p14="http://schemas.microsoft.com/office/powerpoint/2010/main" val="254896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4149080"/>
            <a:ext cx="8496944" cy="2160240"/>
          </a:xfrm>
        </p:spPr>
        <p:txBody>
          <a:bodyPr>
            <a:normAutofit/>
          </a:bodyPr>
          <a:lstStyle/>
          <a:p>
            <a:pPr marL="0" indent="0" algn="ctr">
              <a:buNone/>
            </a:pPr>
            <a:r>
              <a:rPr lang="en-US" altLang="ja-JP" sz="6000" b="1" dirty="0">
                <a:solidFill>
                  <a:srgbClr val="FF0000"/>
                </a:solidFill>
              </a:rPr>
              <a:t>want</a:t>
            </a:r>
            <a:r>
              <a:rPr lang="ja-JP" altLang="en-US" sz="4400" b="1" dirty="0">
                <a:solidFill>
                  <a:srgbClr val="FF0000"/>
                </a:solidFill>
              </a:rPr>
              <a:t>（したい）</a:t>
            </a:r>
            <a:endParaRPr lang="en-US" altLang="ja-JP" sz="4400" b="1" dirty="0">
              <a:solidFill>
                <a:srgbClr val="FF0000"/>
              </a:solidFill>
            </a:endParaRPr>
          </a:p>
          <a:p>
            <a:pPr marL="0" indent="0" algn="ctr">
              <a:buNone/>
            </a:pPr>
            <a:r>
              <a:rPr lang="en-US" altLang="ja-JP" sz="6000" b="1" dirty="0">
                <a:solidFill>
                  <a:srgbClr val="FF0000"/>
                </a:solidFill>
              </a:rPr>
              <a:t>can</a:t>
            </a:r>
            <a:r>
              <a:rPr lang="ja-JP" altLang="en-US" sz="4400" b="1" dirty="0">
                <a:solidFill>
                  <a:srgbClr val="FF0000"/>
                </a:solidFill>
              </a:rPr>
              <a:t>（できる）</a:t>
            </a:r>
            <a:endParaRPr lang="en-US" altLang="ja-JP" sz="4300" b="1" dirty="0">
              <a:solidFill>
                <a:srgbClr val="FF0000"/>
              </a:solidFill>
            </a:endParaRPr>
          </a:p>
        </p:txBody>
      </p:sp>
      <p:sp>
        <p:nvSpPr>
          <p:cNvPr id="4" name="コンテンツ プレースホルダー 2"/>
          <p:cNvSpPr txBox="1">
            <a:spLocks/>
          </p:cNvSpPr>
          <p:nvPr/>
        </p:nvSpPr>
        <p:spPr>
          <a:xfrm>
            <a:off x="467544" y="389812"/>
            <a:ext cx="8568952" cy="28083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en-US" altLang="ja-JP" sz="6000" b="1" dirty="0">
                <a:solidFill>
                  <a:srgbClr val="FF0000"/>
                </a:solidFill>
              </a:rPr>
              <a:t>must</a:t>
            </a:r>
            <a:r>
              <a:rPr lang="ja-JP" altLang="en-US" sz="4400" b="1" dirty="0">
                <a:solidFill>
                  <a:srgbClr val="FF0000"/>
                </a:solidFill>
              </a:rPr>
              <a:t>（ねばならない）</a:t>
            </a:r>
            <a:endParaRPr lang="en-US" altLang="ja-JP" sz="4400" b="1" dirty="0">
              <a:solidFill>
                <a:srgbClr val="FF0000"/>
              </a:solidFill>
            </a:endParaRPr>
          </a:p>
          <a:p>
            <a:pPr marL="0" indent="0" algn="ctr">
              <a:buNone/>
            </a:pPr>
            <a:r>
              <a:rPr lang="en-US" altLang="ja-JP" sz="6000" b="1" dirty="0">
                <a:solidFill>
                  <a:srgbClr val="FF0000"/>
                </a:solidFill>
              </a:rPr>
              <a:t>should</a:t>
            </a:r>
            <a:r>
              <a:rPr lang="ja-JP" altLang="en-US" sz="4400" b="1" dirty="0">
                <a:solidFill>
                  <a:srgbClr val="FF0000"/>
                </a:solidFill>
              </a:rPr>
              <a:t>（すべきである）</a:t>
            </a:r>
            <a:endParaRPr lang="en-US" altLang="ja-JP" sz="4400" b="1" dirty="0">
              <a:solidFill>
                <a:srgbClr val="FF0000"/>
              </a:solidFill>
            </a:endParaRPr>
          </a:p>
          <a:p>
            <a:pPr marL="0" indent="0" algn="ctr">
              <a:buFont typeface="Arial" panose="020B0604020202020204" pitchFamily="34" charset="0"/>
              <a:buNone/>
            </a:pPr>
            <a:endParaRPr lang="en-US" altLang="ja-JP" dirty="0"/>
          </a:p>
        </p:txBody>
      </p:sp>
      <p:sp>
        <p:nvSpPr>
          <p:cNvPr id="7" name="矢印: 下 6">
            <a:extLst>
              <a:ext uri="{FF2B5EF4-FFF2-40B4-BE49-F238E27FC236}">
                <a16:creationId xmlns:a16="http://schemas.microsoft.com/office/drawing/2014/main" id="{457A5B25-2197-4B8F-A97C-CF25DCBBCD6B}"/>
              </a:ext>
            </a:extLst>
          </p:cNvPr>
          <p:cNvSpPr/>
          <p:nvPr/>
        </p:nvSpPr>
        <p:spPr>
          <a:xfrm>
            <a:off x="4211960" y="2852936"/>
            <a:ext cx="93640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50816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052737"/>
            <a:ext cx="8229600" cy="1584175"/>
          </a:xfrm>
        </p:spPr>
        <p:txBody>
          <a:bodyPr>
            <a:normAutofit/>
          </a:bodyPr>
          <a:lstStyle/>
          <a:p>
            <a:pPr marL="0" indent="0" algn="ctr">
              <a:buNone/>
            </a:pPr>
            <a:r>
              <a:rPr lang="ja-JP" altLang="en-US" dirty="0"/>
              <a:t>「絶対にうまくいく方法」はなく、</a:t>
            </a:r>
          </a:p>
          <a:p>
            <a:pPr marL="0" indent="0" algn="ctr">
              <a:buNone/>
            </a:pPr>
            <a:r>
              <a:rPr lang="ja-JP" altLang="en-US" sz="4400" b="1" dirty="0">
                <a:solidFill>
                  <a:srgbClr val="FF0000"/>
                </a:solidFill>
              </a:rPr>
              <a:t>柔軟に、変容し続ける</a:t>
            </a:r>
            <a:r>
              <a:rPr lang="ja-JP" altLang="en-US" dirty="0"/>
              <a:t>ことが重要</a:t>
            </a:r>
            <a:endParaRPr lang="en-US" altLang="ja-JP" dirty="0"/>
          </a:p>
        </p:txBody>
      </p:sp>
      <p:sp>
        <p:nvSpPr>
          <p:cNvPr id="6" name="四角形: 角を丸くする 5">
            <a:extLst>
              <a:ext uri="{FF2B5EF4-FFF2-40B4-BE49-F238E27FC236}">
                <a16:creationId xmlns:a16="http://schemas.microsoft.com/office/drawing/2014/main" id="{40CEEB1A-8D73-4D2F-A445-8C9127EBDC37}"/>
              </a:ext>
            </a:extLst>
          </p:cNvPr>
          <p:cNvSpPr/>
          <p:nvPr/>
        </p:nvSpPr>
        <p:spPr>
          <a:xfrm>
            <a:off x="317847" y="2780928"/>
            <a:ext cx="4139115" cy="129614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4800" b="1" dirty="0">
                <a:solidFill>
                  <a:srgbClr val="FFFF00"/>
                </a:solidFill>
              </a:rPr>
              <a:t>生徒</a:t>
            </a:r>
            <a:r>
              <a:rPr lang="ja-JP" altLang="en-US" sz="4800" dirty="0"/>
              <a:t>の状況</a:t>
            </a:r>
            <a:endParaRPr kumimoji="1" lang="ja-JP" altLang="en-US" sz="4800" dirty="0"/>
          </a:p>
        </p:txBody>
      </p:sp>
      <p:sp>
        <p:nvSpPr>
          <p:cNvPr id="7" name="四角形: 角を丸くする 6">
            <a:extLst>
              <a:ext uri="{FF2B5EF4-FFF2-40B4-BE49-F238E27FC236}">
                <a16:creationId xmlns:a16="http://schemas.microsoft.com/office/drawing/2014/main" id="{52220E6F-F1AE-4B91-B798-46DACAE32C75}"/>
              </a:ext>
            </a:extLst>
          </p:cNvPr>
          <p:cNvSpPr/>
          <p:nvPr/>
        </p:nvSpPr>
        <p:spPr>
          <a:xfrm>
            <a:off x="4710239" y="2780928"/>
            <a:ext cx="4118607" cy="129614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4800" b="1" dirty="0">
                <a:solidFill>
                  <a:srgbClr val="FFFF00"/>
                </a:solidFill>
              </a:rPr>
              <a:t>職場</a:t>
            </a:r>
            <a:r>
              <a:rPr lang="ja-JP" altLang="en-US" sz="4800" dirty="0"/>
              <a:t>の状況</a:t>
            </a:r>
            <a:endParaRPr kumimoji="1" lang="ja-JP" altLang="en-US" sz="4800" dirty="0"/>
          </a:p>
        </p:txBody>
      </p:sp>
      <p:sp>
        <p:nvSpPr>
          <p:cNvPr id="8" name="四角形: 角を丸くする 7">
            <a:extLst>
              <a:ext uri="{FF2B5EF4-FFF2-40B4-BE49-F238E27FC236}">
                <a16:creationId xmlns:a16="http://schemas.microsoft.com/office/drawing/2014/main" id="{15D9D115-3C89-4E46-80CB-AB030599AB10}"/>
              </a:ext>
            </a:extLst>
          </p:cNvPr>
          <p:cNvSpPr/>
          <p:nvPr/>
        </p:nvSpPr>
        <p:spPr>
          <a:xfrm>
            <a:off x="4710239" y="4797153"/>
            <a:ext cx="4139115" cy="129614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4800" b="1" dirty="0">
                <a:solidFill>
                  <a:srgbClr val="FFFF00"/>
                </a:solidFill>
              </a:rPr>
              <a:t>周囲</a:t>
            </a:r>
            <a:r>
              <a:rPr lang="ja-JP" altLang="en-US" sz="4800" dirty="0"/>
              <a:t>の状況</a:t>
            </a:r>
            <a:endParaRPr kumimoji="1" lang="ja-JP" altLang="en-US" sz="4800" dirty="0"/>
          </a:p>
        </p:txBody>
      </p:sp>
      <p:sp>
        <p:nvSpPr>
          <p:cNvPr id="9" name="四角形: 角を丸くする 8">
            <a:extLst>
              <a:ext uri="{FF2B5EF4-FFF2-40B4-BE49-F238E27FC236}">
                <a16:creationId xmlns:a16="http://schemas.microsoft.com/office/drawing/2014/main" id="{35CE42F0-40A6-4540-AAAF-1CA1CE502051}"/>
              </a:ext>
            </a:extLst>
          </p:cNvPr>
          <p:cNvSpPr/>
          <p:nvPr/>
        </p:nvSpPr>
        <p:spPr>
          <a:xfrm>
            <a:off x="309377" y="4797153"/>
            <a:ext cx="4027065" cy="129614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4800" b="1" dirty="0">
                <a:solidFill>
                  <a:srgbClr val="FFFF00"/>
                </a:solidFill>
              </a:rPr>
              <a:t>保護者</a:t>
            </a:r>
            <a:r>
              <a:rPr lang="ja-JP" altLang="en-US" sz="4800" dirty="0"/>
              <a:t>の状況</a:t>
            </a:r>
            <a:endParaRPr kumimoji="1" lang="ja-JP" altLang="en-US" sz="4800" dirty="0"/>
          </a:p>
        </p:txBody>
      </p:sp>
    </p:spTree>
    <p:extLst>
      <p:ext uri="{BB962C8B-B14F-4D97-AF65-F5344CB8AC3E}">
        <p14:creationId xmlns:p14="http://schemas.microsoft.com/office/powerpoint/2010/main" val="419119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692696"/>
            <a:ext cx="8464352" cy="5570756"/>
          </a:xfrm>
          <a:prstGeom prst="rect">
            <a:avLst/>
          </a:prstGeom>
          <a:noFill/>
        </p:spPr>
        <p:txBody>
          <a:bodyPr wrap="square" rtlCol="0">
            <a:spAutoFit/>
          </a:bodyPr>
          <a:lstStyle/>
          <a:p>
            <a:r>
              <a:rPr lang="ja-JP" altLang="en-US" sz="4000" b="1" dirty="0"/>
              <a:t>話題①</a:t>
            </a:r>
            <a:r>
              <a:rPr lang="ja-JP" altLang="en-US" sz="4000" dirty="0"/>
              <a:t>　ＡＬ型授業の背景</a:t>
            </a:r>
            <a:endParaRPr lang="ja-JP" altLang="en-US" sz="1200" dirty="0"/>
          </a:p>
          <a:p>
            <a:endParaRPr lang="en-US" altLang="ja-JP" sz="2000" b="1" dirty="0"/>
          </a:p>
          <a:p>
            <a:r>
              <a:rPr lang="ja-JP" altLang="en-US" sz="4000" b="1" dirty="0"/>
              <a:t>話題②</a:t>
            </a:r>
            <a:r>
              <a:rPr lang="ja-JP" altLang="en-US" sz="4000" dirty="0"/>
              <a:t>　授業デザインの前提</a:t>
            </a:r>
            <a:endParaRPr lang="ja-JP" altLang="en-US" sz="1200" dirty="0"/>
          </a:p>
          <a:p>
            <a:endParaRPr lang="en-US" altLang="ja-JP" sz="2000" b="1" dirty="0"/>
          </a:p>
          <a:p>
            <a:r>
              <a:rPr lang="ja-JP" altLang="en-US" sz="4000" b="1" dirty="0"/>
              <a:t>話題③</a:t>
            </a:r>
            <a:r>
              <a:rPr lang="ja-JP" altLang="en-US" sz="4000" dirty="0"/>
              <a:t>　教科書中心の授業</a:t>
            </a:r>
            <a:endParaRPr lang="ja-JP" altLang="en-US" sz="1200" dirty="0"/>
          </a:p>
          <a:p>
            <a:endParaRPr lang="en-US" altLang="ja-JP" sz="2000" b="1" dirty="0"/>
          </a:p>
          <a:p>
            <a:r>
              <a:rPr lang="ja-JP" altLang="en-US" sz="4000" b="1" dirty="0"/>
              <a:t>話題④</a:t>
            </a:r>
            <a:r>
              <a:rPr lang="ja-JP" altLang="en-US" sz="4000" dirty="0"/>
              <a:t>　プロジェクト型の授業</a:t>
            </a:r>
            <a:endParaRPr lang="ja-JP" altLang="en-US" sz="1200" dirty="0"/>
          </a:p>
          <a:p>
            <a:endParaRPr lang="en-US" altLang="ja-JP" sz="2000" b="1" dirty="0"/>
          </a:p>
          <a:p>
            <a:r>
              <a:rPr lang="ja-JP" altLang="en-US" sz="4000" b="1" dirty="0"/>
              <a:t>話題⑤</a:t>
            </a:r>
            <a:r>
              <a:rPr lang="ja-JP" altLang="en-US" sz="4000" dirty="0"/>
              <a:t>　大学入試への対応</a:t>
            </a:r>
            <a:endParaRPr lang="en-US" altLang="ja-JP" sz="4000" dirty="0"/>
          </a:p>
          <a:p>
            <a:endParaRPr lang="en-US" altLang="ja-JP" sz="2000" dirty="0"/>
          </a:p>
          <a:p>
            <a:r>
              <a:rPr lang="ja-JP" altLang="en-US" sz="4000" b="1" dirty="0"/>
              <a:t>話題⑥　</a:t>
            </a:r>
            <a:r>
              <a:rPr lang="ja-JP" altLang="en-US" sz="4000" dirty="0"/>
              <a:t>最後に</a:t>
            </a:r>
            <a:endParaRPr lang="en-US" altLang="ja-JP" sz="4000" dirty="0"/>
          </a:p>
          <a:p>
            <a:endParaRPr lang="en-US" altLang="ja-JP" sz="1200" dirty="0"/>
          </a:p>
        </p:txBody>
      </p:sp>
    </p:spTree>
    <p:extLst>
      <p:ext uri="{BB962C8B-B14F-4D97-AF65-F5344CB8AC3E}">
        <p14:creationId xmlns:p14="http://schemas.microsoft.com/office/powerpoint/2010/main" val="2462152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692696"/>
            <a:ext cx="8464352" cy="5570756"/>
          </a:xfrm>
          <a:prstGeom prst="rect">
            <a:avLst/>
          </a:prstGeom>
          <a:noFill/>
        </p:spPr>
        <p:txBody>
          <a:bodyPr wrap="square" rtlCol="0">
            <a:spAutoFit/>
          </a:bodyPr>
          <a:lstStyle/>
          <a:p>
            <a:r>
              <a:rPr lang="ja-JP" altLang="en-US" sz="4000" b="1" dirty="0">
                <a:solidFill>
                  <a:schemeClr val="bg1">
                    <a:lumMod val="65000"/>
                  </a:schemeClr>
                </a:solidFill>
              </a:rPr>
              <a:t>話題①</a:t>
            </a:r>
            <a:r>
              <a:rPr lang="ja-JP" altLang="en-US" sz="4000" dirty="0">
                <a:solidFill>
                  <a:schemeClr val="bg1">
                    <a:lumMod val="65000"/>
                  </a:schemeClr>
                </a:solidFill>
              </a:rPr>
              <a:t>　ＡＬ型授業の背景</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話題②</a:t>
            </a:r>
            <a:r>
              <a:rPr lang="ja-JP" altLang="en-US" sz="4000" dirty="0">
                <a:solidFill>
                  <a:schemeClr val="bg1">
                    <a:lumMod val="65000"/>
                  </a:schemeClr>
                </a:solidFill>
              </a:rPr>
              <a:t>　授業デザインの前提</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rgbClr val="FF0000"/>
                </a:solidFill>
              </a:rPr>
              <a:t>話題③　教科書中心の授業</a:t>
            </a:r>
            <a:endParaRPr lang="ja-JP" altLang="en-US" sz="1200" b="1" dirty="0">
              <a:solidFill>
                <a:srgbClr val="FF0000"/>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話題④</a:t>
            </a:r>
            <a:r>
              <a:rPr lang="ja-JP" altLang="en-US" sz="4000" dirty="0">
                <a:solidFill>
                  <a:schemeClr val="bg1">
                    <a:lumMod val="65000"/>
                  </a:schemeClr>
                </a:solidFill>
              </a:rPr>
              <a:t>　プロジェクト型の授業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話題⑤</a:t>
            </a:r>
            <a:r>
              <a:rPr lang="ja-JP" altLang="en-US" sz="4000" dirty="0">
                <a:solidFill>
                  <a:schemeClr val="bg1">
                    <a:lumMod val="65000"/>
                  </a:schemeClr>
                </a:solidFill>
              </a:rPr>
              <a:t>　大学入試への対応</a:t>
            </a:r>
            <a:endParaRPr lang="en-US" altLang="ja-JP" sz="4000" dirty="0">
              <a:solidFill>
                <a:schemeClr val="bg1">
                  <a:lumMod val="65000"/>
                </a:schemeClr>
              </a:solidFill>
            </a:endParaRPr>
          </a:p>
          <a:p>
            <a:endParaRPr lang="en-US" altLang="ja-JP" sz="2000" dirty="0">
              <a:solidFill>
                <a:schemeClr val="bg1">
                  <a:lumMod val="65000"/>
                </a:schemeClr>
              </a:solidFill>
            </a:endParaRPr>
          </a:p>
          <a:p>
            <a:r>
              <a:rPr lang="ja-JP" altLang="en-US" sz="4000" b="1" dirty="0">
                <a:solidFill>
                  <a:schemeClr val="bg1">
                    <a:lumMod val="65000"/>
                  </a:schemeClr>
                </a:solidFill>
              </a:rPr>
              <a:t>話題⑥　</a:t>
            </a:r>
            <a:r>
              <a:rPr lang="ja-JP" altLang="en-US" sz="4000" dirty="0">
                <a:solidFill>
                  <a:schemeClr val="bg1">
                    <a:lumMod val="65000"/>
                  </a:schemeClr>
                </a:solidFill>
              </a:rPr>
              <a:t>最後に</a:t>
            </a:r>
            <a:endParaRPr lang="en-US" altLang="ja-JP" sz="4000" dirty="0">
              <a:solidFill>
                <a:schemeClr val="bg1">
                  <a:lumMod val="65000"/>
                </a:schemeClr>
              </a:solidFill>
            </a:endParaRPr>
          </a:p>
          <a:p>
            <a:endParaRPr lang="en-US" altLang="ja-JP" sz="1200" dirty="0">
              <a:solidFill>
                <a:schemeClr val="bg1">
                  <a:lumMod val="65000"/>
                </a:schemeClr>
              </a:solidFill>
            </a:endParaRPr>
          </a:p>
        </p:txBody>
      </p:sp>
    </p:spTree>
    <p:extLst>
      <p:ext uri="{BB962C8B-B14F-4D97-AF65-F5344CB8AC3E}">
        <p14:creationId xmlns:p14="http://schemas.microsoft.com/office/powerpoint/2010/main" val="3849610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kumimoji="1" lang="ja-JP" altLang="en-US" sz="3600" dirty="0"/>
              <a:t>目的</a:t>
            </a:r>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49737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授業の流れ（</a:t>
            </a:r>
            <a:r>
              <a:rPr lang="en-US" altLang="ja-JP" dirty="0"/>
              <a:t>50</a:t>
            </a:r>
            <a:r>
              <a:rPr lang="ja-JP" altLang="en-US" dirty="0"/>
              <a:t>分授業）</a:t>
            </a:r>
            <a:endParaRPr kumimoji="1" lang="ja-JP" altLang="en-US" dirty="0"/>
          </a:p>
        </p:txBody>
      </p:sp>
      <p:graphicFrame>
        <p:nvGraphicFramePr>
          <p:cNvPr id="4" name="コンテンツ プレースホルダー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1231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授業プリントの基本構造</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a:t>●目的</a:t>
            </a:r>
            <a:endParaRPr lang="en-US" altLang="ja-JP" sz="3600" b="1" dirty="0"/>
          </a:p>
          <a:p>
            <a:pPr marL="0" indent="0">
              <a:buNone/>
            </a:pPr>
            <a:r>
              <a:rPr lang="ja-JP" altLang="en-US" dirty="0"/>
              <a:t>目指すべきゴール</a:t>
            </a:r>
            <a:endParaRPr lang="en-US" altLang="ja-JP" dirty="0"/>
          </a:p>
          <a:p>
            <a:pPr marL="0" indent="0">
              <a:buNone/>
            </a:pPr>
            <a:endParaRPr kumimoji="1" lang="en-US" altLang="ja-JP" dirty="0"/>
          </a:p>
          <a:p>
            <a:pPr marL="0" indent="0">
              <a:buNone/>
            </a:pPr>
            <a:r>
              <a:rPr kumimoji="1" lang="ja-JP" altLang="en-US" sz="3600" b="1" dirty="0"/>
              <a:t>●課題</a:t>
            </a:r>
            <a:endParaRPr kumimoji="1" lang="en-US" altLang="ja-JP" sz="3600" b="1" dirty="0"/>
          </a:p>
          <a:p>
            <a:pPr marL="0" indent="0">
              <a:buNone/>
            </a:pPr>
            <a:r>
              <a:rPr kumimoji="1" lang="ja-JP" altLang="en-US" dirty="0"/>
              <a:t>ゴールに向かうための道しる</a:t>
            </a:r>
            <a:r>
              <a:rPr kumimoji="1" lang="ja-JP" altLang="en-US" dirty="0" err="1"/>
              <a:t>べ</a:t>
            </a:r>
            <a:endParaRPr kumimoji="1" lang="en-US" altLang="ja-JP" dirty="0"/>
          </a:p>
          <a:p>
            <a:pPr marL="0" indent="0">
              <a:buNone/>
            </a:pPr>
            <a:endParaRPr lang="en-US" altLang="ja-JP" dirty="0"/>
          </a:p>
          <a:p>
            <a:pPr marL="0" indent="0">
              <a:buNone/>
            </a:pPr>
            <a:r>
              <a:rPr lang="ja-JP" altLang="en-US" sz="3600" b="1" dirty="0"/>
              <a:t>●発展課題</a:t>
            </a:r>
            <a:endParaRPr lang="en-US" altLang="ja-JP" sz="3600" b="1" dirty="0"/>
          </a:p>
          <a:p>
            <a:pPr marL="0" indent="0">
              <a:buNone/>
            </a:pPr>
            <a:r>
              <a:rPr lang="ja-JP" altLang="en-US" dirty="0"/>
              <a:t>創造性、思考の深化</a:t>
            </a:r>
            <a:endParaRPr lang="en-US" altLang="ja-JP" dirty="0"/>
          </a:p>
          <a:p>
            <a:endParaRPr kumimoji="1" lang="ja-JP" altLang="en-US" dirty="0"/>
          </a:p>
        </p:txBody>
      </p:sp>
    </p:spTree>
    <p:extLst>
      <p:ext uri="{BB962C8B-B14F-4D97-AF65-F5344CB8AC3E}">
        <p14:creationId xmlns:p14="http://schemas.microsoft.com/office/powerpoint/2010/main" val="3270167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「目的」の定型文</a:t>
            </a:r>
          </a:p>
        </p:txBody>
      </p:sp>
      <p:sp>
        <p:nvSpPr>
          <p:cNvPr id="3" name="コンテンツ プレースホルダー 2"/>
          <p:cNvSpPr>
            <a:spLocks noGrp="1"/>
          </p:cNvSpPr>
          <p:nvPr>
            <p:ph idx="1"/>
          </p:nvPr>
        </p:nvSpPr>
        <p:spPr/>
        <p:txBody>
          <a:bodyPr>
            <a:noAutofit/>
          </a:bodyPr>
          <a:lstStyle/>
          <a:p>
            <a:r>
              <a:rPr lang="ja-JP" altLang="en-US" sz="3600" b="1" dirty="0">
                <a:solidFill>
                  <a:srgbClr val="FF0000"/>
                </a:solidFill>
              </a:rPr>
              <a:t>知る</a:t>
            </a:r>
            <a:r>
              <a:rPr lang="ja-JP" altLang="en-US" sz="3600" dirty="0"/>
              <a:t>　＝　</a:t>
            </a:r>
            <a:r>
              <a:rPr lang="en-US" altLang="ja-JP" sz="3600" b="1" dirty="0"/>
              <a:t>know</a:t>
            </a:r>
          </a:p>
          <a:p>
            <a:endParaRPr kumimoji="1" lang="en-US" altLang="ja-JP" sz="3600" dirty="0"/>
          </a:p>
          <a:p>
            <a:r>
              <a:rPr lang="ja-JP" altLang="en-US" sz="3600" b="1" dirty="0">
                <a:solidFill>
                  <a:srgbClr val="FF0000"/>
                </a:solidFill>
              </a:rPr>
              <a:t>わかる</a:t>
            </a:r>
            <a:r>
              <a:rPr lang="ja-JP" altLang="en-US" sz="3600" dirty="0"/>
              <a:t>　＝　</a:t>
            </a:r>
            <a:r>
              <a:rPr lang="en-US" altLang="ja-JP" sz="3600" b="1" dirty="0"/>
              <a:t>understand</a:t>
            </a:r>
          </a:p>
          <a:p>
            <a:endParaRPr kumimoji="1" lang="en-US" altLang="ja-JP" sz="3600" dirty="0"/>
          </a:p>
          <a:p>
            <a:r>
              <a:rPr lang="ja-JP" altLang="en-US" sz="3600" b="1" dirty="0">
                <a:solidFill>
                  <a:srgbClr val="FF0000"/>
                </a:solidFill>
              </a:rPr>
              <a:t>説明できる</a:t>
            </a:r>
            <a:r>
              <a:rPr lang="ja-JP" altLang="en-US" sz="3600" dirty="0"/>
              <a:t>　＝　</a:t>
            </a:r>
            <a:r>
              <a:rPr lang="en-US" altLang="ja-JP" sz="3600" b="1" dirty="0"/>
              <a:t>explain</a:t>
            </a:r>
          </a:p>
          <a:p>
            <a:endParaRPr kumimoji="1" lang="en-US" altLang="ja-JP" sz="3600" dirty="0"/>
          </a:p>
          <a:p>
            <a:r>
              <a:rPr lang="ja-JP" altLang="en-US" sz="3600" b="1" dirty="0">
                <a:solidFill>
                  <a:srgbClr val="FF0000"/>
                </a:solidFill>
              </a:rPr>
              <a:t>考察する</a:t>
            </a:r>
            <a:r>
              <a:rPr lang="ja-JP" altLang="en-US" sz="3600" dirty="0"/>
              <a:t>　＝　</a:t>
            </a:r>
            <a:r>
              <a:rPr lang="en-US" altLang="ja-JP" sz="3600" b="1" dirty="0"/>
              <a:t>think</a:t>
            </a:r>
            <a:endParaRPr kumimoji="1" lang="ja-JP" altLang="en-US" sz="3600" b="1" dirty="0"/>
          </a:p>
        </p:txBody>
      </p:sp>
    </p:spTree>
    <p:extLst>
      <p:ext uri="{BB962C8B-B14F-4D97-AF65-F5344CB8AC3E}">
        <p14:creationId xmlns:p14="http://schemas.microsoft.com/office/powerpoint/2010/main" val="2405276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「課題」の分類</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a:t>●基礎的内容の理解</a:t>
            </a:r>
            <a:endParaRPr lang="en-US" altLang="ja-JP" sz="3600" b="1" dirty="0"/>
          </a:p>
          <a:p>
            <a:pPr marL="0" indent="0">
              <a:buNone/>
            </a:pPr>
            <a:r>
              <a:rPr lang="ja-JP" altLang="en-US" dirty="0"/>
              <a:t>　思考のためのツールの獲得</a:t>
            </a:r>
            <a:endParaRPr lang="en-US" altLang="ja-JP" dirty="0"/>
          </a:p>
          <a:p>
            <a:pPr marL="0" indent="0">
              <a:buNone/>
            </a:pPr>
            <a:endParaRPr kumimoji="1" lang="en-US" altLang="ja-JP" dirty="0"/>
          </a:p>
          <a:p>
            <a:pPr marL="0" indent="0">
              <a:buNone/>
            </a:pPr>
            <a:r>
              <a:rPr kumimoji="1" lang="ja-JP" altLang="en-US" sz="3600" b="1" dirty="0"/>
              <a:t>●</a:t>
            </a:r>
            <a:r>
              <a:rPr lang="ja-JP" altLang="en-US" sz="3600" b="1" dirty="0"/>
              <a:t>単元の「幹」となる問い</a:t>
            </a:r>
            <a:endParaRPr kumimoji="1" lang="en-US" altLang="ja-JP" sz="3600" b="1" dirty="0"/>
          </a:p>
          <a:p>
            <a:pPr marL="0" indent="0">
              <a:buNone/>
            </a:pPr>
            <a:r>
              <a:rPr lang="ja-JP" altLang="en-US" dirty="0"/>
              <a:t>　知識を活用して思考・表現</a:t>
            </a:r>
            <a:endParaRPr kumimoji="1" lang="en-US" altLang="ja-JP" dirty="0"/>
          </a:p>
          <a:p>
            <a:pPr marL="0" indent="0">
              <a:buNone/>
            </a:pPr>
            <a:endParaRPr lang="en-US" altLang="ja-JP" dirty="0"/>
          </a:p>
          <a:p>
            <a:pPr marL="0" indent="0">
              <a:buNone/>
            </a:pPr>
            <a:r>
              <a:rPr lang="ja-JP" altLang="en-US" sz="3600" b="1" dirty="0"/>
              <a:t>●ヒトの生物学</a:t>
            </a:r>
            <a:endParaRPr lang="en-US" altLang="ja-JP" sz="3600" b="1" dirty="0"/>
          </a:p>
          <a:p>
            <a:pPr marL="0" indent="0">
              <a:buNone/>
            </a:pPr>
            <a:r>
              <a:rPr lang="ja-JP" altLang="en-US" dirty="0"/>
              <a:t>　日常生活や社会との関連</a:t>
            </a:r>
            <a:endParaRPr lang="en-US" altLang="ja-JP" dirty="0"/>
          </a:p>
          <a:p>
            <a:endParaRPr kumimoji="1" lang="ja-JP" altLang="en-US" dirty="0"/>
          </a:p>
        </p:txBody>
      </p:sp>
    </p:spTree>
    <p:extLst>
      <p:ext uri="{BB962C8B-B14F-4D97-AF65-F5344CB8AC3E}">
        <p14:creationId xmlns:p14="http://schemas.microsoft.com/office/powerpoint/2010/main" val="3551597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a:t>
            </a:r>
            <a:r>
              <a:rPr lang="ja-JP" altLang="en-US" dirty="0"/>
              <a:t>課題</a:t>
            </a:r>
            <a:r>
              <a:rPr kumimoji="1" lang="ja-JP" altLang="en-US" dirty="0"/>
              <a:t>の具体</a:t>
            </a:r>
            <a:r>
              <a:rPr lang="ja-JP" altLang="en-US" dirty="0"/>
              <a:t>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b="1" dirty="0"/>
              <a:t>目的</a:t>
            </a:r>
          </a:p>
          <a:p>
            <a:pPr marL="0" indent="0">
              <a:buNone/>
            </a:pPr>
            <a:r>
              <a:rPr lang="ja-JP" altLang="en-US" sz="2400" dirty="0"/>
              <a:t>●生物がなぜ共通性と多様性をもつかわかる。</a:t>
            </a:r>
            <a:endParaRPr lang="en-US" altLang="ja-JP" sz="2400" dirty="0"/>
          </a:p>
          <a:p>
            <a:pPr marL="0" indent="0">
              <a:buNone/>
            </a:pPr>
            <a:r>
              <a:rPr lang="ja-JP" altLang="en-US" sz="2400" dirty="0"/>
              <a:t>●「進化」の視点を持って生物や生命現象を考察しようとする態度を持つ。</a:t>
            </a:r>
            <a:endParaRPr lang="en-US" altLang="ja-JP" sz="2400" dirty="0"/>
          </a:p>
          <a:p>
            <a:pPr marL="0" indent="0">
              <a:buNone/>
            </a:pPr>
            <a:endParaRPr lang="ja-JP" altLang="en-US" sz="2000" dirty="0"/>
          </a:p>
          <a:p>
            <a:pPr marL="0" indent="0">
              <a:buNone/>
            </a:pPr>
            <a:r>
              <a:rPr lang="ja-JP" altLang="en-US" sz="2800" b="1" dirty="0"/>
              <a:t>課題</a:t>
            </a:r>
            <a:endParaRPr lang="en-US" altLang="ja-JP" sz="2800" b="1" dirty="0"/>
          </a:p>
          <a:p>
            <a:pPr marL="0" indent="0">
              <a:buNone/>
            </a:pPr>
            <a:r>
              <a:rPr lang="en-US" altLang="ja-JP" sz="2400" b="1" dirty="0"/>
              <a:t>【</a:t>
            </a:r>
            <a:r>
              <a:rPr lang="ja-JP" altLang="en-US" sz="2400" b="1" dirty="0"/>
              <a:t>基礎</a:t>
            </a:r>
            <a:r>
              <a:rPr lang="en-US" altLang="ja-JP" sz="2400" b="1" dirty="0"/>
              <a:t>】</a:t>
            </a:r>
            <a:r>
              <a:rPr lang="ja-JP" altLang="en-US" sz="2400" dirty="0"/>
              <a:t>生物の進化はどのようなしくみで起こるか？</a:t>
            </a:r>
            <a:endParaRPr lang="en-US" altLang="ja-JP" sz="2400" dirty="0"/>
          </a:p>
          <a:p>
            <a:pPr marL="0" indent="0">
              <a:buNone/>
            </a:pPr>
            <a:r>
              <a:rPr lang="en-US" altLang="ja-JP" sz="2400" b="1" dirty="0"/>
              <a:t>【</a:t>
            </a:r>
            <a:r>
              <a:rPr lang="ja-JP" altLang="en-US" sz="2400" b="1" dirty="0"/>
              <a:t>幹</a:t>
            </a:r>
            <a:r>
              <a:rPr lang="en-US" altLang="ja-JP" sz="2400" b="1" dirty="0"/>
              <a:t>】</a:t>
            </a:r>
            <a:r>
              <a:rPr lang="ja-JP" altLang="en-US" sz="2400" dirty="0"/>
              <a:t>キリンの首はなぜ長くなったのか？</a:t>
            </a:r>
            <a:endParaRPr lang="en-US" altLang="ja-JP" sz="2400" dirty="0"/>
          </a:p>
          <a:p>
            <a:pPr marL="0" indent="0">
              <a:buNone/>
            </a:pPr>
            <a:r>
              <a:rPr lang="en-US" altLang="ja-JP" sz="2400" b="1" dirty="0"/>
              <a:t>【</a:t>
            </a:r>
            <a:r>
              <a:rPr lang="ja-JP" altLang="en-US" sz="2400" b="1" dirty="0"/>
              <a:t>ヒト</a:t>
            </a:r>
            <a:r>
              <a:rPr lang="en-US" altLang="ja-JP" sz="2400" b="1" dirty="0"/>
              <a:t>】</a:t>
            </a:r>
            <a:r>
              <a:rPr lang="ja-JP" altLang="en-US" sz="2400" dirty="0"/>
              <a:t>「人種」とは何か？例えば、「肌」の色はなぜ違うのか？そこにどのような意味があるのか？</a:t>
            </a:r>
          </a:p>
          <a:p>
            <a:pPr marL="0" indent="0">
              <a:buNone/>
            </a:pPr>
            <a:endParaRPr kumimoji="1" lang="ja-JP" altLang="en-US" sz="2000" dirty="0"/>
          </a:p>
        </p:txBody>
      </p:sp>
    </p:spTree>
    <p:extLst>
      <p:ext uri="{BB962C8B-B14F-4D97-AF65-F5344CB8AC3E}">
        <p14:creationId xmlns:p14="http://schemas.microsoft.com/office/powerpoint/2010/main" val="402515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生徒の学習の補助</a:t>
            </a:r>
          </a:p>
        </p:txBody>
      </p:sp>
      <p:sp>
        <p:nvSpPr>
          <p:cNvPr id="3" name="コンテンツ プレースホルダー 2"/>
          <p:cNvSpPr>
            <a:spLocks noGrp="1"/>
          </p:cNvSpPr>
          <p:nvPr>
            <p:ph idx="1"/>
          </p:nvPr>
        </p:nvSpPr>
        <p:spPr>
          <a:xfrm>
            <a:off x="457200" y="1427500"/>
            <a:ext cx="8229600" cy="4525963"/>
          </a:xfrm>
        </p:spPr>
        <p:txBody>
          <a:bodyPr>
            <a:normAutofit fontScale="92500" lnSpcReduction="20000"/>
          </a:bodyPr>
          <a:lstStyle/>
          <a:p>
            <a:pPr marL="0" indent="0">
              <a:buNone/>
            </a:pPr>
            <a:r>
              <a:rPr lang="ja-JP" altLang="en-US" sz="3500" b="1" dirty="0"/>
              <a:t>●解説講義</a:t>
            </a:r>
            <a:endParaRPr lang="en-US" altLang="ja-JP" sz="3500" b="1" dirty="0"/>
          </a:p>
          <a:p>
            <a:pPr marL="0" indent="0">
              <a:buNone/>
            </a:pPr>
            <a:r>
              <a:rPr lang="ja-JP" altLang="en-US" dirty="0"/>
              <a:t>　</a:t>
            </a:r>
            <a:r>
              <a:rPr lang="ja-JP" altLang="en-US" sz="2600" dirty="0"/>
              <a:t>「概要」の提示</a:t>
            </a:r>
            <a:endParaRPr lang="en-US" altLang="ja-JP" sz="2600" dirty="0"/>
          </a:p>
          <a:p>
            <a:pPr marL="0" indent="0">
              <a:buNone/>
            </a:pPr>
            <a:r>
              <a:rPr lang="ja-JP" altLang="en-US" sz="2600" dirty="0"/>
              <a:t>　つまづきやすいポイントの解説</a:t>
            </a:r>
            <a:endParaRPr lang="en-US" altLang="ja-JP" sz="2600" dirty="0"/>
          </a:p>
          <a:p>
            <a:pPr marL="0" indent="0">
              <a:buNone/>
            </a:pPr>
            <a:endParaRPr kumimoji="1" lang="en-US" altLang="ja-JP" dirty="0"/>
          </a:p>
          <a:p>
            <a:pPr marL="0" indent="0">
              <a:buNone/>
            </a:pPr>
            <a:r>
              <a:rPr kumimoji="1" lang="ja-JP" altLang="en-US" sz="3500" b="1" dirty="0"/>
              <a:t>●「課題の手引き」配布</a:t>
            </a:r>
            <a:endParaRPr kumimoji="1" lang="en-US" altLang="ja-JP" sz="3500" b="1" dirty="0"/>
          </a:p>
          <a:p>
            <a:pPr marL="0" indent="0">
              <a:buNone/>
            </a:pPr>
            <a:r>
              <a:rPr lang="ja-JP" altLang="en-US" sz="2600" dirty="0"/>
              <a:t>　「基礎」のショートカット</a:t>
            </a:r>
            <a:endParaRPr lang="en-US" altLang="ja-JP" sz="2600" dirty="0"/>
          </a:p>
          <a:p>
            <a:pPr marL="0" indent="0">
              <a:buNone/>
            </a:pPr>
            <a:r>
              <a:rPr kumimoji="1" lang="ja-JP" altLang="en-US" sz="2600" dirty="0"/>
              <a:t>　「幹」の思考の</a:t>
            </a:r>
            <a:r>
              <a:rPr lang="ja-JP" altLang="en-US" sz="2600" dirty="0"/>
              <a:t>ヒント</a:t>
            </a:r>
            <a:endParaRPr kumimoji="1" lang="en-US" altLang="ja-JP" sz="2600" dirty="0"/>
          </a:p>
          <a:p>
            <a:pPr marL="0" indent="0">
              <a:buNone/>
            </a:pPr>
            <a:endParaRPr lang="en-US" altLang="ja-JP" dirty="0"/>
          </a:p>
          <a:p>
            <a:pPr marL="0" indent="0">
              <a:buNone/>
            </a:pPr>
            <a:r>
              <a:rPr lang="ja-JP" altLang="en-US" sz="3500" b="1" dirty="0"/>
              <a:t>●「振り返りシート」活用</a:t>
            </a:r>
            <a:endParaRPr lang="en-US" altLang="ja-JP" sz="3500" b="1" dirty="0"/>
          </a:p>
          <a:p>
            <a:pPr marL="0" indent="0">
              <a:buNone/>
            </a:pPr>
            <a:r>
              <a:rPr lang="ja-JP" altLang="en-US" sz="2600" dirty="0"/>
              <a:t>　生徒の「つまづき」への対応</a:t>
            </a:r>
            <a:endParaRPr lang="en-US" altLang="ja-JP" sz="2600" dirty="0"/>
          </a:p>
          <a:p>
            <a:endParaRPr kumimoji="1" lang="ja-JP" altLang="en-US" dirty="0"/>
          </a:p>
        </p:txBody>
      </p:sp>
      <p:sp>
        <p:nvSpPr>
          <p:cNvPr id="4" name="テキスト ボックス 3">
            <a:extLst>
              <a:ext uri="{FF2B5EF4-FFF2-40B4-BE49-F238E27FC236}">
                <a16:creationId xmlns:a16="http://schemas.microsoft.com/office/drawing/2014/main" id="{FB13D2ED-09C2-40FE-94E4-B86C7587B03C}"/>
              </a:ext>
            </a:extLst>
          </p:cNvPr>
          <p:cNvSpPr txBox="1"/>
          <p:nvPr/>
        </p:nvSpPr>
        <p:spPr>
          <a:xfrm>
            <a:off x="1914862" y="5953463"/>
            <a:ext cx="5314275" cy="707886"/>
          </a:xfrm>
          <a:prstGeom prst="rect">
            <a:avLst/>
          </a:prstGeom>
          <a:noFill/>
        </p:spPr>
        <p:txBody>
          <a:bodyPr wrap="none" rtlCol="0">
            <a:spAutoFit/>
          </a:bodyPr>
          <a:lstStyle/>
          <a:p>
            <a:r>
              <a:rPr kumimoji="1" lang="ja-JP" altLang="en-US" sz="4000" b="1" dirty="0">
                <a:solidFill>
                  <a:srgbClr val="FF0000"/>
                </a:solidFill>
              </a:rPr>
              <a:t>「安心感」につなげる</a:t>
            </a:r>
          </a:p>
        </p:txBody>
      </p:sp>
    </p:spTree>
    <p:extLst>
      <p:ext uri="{BB962C8B-B14F-4D97-AF65-F5344CB8AC3E}">
        <p14:creationId xmlns:p14="http://schemas.microsoft.com/office/powerpoint/2010/main" val="3409253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19954-DB70-4575-B451-A05AB282F675}"/>
              </a:ext>
            </a:extLst>
          </p:cNvPr>
          <p:cNvSpPr>
            <a:spLocks noGrp="1"/>
          </p:cNvSpPr>
          <p:nvPr>
            <p:ph type="title"/>
          </p:nvPr>
        </p:nvSpPr>
        <p:spPr/>
        <p:txBody>
          <a:bodyPr/>
          <a:lstStyle/>
          <a:p>
            <a:r>
              <a:rPr kumimoji="1" lang="ja-JP" altLang="en-US" dirty="0"/>
              <a:t>振り返りシート</a:t>
            </a:r>
          </a:p>
        </p:txBody>
      </p:sp>
      <p:pic>
        <p:nvPicPr>
          <p:cNvPr id="5" name="コンテンツ プレースホルダー 4">
            <a:extLst>
              <a:ext uri="{FF2B5EF4-FFF2-40B4-BE49-F238E27FC236}">
                <a16:creationId xmlns:a16="http://schemas.microsoft.com/office/drawing/2014/main" id="{2BC9257B-9D02-44A5-B556-855A75421A67}"/>
              </a:ext>
            </a:extLst>
          </p:cNvPr>
          <p:cNvPicPr>
            <a:picLocks noGrp="1" noChangeAspect="1"/>
          </p:cNvPicPr>
          <p:nvPr>
            <p:ph idx="1"/>
          </p:nvPr>
        </p:nvPicPr>
        <p:blipFill>
          <a:blip r:embed="rId2"/>
          <a:stretch>
            <a:fillRect/>
          </a:stretch>
        </p:blipFill>
        <p:spPr>
          <a:xfrm>
            <a:off x="478352" y="1196752"/>
            <a:ext cx="8208448" cy="5299740"/>
          </a:xfrm>
          <a:prstGeom prst="rect">
            <a:avLst/>
          </a:prstGeom>
        </p:spPr>
      </p:pic>
    </p:spTree>
    <p:extLst>
      <p:ext uri="{BB962C8B-B14F-4D97-AF65-F5344CB8AC3E}">
        <p14:creationId xmlns:p14="http://schemas.microsoft.com/office/powerpoint/2010/main" val="3281968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19954-DB70-4575-B451-A05AB282F675}"/>
              </a:ext>
            </a:extLst>
          </p:cNvPr>
          <p:cNvSpPr>
            <a:spLocks noGrp="1"/>
          </p:cNvSpPr>
          <p:nvPr>
            <p:ph type="title"/>
          </p:nvPr>
        </p:nvSpPr>
        <p:spPr/>
        <p:txBody>
          <a:bodyPr/>
          <a:lstStyle/>
          <a:p>
            <a:r>
              <a:rPr kumimoji="1" lang="ja-JP" altLang="en-US" dirty="0"/>
              <a:t>振り返りシート</a:t>
            </a:r>
          </a:p>
        </p:txBody>
      </p:sp>
      <p:sp>
        <p:nvSpPr>
          <p:cNvPr id="4" name="コンテンツ プレースホルダー 3">
            <a:extLst>
              <a:ext uri="{FF2B5EF4-FFF2-40B4-BE49-F238E27FC236}">
                <a16:creationId xmlns:a16="http://schemas.microsoft.com/office/drawing/2014/main" id="{62BFCF0D-42D6-42FB-9D6A-8E5C2D6EF469}"/>
              </a:ext>
            </a:extLst>
          </p:cNvPr>
          <p:cNvSpPr>
            <a:spLocks noGrp="1"/>
          </p:cNvSpPr>
          <p:nvPr>
            <p:ph idx="1"/>
          </p:nvPr>
        </p:nvSpPr>
        <p:spPr>
          <a:xfrm>
            <a:off x="457200" y="1268760"/>
            <a:ext cx="8229600" cy="5256584"/>
          </a:xfrm>
        </p:spPr>
        <p:txBody>
          <a:bodyPr>
            <a:normAutofit fontScale="85000" lnSpcReduction="20000"/>
          </a:bodyPr>
          <a:lstStyle/>
          <a:p>
            <a:r>
              <a:rPr lang="ja-JP" altLang="en-US" sz="3000" dirty="0"/>
              <a:t>学習内容</a:t>
            </a:r>
            <a:endParaRPr lang="en-US" altLang="ja-JP" sz="3000" dirty="0"/>
          </a:p>
          <a:p>
            <a:r>
              <a:rPr lang="ja-JP" altLang="en-US" sz="3000" dirty="0"/>
              <a:t>重要だと思った言葉（重要度の高い順に３つ）</a:t>
            </a:r>
            <a:endParaRPr lang="en-US" altLang="ja-JP" sz="3000" dirty="0"/>
          </a:p>
          <a:p>
            <a:r>
              <a:rPr lang="ja-JP" altLang="en-US" sz="3000" dirty="0"/>
              <a:t>わかりにくかったこと</a:t>
            </a:r>
            <a:endParaRPr lang="en-US" altLang="ja-JP" sz="3000" dirty="0"/>
          </a:p>
          <a:p>
            <a:r>
              <a:rPr lang="ja-JP" altLang="en-US" sz="3000" dirty="0"/>
              <a:t>疑問→予想、気付いたこと、考察</a:t>
            </a:r>
            <a:endParaRPr lang="en-US" altLang="ja-JP" sz="3000" dirty="0"/>
          </a:p>
          <a:p>
            <a:r>
              <a:rPr lang="ja-JP" altLang="en-US" sz="3000" dirty="0"/>
              <a:t>面白いと感じたこと、その他の感想</a:t>
            </a:r>
            <a:endParaRPr lang="en-US" altLang="ja-JP" sz="3000" dirty="0"/>
          </a:p>
          <a:p>
            <a:endParaRPr lang="en-US" altLang="ja-JP" sz="3000" dirty="0"/>
          </a:p>
          <a:p>
            <a:r>
              <a:rPr lang="ja-JP" altLang="en-US" sz="3000" dirty="0"/>
              <a:t>自己評価（授業の質）</a:t>
            </a:r>
            <a:endParaRPr lang="en-US" altLang="ja-JP" sz="3000" dirty="0"/>
          </a:p>
          <a:p>
            <a:pPr marL="0" indent="0">
              <a:buNone/>
            </a:pPr>
            <a:r>
              <a:rPr lang="ja-JP" altLang="en-US" sz="2100" dirty="0"/>
              <a:t>　Ａ：授業時間を集中して有効に使えた　Ｂ：改善の余地あり　　　</a:t>
            </a:r>
            <a:endParaRPr lang="en-US" altLang="ja-JP" sz="2100" dirty="0"/>
          </a:p>
          <a:p>
            <a:pPr marL="0" indent="0">
              <a:buNone/>
            </a:pPr>
            <a:r>
              <a:rPr lang="ja-JP" altLang="en-US" sz="2100" dirty="0"/>
              <a:t>　Ｃ：集中できなかった</a:t>
            </a:r>
            <a:endParaRPr lang="en-US" altLang="ja-JP" sz="2100" dirty="0"/>
          </a:p>
          <a:p>
            <a:r>
              <a:rPr lang="ja-JP" altLang="en-US" sz="3000" dirty="0"/>
              <a:t>自己評価（達成度）</a:t>
            </a:r>
            <a:endParaRPr lang="en-US" altLang="ja-JP" sz="3000" dirty="0"/>
          </a:p>
          <a:p>
            <a:pPr marL="0" indent="0">
              <a:buNone/>
            </a:pPr>
            <a:r>
              <a:rPr lang="ja-JP" altLang="en-US" sz="2100" dirty="0"/>
              <a:t>　Ａ：十分に達成できた　　Ｂ：おおむね達成できた</a:t>
            </a:r>
            <a:endParaRPr lang="en-US" altLang="ja-JP" sz="2100" dirty="0"/>
          </a:p>
          <a:p>
            <a:pPr marL="0" indent="0">
              <a:buNone/>
            </a:pPr>
            <a:r>
              <a:rPr lang="ja-JP" altLang="en-US" sz="2100" dirty="0"/>
              <a:t>　Ｃ：ほとんど達成できなかった</a:t>
            </a:r>
            <a:endParaRPr lang="en-US" altLang="ja-JP" sz="2100" dirty="0"/>
          </a:p>
          <a:p>
            <a:r>
              <a:rPr lang="ja-JP" altLang="en-US" sz="3000" dirty="0"/>
              <a:t>評価（教員から）</a:t>
            </a:r>
            <a:endParaRPr lang="en-US" altLang="ja-JP" sz="3000" dirty="0"/>
          </a:p>
          <a:p>
            <a:pPr marL="0" indent="0">
              <a:buNone/>
            </a:pPr>
            <a:r>
              <a:rPr lang="ja-JP" altLang="en-US" sz="2100" dirty="0"/>
              <a:t>　Ａ：素晴らしい発想あり（主に「疑問→予想」で）</a:t>
            </a:r>
            <a:endParaRPr lang="en-US" altLang="ja-JP" sz="2100" dirty="0"/>
          </a:p>
          <a:p>
            <a:pPr marL="0" indent="0">
              <a:buNone/>
            </a:pPr>
            <a:r>
              <a:rPr lang="ja-JP" altLang="en-US" sz="2100" dirty="0"/>
              <a:t>　Ｂ：様式に従って記載できている　　Ｃ：記載が不十分</a:t>
            </a:r>
          </a:p>
          <a:p>
            <a:endParaRPr lang="ja-JP" altLang="en-US" sz="2400" dirty="0"/>
          </a:p>
        </p:txBody>
      </p:sp>
    </p:spTree>
    <p:extLst>
      <p:ext uri="{BB962C8B-B14F-4D97-AF65-F5344CB8AC3E}">
        <p14:creationId xmlns:p14="http://schemas.microsoft.com/office/powerpoint/2010/main" val="305515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692696"/>
            <a:ext cx="8464352" cy="5570756"/>
          </a:xfrm>
          <a:prstGeom prst="rect">
            <a:avLst/>
          </a:prstGeom>
          <a:noFill/>
        </p:spPr>
        <p:txBody>
          <a:bodyPr wrap="square" rtlCol="0">
            <a:spAutoFit/>
          </a:bodyPr>
          <a:lstStyle/>
          <a:p>
            <a:r>
              <a:rPr lang="ja-JP" altLang="en-US" sz="4000" b="1" dirty="0">
                <a:solidFill>
                  <a:srgbClr val="FF0000"/>
                </a:solidFill>
              </a:rPr>
              <a:t>話題①　ＡＬ型授業の背景</a:t>
            </a:r>
            <a:endParaRPr lang="ja-JP" altLang="en-US" sz="1200" b="1" dirty="0">
              <a:solidFill>
                <a:srgbClr val="FF0000"/>
              </a:solidFill>
            </a:endParaRPr>
          </a:p>
          <a:p>
            <a:endParaRPr lang="en-US" altLang="ja-JP" sz="2000" b="1" dirty="0"/>
          </a:p>
          <a:p>
            <a:r>
              <a:rPr lang="ja-JP" altLang="en-US" sz="4000" b="1" dirty="0">
                <a:solidFill>
                  <a:schemeClr val="bg1">
                    <a:lumMod val="65000"/>
                  </a:schemeClr>
                </a:solidFill>
              </a:rPr>
              <a:t>話題②</a:t>
            </a:r>
            <a:r>
              <a:rPr lang="ja-JP" altLang="en-US" sz="4000" dirty="0">
                <a:solidFill>
                  <a:schemeClr val="bg1">
                    <a:lumMod val="65000"/>
                  </a:schemeClr>
                </a:solidFill>
              </a:rPr>
              <a:t>　授業デザインの前提</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話題③</a:t>
            </a:r>
            <a:r>
              <a:rPr lang="ja-JP" altLang="en-US" sz="4000" dirty="0">
                <a:solidFill>
                  <a:schemeClr val="bg1">
                    <a:lumMod val="65000"/>
                  </a:schemeClr>
                </a:solidFill>
              </a:rPr>
              <a:t>　教科書中心の授業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話題④</a:t>
            </a:r>
            <a:r>
              <a:rPr lang="ja-JP" altLang="en-US" sz="4000" dirty="0">
                <a:solidFill>
                  <a:schemeClr val="bg1">
                    <a:lumMod val="65000"/>
                  </a:schemeClr>
                </a:solidFill>
              </a:rPr>
              <a:t>　プロジェクト型の授業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話題⑤</a:t>
            </a:r>
            <a:r>
              <a:rPr lang="ja-JP" altLang="en-US" sz="4000" dirty="0">
                <a:solidFill>
                  <a:schemeClr val="bg1">
                    <a:lumMod val="65000"/>
                  </a:schemeClr>
                </a:solidFill>
              </a:rPr>
              <a:t>　大学入試への対応</a:t>
            </a:r>
            <a:endParaRPr lang="en-US" altLang="ja-JP" sz="4000" dirty="0">
              <a:solidFill>
                <a:schemeClr val="bg1">
                  <a:lumMod val="65000"/>
                </a:schemeClr>
              </a:solidFill>
            </a:endParaRPr>
          </a:p>
          <a:p>
            <a:endParaRPr lang="en-US" altLang="ja-JP" sz="2000" dirty="0">
              <a:solidFill>
                <a:schemeClr val="bg1">
                  <a:lumMod val="65000"/>
                </a:schemeClr>
              </a:solidFill>
            </a:endParaRPr>
          </a:p>
          <a:p>
            <a:r>
              <a:rPr lang="ja-JP" altLang="en-US" sz="4000" b="1" dirty="0">
                <a:solidFill>
                  <a:schemeClr val="bg1">
                    <a:lumMod val="65000"/>
                  </a:schemeClr>
                </a:solidFill>
              </a:rPr>
              <a:t>話題⑥　</a:t>
            </a:r>
            <a:r>
              <a:rPr lang="ja-JP" altLang="en-US" sz="4000" dirty="0">
                <a:solidFill>
                  <a:schemeClr val="bg1">
                    <a:lumMod val="65000"/>
                  </a:schemeClr>
                </a:solidFill>
              </a:rPr>
              <a:t>最後に</a:t>
            </a:r>
            <a:endParaRPr lang="en-US" altLang="ja-JP" sz="4000" dirty="0">
              <a:solidFill>
                <a:schemeClr val="bg1">
                  <a:lumMod val="65000"/>
                </a:schemeClr>
              </a:solidFill>
            </a:endParaRPr>
          </a:p>
          <a:p>
            <a:endParaRPr lang="en-US" altLang="ja-JP" sz="1200" dirty="0"/>
          </a:p>
        </p:txBody>
      </p:sp>
    </p:spTree>
    <p:extLst>
      <p:ext uri="{BB962C8B-B14F-4D97-AF65-F5344CB8AC3E}">
        <p14:creationId xmlns:p14="http://schemas.microsoft.com/office/powerpoint/2010/main" val="2624742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692696"/>
            <a:ext cx="8464352" cy="5570756"/>
          </a:xfrm>
          <a:prstGeom prst="rect">
            <a:avLst/>
          </a:prstGeom>
          <a:noFill/>
        </p:spPr>
        <p:txBody>
          <a:bodyPr wrap="square" rtlCol="0">
            <a:spAutoFit/>
          </a:bodyPr>
          <a:lstStyle/>
          <a:p>
            <a:r>
              <a:rPr lang="ja-JP" altLang="en-US" sz="4000" b="1" dirty="0">
                <a:solidFill>
                  <a:schemeClr val="bg1">
                    <a:lumMod val="65000"/>
                  </a:schemeClr>
                </a:solidFill>
              </a:rPr>
              <a:t>話題①</a:t>
            </a:r>
            <a:r>
              <a:rPr lang="ja-JP" altLang="en-US" sz="4000" dirty="0">
                <a:solidFill>
                  <a:schemeClr val="bg1">
                    <a:lumMod val="65000"/>
                  </a:schemeClr>
                </a:solidFill>
              </a:rPr>
              <a:t>　ＡＬ型授業の背景</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話題②</a:t>
            </a:r>
            <a:r>
              <a:rPr lang="ja-JP" altLang="en-US" sz="4000" dirty="0">
                <a:solidFill>
                  <a:schemeClr val="bg1">
                    <a:lumMod val="65000"/>
                  </a:schemeClr>
                </a:solidFill>
              </a:rPr>
              <a:t>　授業デザインの前提</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話題③</a:t>
            </a:r>
            <a:r>
              <a:rPr lang="ja-JP" altLang="en-US" sz="4000" dirty="0">
                <a:solidFill>
                  <a:schemeClr val="bg1">
                    <a:lumMod val="65000"/>
                  </a:schemeClr>
                </a:solidFill>
              </a:rPr>
              <a:t>　教科書中心の授業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rgbClr val="FF0000"/>
                </a:solidFill>
              </a:rPr>
              <a:t>話題④　プロジェクト型の授業</a:t>
            </a:r>
            <a:endParaRPr lang="ja-JP" altLang="en-US" sz="1200" b="1" dirty="0">
              <a:solidFill>
                <a:srgbClr val="FF0000"/>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話題⑤</a:t>
            </a:r>
            <a:r>
              <a:rPr lang="ja-JP" altLang="en-US" sz="4000" dirty="0">
                <a:solidFill>
                  <a:schemeClr val="bg1">
                    <a:lumMod val="65000"/>
                  </a:schemeClr>
                </a:solidFill>
              </a:rPr>
              <a:t>　大学入試への対応</a:t>
            </a:r>
            <a:endParaRPr lang="en-US" altLang="ja-JP" sz="4000" dirty="0">
              <a:solidFill>
                <a:schemeClr val="bg1">
                  <a:lumMod val="65000"/>
                </a:schemeClr>
              </a:solidFill>
            </a:endParaRPr>
          </a:p>
          <a:p>
            <a:endParaRPr lang="en-US" altLang="ja-JP" sz="2000" dirty="0">
              <a:solidFill>
                <a:schemeClr val="bg1">
                  <a:lumMod val="65000"/>
                </a:schemeClr>
              </a:solidFill>
            </a:endParaRPr>
          </a:p>
          <a:p>
            <a:r>
              <a:rPr lang="ja-JP" altLang="en-US" sz="4000" b="1" dirty="0">
                <a:solidFill>
                  <a:schemeClr val="bg1">
                    <a:lumMod val="65000"/>
                  </a:schemeClr>
                </a:solidFill>
              </a:rPr>
              <a:t>話題⑥　</a:t>
            </a:r>
            <a:r>
              <a:rPr lang="ja-JP" altLang="en-US" sz="4000" dirty="0">
                <a:solidFill>
                  <a:schemeClr val="bg1">
                    <a:lumMod val="65000"/>
                  </a:schemeClr>
                </a:solidFill>
              </a:rPr>
              <a:t>最後に</a:t>
            </a:r>
            <a:endParaRPr lang="en-US" altLang="ja-JP" sz="4000" dirty="0">
              <a:solidFill>
                <a:schemeClr val="bg1">
                  <a:lumMod val="65000"/>
                </a:schemeClr>
              </a:solidFill>
            </a:endParaRPr>
          </a:p>
          <a:p>
            <a:endParaRPr lang="en-US" altLang="ja-JP" sz="1200" dirty="0"/>
          </a:p>
        </p:txBody>
      </p:sp>
    </p:spTree>
    <p:extLst>
      <p:ext uri="{BB962C8B-B14F-4D97-AF65-F5344CB8AC3E}">
        <p14:creationId xmlns:p14="http://schemas.microsoft.com/office/powerpoint/2010/main" val="337786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35696" y="2060848"/>
            <a:ext cx="5724644" cy="2308324"/>
          </a:xfrm>
          <a:prstGeom prst="rect">
            <a:avLst/>
          </a:prstGeom>
          <a:noFill/>
        </p:spPr>
        <p:txBody>
          <a:bodyPr wrap="none" rtlCol="0">
            <a:spAutoFit/>
          </a:bodyPr>
          <a:lstStyle/>
          <a:p>
            <a:pPr algn="ctr"/>
            <a:r>
              <a:rPr kumimoji="1" lang="ja-JP" altLang="en-US" sz="4800" b="1" dirty="0">
                <a:latin typeface="+mj-ea"/>
                <a:ea typeface="+mj-ea"/>
              </a:rPr>
              <a:t>事例</a:t>
            </a:r>
            <a:r>
              <a:rPr lang="ja-JP" altLang="en-US" sz="4800" b="1" dirty="0">
                <a:latin typeface="+mj-ea"/>
                <a:ea typeface="+mj-ea"/>
              </a:rPr>
              <a:t>①</a:t>
            </a:r>
            <a:endParaRPr lang="en-US" altLang="ja-JP" sz="4800" b="1" dirty="0">
              <a:latin typeface="+mj-ea"/>
              <a:ea typeface="+mj-ea"/>
            </a:endParaRPr>
          </a:p>
          <a:p>
            <a:pPr algn="ctr"/>
            <a:r>
              <a:rPr lang="ja-JP" altLang="en-US" sz="4800" dirty="0">
                <a:latin typeface="+mj-ea"/>
                <a:ea typeface="+mj-ea"/>
              </a:rPr>
              <a:t>単元の全体像の整理</a:t>
            </a:r>
            <a:endParaRPr lang="en-US" altLang="ja-JP" sz="4800" dirty="0">
              <a:latin typeface="+mj-ea"/>
              <a:ea typeface="+mj-ea"/>
            </a:endParaRPr>
          </a:p>
          <a:p>
            <a:pPr algn="ctr"/>
            <a:r>
              <a:rPr kumimoji="1" lang="ja-JP" altLang="en-US" sz="4800" dirty="0">
                <a:latin typeface="+mj-ea"/>
                <a:ea typeface="+mj-ea"/>
              </a:rPr>
              <a:t>（学習地図）</a:t>
            </a:r>
          </a:p>
        </p:txBody>
      </p:sp>
    </p:spTree>
    <p:extLst>
      <p:ext uri="{BB962C8B-B14F-4D97-AF65-F5344CB8AC3E}">
        <p14:creationId xmlns:p14="http://schemas.microsoft.com/office/powerpoint/2010/main" val="1375894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学習指導要領と「深い学び」</a:t>
            </a:r>
            <a:endParaRPr kumimoji="1" lang="ja-JP" altLang="en-US" dirty="0"/>
          </a:p>
        </p:txBody>
      </p:sp>
      <p:sp>
        <p:nvSpPr>
          <p:cNvPr id="3" name="コンテンツ プレースホルダー 2"/>
          <p:cNvSpPr>
            <a:spLocks noGrp="1"/>
          </p:cNvSpPr>
          <p:nvPr>
            <p:ph idx="1"/>
          </p:nvPr>
        </p:nvSpPr>
        <p:spPr>
          <a:xfrm>
            <a:off x="449351" y="1301170"/>
            <a:ext cx="8229600" cy="4525963"/>
          </a:xfrm>
        </p:spPr>
        <p:txBody>
          <a:bodyPr>
            <a:normAutofit/>
          </a:bodyPr>
          <a:lstStyle/>
          <a:p>
            <a:r>
              <a:rPr lang="ja-JP" altLang="en-US" sz="3600" dirty="0"/>
              <a:t>生徒が各教科・科目等の特質に応じた見方・考え方を働かせながら，</a:t>
            </a:r>
            <a:r>
              <a:rPr lang="ja-JP" altLang="en-US" sz="3600" b="1" u="sng" dirty="0">
                <a:solidFill>
                  <a:srgbClr val="FF0000"/>
                </a:solidFill>
              </a:rPr>
              <a:t>知識を相互に関連付けてより深く理解したり，情報を精査して考えを形成したり</a:t>
            </a:r>
            <a:r>
              <a:rPr lang="ja-JP" altLang="en-US" sz="3600" dirty="0"/>
              <a:t>，問題を見いだして解決策を考えたり，思いや考えを基に創造したりすることに向かう過程を重視した学習の充実を図ること。</a:t>
            </a:r>
            <a:endParaRPr kumimoji="1" lang="ja-JP" altLang="en-US" sz="3600" dirty="0"/>
          </a:p>
        </p:txBody>
      </p:sp>
      <p:sp>
        <p:nvSpPr>
          <p:cNvPr id="4" name="テキスト ボックス 3"/>
          <p:cNvSpPr txBox="1"/>
          <p:nvPr/>
        </p:nvSpPr>
        <p:spPr>
          <a:xfrm>
            <a:off x="827584" y="5827133"/>
            <a:ext cx="5929828" cy="830997"/>
          </a:xfrm>
          <a:prstGeom prst="rect">
            <a:avLst/>
          </a:prstGeom>
          <a:noFill/>
        </p:spPr>
        <p:txBody>
          <a:bodyPr wrap="none" rtlCol="0">
            <a:spAutoFit/>
          </a:bodyPr>
          <a:lstStyle/>
          <a:p>
            <a:r>
              <a:rPr lang="zh-TW" altLang="en-US" sz="1600" dirty="0"/>
              <a:t>高等学校学習指導要領（平成</a:t>
            </a:r>
            <a:r>
              <a:rPr lang="en-US" altLang="zh-TW" sz="1600" dirty="0"/>
              <a:t>30 </a:t>
            </a:r>
            <a:r>
              <a:rPr lang="zh-TW" altLang="en-US" sz="1600" dirty="0"/>
              <a:t>年告示）</a:t>
            </a:r>
            <a:endParaRPr lang="en-US" altLang="zh-TW" sz="1600" dirty="0"/>
          </a:p>
          <a:p>
            <a:r>
              <a:rPr lang="ja-JP" altLang="en-US" sz="1600" dirty="0"/>
              <a:t>第</a:t>
            </a:r>
            <a:r>
              <a:rPr lang="en-US" altLang="ja-JP" sz="1600" dirty="0"/>
              <a:t>1</a:t>
            </a:r>
            <a:r>
              <a:rPr lang="ja-JP" altLang="en-US" sz="1600" dirty="0"/>
              <a:t>章「総則」第３款「教育課程の実施と学習評価」</a:t>
            </a:r>
          </a:p>
          <a:p>
            <a:r>
              <a:rPr lang="ja-JP" altLang="en-US" sz="1600" dirty="0"/>
              <a:t>１「主体的・対話的で深い学びの実現に向けた授業改善」より</a:t>
            </a:r>
          </a:p>
        </p:txBody>
      </p:sp>
    </p:spTree>
    <p:extLst>
      <p:ext uri="{BB962C8B-B14F-4D97-AF65-F5344CB8AC3E}">
        <p14:creationId xmlns:p14="http://schemas.microsoft.com/office/powerpoint/2010/main" val="1701754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「関連付け」は学びを深める</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1085075"/>
            <a:ext cx="5112568" cy="5296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971600" y="6381328"/>
            <a:ext cx="7920880" cy="369332"/>
          </a:xfrm>
          <a:prstGeom prst="rect">
            <a:avLst/>
          </a:prstGeom>
          <a:noFill/>
        </p:spPr>
        <p:txBody>
          <a:bodyPr wrap="square" rtlCol="0">
            <a:spAutoFit/>
          </a:bodyPr>
          <a:lstStyle/>
          <a:p>
            <a:r>
              <a:rPr lang="en-US" altLang="ja-JP" dirty="0"/>
              <a:t>『</a:t>
            </a:r>
            <a:r>
              <a:rPr kumimoji="1" lang="ja-JP" altLang="en-US" dirty="0"/>
              <a:t>大学における「学びの場」</a:t>
            </a:r>
            <a:r>
              <a:rPr kumimoji="1" lang="ja-JP" altLang="en-US" dirty="0" err="1"/>
              <a:t>づ</a:t>
            </a:r>
            <a:r>
              <a:rPr kumimoji="1" lang="ja-JP" altLang="en-US" dirty="0"/>
              <a:t>くり</a:t>
            </a:r>
            <a:r>
              <a:rPr kumimoji="1" lang="en-US" altLang="ja-JP" dirty="0"/>
              <a:t>』</a:t>
            </a:r>
            <a:r>
              <a:rPr kumimoji="1" lang="ja-JP" altLang="en-US" dirty="0"/>
              <a:t>（</a:t>
            </a:r>
            <a:r>
              <a:rPr kumimoji="1" lang="en-US" altLang="ja-JP" dirty="0"/>
              <a:t>2014</a:t>
            </a:r>
            <a:r>
              <a:rPr kumimoji="1" lang="ja-JP" altLang="en-US" dirty="0"/>
              <a:t>年 玉川大学出版部）より引用</a:t>
            </a:r>
          </a:p>
        </p:txBody>
      </p:sp>
      <p:sp>
        <p:nvSpPr>
          <p:cNvPr id="5" name="テキスト ボックス 4"/>
          <p:cNvSpPr txBox="1"/>
          <p:nvPr/>
        </p:nvSpPr>
        <p:spPr>
          <a:xfrm>
            <a:off x="395536" y="2060848"/>
            <a:ext cx="1620957" cy="523220"/>
          </a:xfrm>
          <a:prstGeom prst="rect">
            <a:avLst/>
          </a:prstGeom>
          <a:noFill/>
        </p:spPr>
        <p:txBody>
          <a:bodyPr wrap="none" rtlCol="0">
            <a:spAutoFit/>
          </a:bodyPr>
          <a:lstStyle/>
          <a:p>
            <a:r>
              <a:rPr kumimoji="1" lang="ja-JP" altLang="en-US" sz="2800" dirty="0"/>
              <a:t>初学者①</a:t>
            </a:r>
          </a:p>
        </p:txBody>
      </p:sp>
      <p:sp>
        <p:nvSpPr>
          <p:cNvPr id="8" name="テキスト ボックス 7"/>
          <p:cNvSpPr txBox="1"/>
          <p:nvPr/>
        </p:nvSpPr>
        <p:spPr>
          <a:xfrm>
            <a:off x="7092280" y="2060848"/>
            <a:ext cx="1620957" cy="523220"/>
          </a:xfrm>
          <a:prstGeom prst="rect">
            <a:avLst/>
          </a:prstGeom>
          <a:noFill/>
        </p:spPr>
        <p:txBody>
          <a:bodyPr wrap="none" rtlCol="0">
            <a:spAutoFit/>
          </a:bodyPr>
          <a:lstStyle/>
          <a:p>
            <a:r>
              <a:rPr kumimoji="1" lang="ja-JP" altLang="en-US" sz="2800" dirty="0"/>
              <a:t>初学者②</a:t>
            </a:r>
          </a:p>
        </p:txBody>
      </p:sp>
      <p:sp>
        <p:nvSpPr>
          <p:cNvPr id="9" name="テキスト ボックス 8"/>
          <p:cNvSpPr txBox="1"/>
          <p:nvPr/>
        </p:nvSpPr>
        <p:spPr>
          <a:xfrm>
            <a:off x="467544" y="4489956"/>
            <a:ext cx="1620957" cy="523220"/>
          </a:xfrm>
          <a:prstGeom prst="rect">
            <a:avLst/>
          </a:prstGeom>
          <a:noFill/>
        </p:spPr>
        <p:txBody>
          <a:bodyPr wrap="none" rtlCol="0">
            <a:spAutoFit/>
          </a:bodyPr>
          <a:lstStyle/>
          <a:p>
            <a:r>
              <a:rPr lang="ja-JP" altLang="en-US" sz="2800" dirty="0"/>
              <a:t>熟練</a:t>
            </a:r>
            <a:r>
              <a:rPr kumimoji="1" lang="ja-JP" altLang="en-US" sz="2800" dirty="0"/>
              <a:t>者①</a:t>
            </a:r>
          </a:p>
        </p:txBody>
      </p:sp>
      <p:sp>
        <p:nvSpPr>
          <p:cNvPr id="10" name="テキスト ボックス 9"/>
          <p:cNvSpPr txBox="1"/>
          <p:nvPr/>
        </p:nvSpPr>
        <p:spPr>
          <a:xfrm>
            <a:off x="7164288" y="4489956"/>
            <a:ext cx="1620957" cy="523220"/>
          </a:xfrm>
          <a:prstGeom prst="rect">
            <a:avLst/>
          </a:prstGeom>
          <a:noFill/>
        </p:spPr>
        <p:txBody>
          <a:bodyPr wrap="none" rtlCol="0">
            <a:spAutoFit/>
          </a:bodyPr>
          <a:lstStyle/>
          <a:p>
            <a:r>
              <a:rPr lang="ja-JP" altLang="en-US" sz="2800" dirty="0"/>
              <a:t>熟練</a:t>
            </a:r>
            <a:r>
              <a:rPr kumimoji="1" lang="ja-JP" altLang="en-US" sz="2800" dirty="0"/>
              <a:t>者②</a:t>
            </a:r>
          </a:p>
        </p:txBody>
      </p:sp>
    </p:spTree>
    <p:extLst>
      <p:ext uri="{BB962C8B-B14F-4D97-AF65-F5344CB8AC3E}">
        <p14:creationId xmlns:p14="http://schemas.microsoft.com/office/powerpoint/2010/main" val="37513966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a:bodyPr>
          <a:lstStyle/>
          <a:p>
            <a:pPr marL="0" indent="0">
              <a:buNone/>
            </a:pPr>
            <a:r>
              <a:rPr lang="ja-JP" altLang="en-US" b="1" dirty="0"/>
              <a:t>課題１</a:t>
            </a:r>
            <a:endParaRPr lang="en-US" altLang="ja-JP" b="1" dirty="0"/>
          </a:p>
          <a:p>
            <a:pPr marL="0" indent="0">
              <a:buNone/>
            </a:pPr>
            <a:r>
              <a:rPr lang="ja-JP" altLang="en-US" sz="2800" dirty="0"/>
              <a:t>これまでの学習内容を振り返り、内容がどのように関連しているか整理し、単元の全体像がどうなっているか整理せよ。</a:t>
            </a:r>
            <a:endParaRPr lang="en-US" altLang="ja-JP" sz="2800" dirty="0"/>
          </a:p>
          <a:p>
            <a:pPr marL="0" indent="0">
              <a:buNone/>
            </a:pPr>
            <a:endParaRPr lang="en-US" altLang="ja-JP" sz="2800" dirty="0"/>
          </a:p>
          <a:p>
            <a:pPr marL="0" indent="0">
              <a:buNone/>
            </a:pPr>
            <a:r>
              <a:rPr lang="ja-JP" altLang="en-US" b="1" dirty="0"/>
              <a:t>課題２</a:t>
            </a:r>
            <a:endParaRPr lang="en-US" altLang="ja-JP" b="1" dirty="0"/>
          </a:p>
          <a:p>
            <a:pPr marL="0" indent="0">
              <a:buNone/>
            </a:pPr>
            <a:r>
              <a:rPr lang="ja-JP" altLang="en-US" sz="2800" dirty="0"/>
              <a:t>課題１でまとめた内容を、「幹」と「枝」に整理せよ。</a:t>
            </a:r>
            <a:endParaRPr lang="en-US" altLang="ja-JP" sz="2800" dirty="0"/>
          </a:p>
          <a:p>
            <a:pPr marL="0" indent="0">
              <a:buNone/>
            </a:pPr>
            <a:endParaRPr lang="en-US" altLang="ja-JP" sz="2900" dirty="0"/>
          </a:p>
          <a:p>
            <a:pPr marL="0" indent="0">
              <a:buNone/>
            </a:pPr>
            <a:endParaRPr lang="ja-JP" altLang="en-US" sz="2900" dirty="0"/>
          </a:p>
        </p:txBody>
      </p:sp>
    </p:spTree>
    <p:extLst>
      <p:ext uri="{BB962C8B-B14F-4D97-AF65-F5344CB8AC3E}">
        <p14:creationId xmlns:p14="http://schemas.microsoft.com/office/powerpoint/2010/main" val="34595951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15CBC-0F8E-47F3-98BF-253A4E0444FC}"/>
              </a:ext>
            </a:extLst>
          </p:cNvPr>
          <p:cNvSpPr>
            <a:spLocks noGrp="1"/>
          </p:cNvSpPr>
          <p:nvPr>
            <p:ph type="title"/>
          </p:nvPr>
        </p:nvSpPr>
        <p:spPr/>
        <p:txBody>
          <a:bodyPr/>
          <a:lstStyle/>
          <a:p>
            <a:r>
              <a:rPr kumimoji="1" lang="ja-JP" altLang="en-US" dirty="0"/>
              <a:t>ウェビング</a:t>
            </a:r>
          </a:p>
        </p:txBody>
      </p:sp>
      <p:sp>
        <p:nvSpPr>
          <p:cNvPr id="3" name="コンテンツ プレースホルダー 2">
            <a:extLst>
              <a:ext uri="{FF2B5EF4-FFF2-40B4-BE49-F238E27FC236}">
                <a16:creationId xmlns:a16="http://schemas.microsoft.com/office/drawing/2014/main" id="{FE09DB02-46AD-4682-90B8-15FE71ED2D07}"/>
              </a:ext>
            </a:extLst>
          </p:cNvPr>
          <p:cNvSpPr>
            <a:spLocks noGrp="1"/>
          </p:cNvSpPr>
          <p:nvPr>
            <p:ph idx="1"/>
          </p:nvPr>
        </p:nvSpPr>
        <p:spPr>
          <a:xfrm>
            <a:off x="457200" y="1600200"/>
            <a:ext cx="8229600" cy="4525963"/>
          </a:xfrm>
        </p:spPr>
        <p:txBody>
          <a:bodyPr/>
          <a:lstStyle/>
          <a:p>
            <a:r>
              <a:rPr lang="ja-JP" altLang="ja-JP" dirty="0"/>
              <a:t>１つのキーワードから思いつく言葉を書き出し，次々とつなげ，思考を広げる。</a:t>
            </a:r>
          </a:p>
          <a:p>
            <a:endParaRPr kumimoji="1" lang="ja-JP" altLang="en-US" dirty="0"/>
          </a:p>
        </p:txBody>
      </p:sp>
      <p:sp>
        <p:nvSpPr>
          <p:cNvPr id="4" name="テキスト ボックス 3">
            <a:extLst>
              <a:ext uri="{FF2B5EF4-FFF2-40B4-BE49-F238E27FC236}">
                <a16:creationId xmlns:a16="http://schemas.microsoft.com/office/drawing/2014/main" id="{11B2C8C0-5B60-4390-B9B8-F9188C283669}"/>
              </a:ext>
            </a:extLst>
          </p:cNvPr>
          <p:cNvSpPr txBox="1"/>
          <p:nvPr/>
        </p:nvSpPr>
        <p:spPr>
          <a:xfrm>
            <a:off x="1572697" y="6151329"/>
            <a:ext cx="7571303" cy="830997"/>
          </a:xfrm>
          <a:prstGeom prst="rect">
            <a:avLst/>
          </a:prstGeom>
          <a:noFill/>
        </p:spPr>
        <p:txBody>
          <a:bodyPr wrap="none" rtlCol="0">
            <a:spAutoFit/>
          </a:bodyPr>
          <a:lstStyle/>
          <a:p>
            <a:r>
              <a:rPr lang="ja-JP" altLang="ja-JP" sz="1600" dirty="0"/>
              <a:t>学校全体として組織的に取り組む総合的な学習の時間（後藤竜太先生）</a:t>
            </a:r>
            <a:r>
              <a:rPr lang="ja-JP" altLang="en-US" sz="1600" dirty="0"/>
              <a:t>より引用</a:t>
            </a:r>
            <a:endParaRPr lang="ja-JP" altLang="ja-JP" sz="1600" dirty="0"/>
          </a:p>
          <a:p>
            <a:r>
              <a:rPr lang="en-US" altLang="ja-JP" sz="1600" u="sng" dirty="0">
                <a:hlinkClick r:id="rId2"/>
              </a:rPr>
              <a:t>http://kyouiku.oita-ed.jp/gimu/5-2gotou.pdf</a:t>
            </a:r>
            <a:endParaRPr lang="ja-JP" altLang="ja-JP" sz="1600" dirty="0"/>
          </a:p>
          <a:p>
            <a:endParaRPr kumimoji="1" lang="ja-JP" altLang="en-US" sz="1600" dirty="0"/>
          </a:p>
        </p:txBody>
      </p:sp>
      <p:pic>
        <p:nvPicPr>
          <p:cNvPr id="1027" name="Picture 3">
            <a:extLst>
              <a:ext uri="{FF2B5EF4-FFF2-40B4-BE49-F238E27FC236}">
                <a16:creationId xmlns:a16="http://schemas.microsoft.com/office/drawing/2014/main" id="{8535D7A8-5090-4891-834C-BBC38453B2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924944"/>
            <a:ext cx="6834806" cy="293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28597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15CBC-0F8E-47F3-98BF-253A4E0444FC}"/>
              </a:ext>
            </a:extLst>
          </p:cNvPr>
          <p:cNvSpPr>
            <a:spLocks noGrp="1"/>
          </p:cNvSpPr>
          <p:nvPr>
            <p:ph type="title"/>
          </p:nvPr>
        </p:nvSpPr>
        <p:spPr/>
        <p:txBody>
          <a:bodyPr/>
          <a:lstStyle/>
          <a:p>
            <a:r>
              <a:rPr lang="ja-JP" altLang="en-US" dirty="0"/>
              <a:t>ＫＪ法</a:t>
            </a:r>
            <a:endParaRPr kumimoji="1" lang="ja-JP" altLang="en-US" dirty="0"/>
          </a:p>
        </p:txBody>
      </p:sp>
      <p:sp>
        <p:nvSpPr>
          <p:cNvPr id="3" name="コンテンツ プレースホルダー 2">
            <a:extLst>
              <a:ext uri="{FF2B5EF4-FFF2-40B4-BE49-F238E27FC236}">
                <a16:creationId xmlns:a16="http://schemas.microsoft.com/office/drawing/2014/main" id="{FE09DB02-46AD-4682-90B8-15FE71ED2D07}"/>
              </a:ext>
            </a:extLst>
          </p:cNvPr>
          <p:cNvSpPr>
            <a:spLocks noGrp="1"/>
          </p:cNvSpPr>
          <p:nvPr>
            <p:ph idx="1"/>
          </p:nvPr>
        </p:nvSpPr>
        <p:spPr>
          <a:xfrm>
            <a:off x="457200" y="1600200"/>
            <a:ext cx="8229600" cy="4525963"/>
          </a:xfrm>
        </p:spPr>
        <p:txBody>
          <a:bodyPr/>
          <a:lstStyle/>
          <a:p>
            <a:r>
              <a:rPr lang="ja-JP" altLang="en-US" dirty="0"/>
              <a:t>・様々なデータやアイディアをカードに記入し，それらを共通のものでまとめていく</a:t>
            </a:r>
            <a:r>
              <a:rPr lang="ja-JP" altLang="ja-JP" dirty="0"/>
              <a:t>。</a:t>
            </a:r>
          </a:p>
          <a:p>
            <a:endParaRPr kumimoji="1" lang="ja-JP" altLang="en-US" dirty="0"/>
          </a:p>
        </p:txBody>
      </p:sp>
      <p:sp>
        <p:nvSpPr>
          <p:cNvPr id="4" name="テキスト ボックス 3">
            <a:extLst>
              <a:ext uri="{FF2B5EF4-FFF2-40B4-BE49-F238E27FC236}">
                <a16:creationId xmlns:a16="http://schemas.microsoft.com/office/drawing/2014/main" id="{11B2C8C0-5B60-4390-B9B8-F9188C283669}"/>
              </a:ext>
            </a:extLst>
          </p:cNvPr>
          <p:cNvSpPr txBox="1"/>
          <p:nvPr/>
        </p:nvSpPr>
        <p:spPr>
          <a:xfrm>
            <a:off x="1572697" y="6151329"/>
            <a:ext cx="7571303" cy="830997"/>
          </a:xfrm>
          <a:prstGeom prst="rect">
            <a:avLst/>
          </a:prstGeom>
          <a:noFill/>
        </p:spPr>
        <p:txBody>
          <a:bodyPr wrap="none" rtlCol="0">
            <a:spAutoFit/>
          </a:bodyPr>
          <a:lstStyle/>
          <a:p>
            <a:r>
              <a:rPr lang="ja-JP" altLang="ja-JP" sz="1600" dirty="0"/>
              <a:t>学校全体として組織的に取り組む総合的な学習の時間（後藤竜太先生）</a:t>
            </a:r>
            <a:r>
              <a:rPr lang="ja-JP" altLang="en-US" sz="1600" dirty="0"/>
              <a:t>より引用</a:t>
            </a:r>
            <a:endParaRPr lang="ja-JP" altLang="ja-JP" sz="1600" dirty="0"/>
          </a:p>
          <a:p>
            <a:r>
              <a:rPr lang="en-US" altLang="ja-JP" sz="1600" u="sng" dirty="0">
                <a:hlinkClick r:id="rId2"/>
              </a:rPr>
              <a:t>http://kyouiku.oita-ed.jp/gimu/5-2gotou.pdf</a:t>
            </a:r>
            <a:endParaRPr lang="ja-JP" altLang="ja-JP" sz="1600" dirty="0"/>
          </a:p>
          <a:p>
            <a:endParaRPr kumimoji="1" lang="ja-JP" altLang="en-US" sz="1600" dirty="0"/>
          </a:p>
        </p:txBody>
      </p:sp>
      <p:pic>
        <p:nvPicPr>
          <p:cNvPr id="2050" name="Picture 2">
            <a:extLst>
              <a:ext uri="{FF2B5EF4-FFF2-40B4-BE49-F238E27FC236}">
                <a16:creationId xmlns:a16="http://schemas.microsoft.com/office/drawing/2014/main" id="{6E527EA8-0AA1-4761-83B1-6A2B89F02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21" y="3306363"/>
            <a:ext cx="8510669"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95418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a:bodyPr>
          <a:lstStyle/>
          <a:p>
            <a:pPr marL="0" indent="0">
              <a:buNone/>
            </a:pPr>
            <a:r>
              <a:rPr lang="ja-JP" altLang="en-US" b="1" dirty="0"/>
              <a:t>課題３</a:t>
            </a:r>
            <a:endParaRPr lang="en-US" altLang="ja-JP" b="1" dirty="0"/>
          </a:p>
          <a:p>
            <a:pPr marL="0" indent="0">
              <a:buNone/>
            </a:pPr>
            <a:r>
              <a:rPr lang="ja-JP" altLang="en-US" sz="2800" dirty="0"/>
              <a:t>いずれかの学習内容について、オリジナルの「例え」を考案せよ。</a:t>
            </a:r>
            <a:endParaRPr lang="en-US" altLang="ja-JP" sz="2800" dirty="0"/>
          </a:p>
          <a:p>
            <a:pPr marL="0" indent="0">
              <a:buNone/>
            </a:pPr>
            <a:endParaRPr lang="ja-JP" altLang="en-US" sz="2800" dirty="0"/>
          </a:p>
          <a:p>
            <a:pPr marL="0" indent="0">
              <a:buNone/>
            </a:pPr>
            <a:r>
              <a:rPr lang="ja-JP" altLang="en-US" sz="2800" b="1" dirty="0"/>
              <a:t>課題４</a:t>
            </a:r>
            <a:endParaRPr lang="en-US" altLang="ja-JP" sz="2800" b="1" dirty="0"/>
          </a:p>
          <a:p>
            <a:pPr marL="0" indent="0">
              <a:buNone/>
            </a:pPr>
            <a:r>
              <a:rPr lang="ja-JP" altLang="en-US" sz="2800" dirty="0"/>
              <a:t>課題２、課題３の内容を基に、第１章の学習地図をＡ４一枚でまとめよ。</a:t>
            </a:r>
            <a:endParaRPr lang="en-US" altLang="ja-JP" sz="2800" dirty="0"/>
          </a:p>
          <a:p>
            <a:pPr marL="0" indent="0">
              <a:buNone/>
            </a:pPr>
            <a:endParaRPr lang="en-US" altLang="ja-JP" sz="2800" dirty="0"/>
          </a:p>
          <a:p>
            <a:pPr marL="0" indent="0">
              <a:buNone/>
            </a:pPr>
            <a:r>
              <a:rPr lang="ja-JP" altLang="en-US" sz="2800" b="1" dirty="0"/>
              <a:t>課題５</a:t>
            </a:r>
            <a:endParaRPr lang="en-US" altLang="ja-JP" sz="2800" b="1" dirty="0"/>
          </a:p>
          <a:p>
            <a:pPr marL="0" indent="0">
              <a:buNone/>
            </a:pPr>
            <a:r>
              <a:rPr lang="ja-JP" altLang="en-US" sz="2800" dirty="0"/>
              <a:t>まとめた「学習地図」について、</a:t>
            </a:r>
            <a:r>
              <a:rPr lang="en-US" altLang="ja-JP" sz="2800" dirty="0"/>
              <a:t>3</a:t>
            </a:r>
            <a:r>
              <a:rPr lang="ja-JP" altLang="en-US" sz="2800" dirty="0"/>
              <a:t>分間でプレゼンテーションをせよ。</a:t>
            </a:r>
          </a:p>
          <a:p>
            <a:pPr marL="0" indent="0">
              <a:buNone/>
            </a:pPr>
            <a:endParaRPr lang="ja-JP" altLang="en-US" sz="2800" dirty="0"/>
          </a:p>
        </p:txBody>
      </p:sp>
    </p:spTree>
    <p:extLst>
      <p:ext uri="{BB962C8B-B14F-4D97-AF65-F5344CB8AC3E}">
        <p14:creationId xmlns:p14="http://schemas.microsoft.com/office/powerpoint/2010/main" val="14494980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20146" y="2060848"/>
            <a:ext cx="6955750" cy="1569660"/>
          </a:xfrm>
          <a:prstGeom prst="rect">
            <a:avLst/>
          </a:prstGeom>
          <a:noFill/>
        </p:spPr>
        <p:txBody>
          <a:bodyPr wrap="none" rtlCol="0">
            <a:spAutoFit/>
          </a:bodyPr>
          <a:lstStyle/>
          <a:p>
            <a:pPr algn="ctr"/>
            <a:r>
              <a:rPr kumimoji="1" lang="ja-JP" altLang="en-US" sz="4800" b="1" dirty="0">
                <a:latin typeface="+mj-ea"/>
                <a:ea typeface="+mj-ea"/>
              </a:rPr>
              <a:t>事例</a:t>
            </a:r>
            <a:r>
              <a:rPr lang="ja-JP" altLang="en-US" sz="4800" b="1" dirty="0">
                <a:latin typeface="+mj-ea"/>
                <a:ea typeface="+mj-ea"/>
              </a:rPr>
              <a:t>②</a:t>
            </a:r>
            <a:endParaRPr lang="en-US" altLang="ja-JP" sz="4800" b="1" dirty="0">
              <a:latin typeface="+mj-ea"/>
              <a:ea typeface="+mj-ea"/>
            </a:endParaRPr>
          </a:p>
          <a:p>
            <a:pPr algn="ctr"/>
            <a:r>
              <a:rPr lang="ja-JP" altLang="en-US" sz="4800" dirty="0">
                <a:latin typeface="+mj-ea"/>
                <a:ea typeface="+mj-ea"/>
              </a:rPr>
              <a:t>問いから始まる探究活動</a:t>
            </a:r>
            <a:endParaRPr lang="en-US" altLang="ja-JP" sz="4800" dirty="0">
              <a:latin typeface="+mj-ea"/>
              <a:ea typeface="+mj-ea"/>
            </a:endParaRPr>
          </a:p>
        </p:txBody>
      </p:sp>
    </p:spTree>
    <p:extLst>
      <p:ext uri="{BB962C8B-B14F-4D97-AF65-F5344CB8AC3E}">
        <p14:creationId xmlns:p14="http://schemas.microsoft.com/office/powerpoint/2010/main" val="5311390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習得・活用・探究</a:t>
            </a:r>
            <a:endParaRPr kumimoji="1" lang="ja-JP" altLang="en-US" dirty="0"/>
          </a:p>
        </p:txBody>
      </p:sp>
      <p:sp>
        <p:nvSpPr>
          <p:cNvPr id="3" name="コンテンツ プレースホルダー 2"/>
          <p:cNvSpPr>
            <a:spLocks noGrp="1"/>
          </p:cNvSpPr>
          <p:nvPr>
            <p:ph idx="1"/>
          </p:nvPr>
        </p:nvSpPr>
        <p:spPr>
          <a:xfrm>
            <a:off x="440788" y="1268760"/>
            <a:ext cx="8229600" cy="5472608"/>
          </a:xfrm>
        </p:spPr>
        <p:txBody>
          <a:bodyPr>
            <a:normAutofit/>
          </a:bodyPr>
          <a:lstStyle/>
          <a:p>
            <a:r>
              <a:rPr kumimoji="1" lang="ja-JP" altLang="en-US" b="1" dirty="0"/>
              <a:t>習得</a:t>
            </a:r>
            <a:r>
              <a:rPr lang="ja-JP" altLang="en-US" b="1" dirty="0"/>
              <a:t>：知識の獲得</a:t>
            </a:r>
            <a:endParaRPr lang="en-US" altLang="ja-JP" b="1" dirty="0"/>
          </a:p>
          <a:p>
            <a:pPr marL="0" indent="0">
              <a:buNone/>
            </a:pPr>
            <a:r>
              <a:rPr lang="ja-JP" altLang="en-US" sz="2400" dirty="0"/>
              <a:t>　　　　　テキストや講義でのインプット</a:t>
            </a:r>
            <a:endParaRPr lang="en-US" altLang="ja-JP" sz="2400" dirty="0"/>
          </a:p>
          <a:p>
            <a:pPr marL="0" indent="0">
              <a:buNone/>
            </a:pPr>
            <a:r>
              <a:rPr lang="ja-JP" altLang="en-US" sz="2400" dirty="0"/>
              <a:t>　　　　　理解を深めるためのアウトプット</a:t>
            </a:r>
            <a:endParaRPr lang="en-US" altLang="ja-JP" sz="2400" dirty="0"/>
          </a:p>
          <a:p>
            <a:endParaRPr kumimoji="1" lang="en-US" altLang="ja-JP" sz="2000" dirty="0"/>
          </a:p>
          <a:p>
            <a:r>
              <a:rPr lang="ja-JP" altLang="en-US" b="1" dirty="0"/>
              <a:t>活用：知識の活用</a:t>
            </a:r>
            <a:endParaRPr lang="en-US" altLang="ja-JP" b="1" dirty="0"/>
          </a:p>
          <a:p>
            <a:pPr marL="0" indent="0">
              <a:buNone/>
            </a:pPr>
            <a:r>
              <a:rPr kumimoji="1" lang="ja-JP" altLang="en-US" sz="2400" dirty="0"/>
              <a:t>　　　　　既知の知識や経験をつなげて考える</a:t>
            </a:r>
            <a:endParaRPr kumimoji="1" lang="en-US" altLang="ja-JP" sz="2400" dirty="0"/>
          </a:p>
          <a:p>
            <a:pPr marL="0" indent="0">
              <a:buNone/>
            </a:pPr>
            <a:endParaRPr kumimoji="1" lang="en-US" altLang="ja-JP" sz="2000" dirty="0"/>
          </a:p>
          <a:p>
            <a:r>
              <a:rPr lang="ja-JP" altLang="en-US" b="1" dirty="0"/>
              <a:t>探究：「？」と「！」のサイクル</a:t>
            </a:r>
            <a:endParaRPr lang="en-US" altLang="ja-JP" b="1" dirty="0"/>
          </a:p>
          <a:p>
            <a:pPr marL="0" indent="0">
              <a:buNone/>
            </a:pPr>
            <a:r>
              <a:rPr kumimoji="1" lang="ja-JP" altLang="en-US" sz="2400" dirty="0"/>
              <a:t>　　　　　学習者の「問い」から始まる</a:t>
            </a:r>
            <a:endParaRPr kumimoji="1" lang="en-US" altLang="ja-JP" sz="2400" dirty="0"/>
          </a:p>
          <a:p>
            <a:pPr marL="0" indent="0">
              <a:buNone/>
            </a:pPr>
            <a:r>
              <a:rPr lang="ja-JP" altLang="en-US" sz="2400" dirty="0"/>
              <a:t>　　　　　学習者が「問い」にアプローチする</a:t>
            </a:r>
            <a:endParaRPr lang="en-US" altLang="ja-JP" sz="2400" dirty="0"/>
          </a:p>
          <a:p>
            <a:pPr marL="0" indent="0">
              <a:buNone/>
            </a:pPr>
            <a:endParaRPr lang="en-US" altLang="ja-JP" sz="1600" dirty="0"/>
          </a:p>
          <a:p>
            <a:pPr marL="0" indent="0">
              <a:buNone/>
            </a:pPr>
            <a:r>
              <a:rPr lang="ja-JP" altLang="en-US" sz="2400" b="1" dirty="0">
                <a:solidFill>
                  <a:srgbClr val="FF0000"/>
                </a:solidFill>
              </a:rPr>
              <a:t>　</a:t>
            </a:r>
            <a:r>
              <a:rPr lang="en-US" altLang="ja-JP" sz="2400" b="1" dirty="0">
                <a:solidFill>
                  <a:srgbClr val="FF0000"/>
                </a:solidFill>
              </a:rPr>
              <a:t>※</a:t>
            </a:r>
            <a:r>
              <a:rPr lang="ja-JP" altLang="en-US" sz="2400" b="1" dirty="0">
                <a:solidFill>
                  <a:srgbClr val="FF0000"/>
                </a:solidFill>
              </a:rPr>
              <a:t>順序性があるわけではない。</a:t>
            </a:r>
            <a:endParaRPr kumimoji="1" lang="en-US" altLang="ja-JP" sz="2400" b="1" dirty="0">
              <a:solidFill>
                <a:srgbClr val="FF0000"/>
              </a:solidFill>
            </a:endParaRPr>
          </a:p>
          <a:p>
            <a:pPr marL="0" indent="0">
              <a:buNone/>
            </a:pPr>
            <a:endParaRPr kumimoji="1" lang="ja-JP" altLang="en-US" sz="2400" dirty="0"/>
          </a:p>
        </p:txBody>
      </p:sp>
    </p:spTree>
    <p:extLst>
      <p:ext uri="{BB962C8B-B14F-4D97-AF65-F5344CB8AC3E}">
        <p14:creationId xmlns:p14="http://schemas.microsoft.com/office/powerpoint/2010/main" val="124689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4EEB2CB-2F42-432B-BE58-AD7BE40BD86F}"/>
              </a:ext>
            </a:extLst>
          </p:cNvPr>
          <p:cNvSpPr txBox="1"/>
          <p:nvPr/>
        </p:nvSpPr>
        <p:spPr>
          <a:xfrm>
            <a:off x="1403648" y="1484784"/>
            <a:ext cx="6391493" cy="3785652"/>
          </a:xfrm>
          <a:prstGeom prst="rect">
            <a:avLst/>
          </a:prstGeom>
          <a:noFill/>
        </p:spPr>
        <p:txBody>
          <a:bodyPr wrap="none" rtlCol="0">
            <a:spAutoFit/>
          </a:bodyPr>
          <a:lstStyle/>
          <a:p>
            <a:pPr algn="ctr"/>
            <a:r>
              <a:rPr lang="ja-JP" altLang="en-US" sz="5400" b="1" dirty="0">
                <a:latin typeface="+mj-ea"/>
                <a:ea typeface="+mj-ea"/>
              </a:rPr>
              <a:t>必要性</a:t>
            </a:r>
            <a:endParaRPr lang="en-US" altLang="ja-JP" sz="5400" b="1" dirty="0">
              <a:latin typeface="+mj-ea"/>
              <a:ea typeface="+mj-ea"/>
            </a:endParaRPr>
          </a:p>
          <a:p>
            <a:pPr algn="ctr"/>
            <a:r>
              <a:rPr lang="ja-JP" altLang="en-US" sz="4400" dirty="0">
                <a:latin typeface="+mj-ea"/>
                <a:ea typeface="+mj-ea"/>
              </a:rPr>
              <a:t>なぜ</a:t>
            </a:r>
            <a:r>
              <a:rPr kumimoji="1" lang="ja-JP" altLang="en-US" sz="4400" dirty="0">
                <a:latin typeface="+mj-ea"/>
                <a:ea typeface="+mj-ea"/>
              </a:rPr>
              <a:t>必要なのか？</a:t>
            </a:r>
            <a:endParaRPr kumimoji="1" lang="en-US" altLang="ja-JP" sz="4400" dirty="0">
              <a:latin typeface="+mj-ea"/>
              <a:ea typeface="+mj-ea"/>
            </a:endParaRPr>
          </a:p>
          <a:p>
            <a:pPr algn="ctr"/>
            <a:endParaRPr lang="en-US" altLang="ja-JP" sz="4400" dirty="0">
              <a:latin typeface="+mj-ea"/>
              <a:ea typeface="+mj-ea"/>
            </a:endParaRPr>
          </a:p>
          <a:p>
            <a:pPr algn="ctr"/>
            <a:r>
              <a:rPr lang="ja-JP" altLang="en-US" sz="5400" b="1" dirty="0">
                <a:latin typeface="+mj-ea"/>
                <a:ea typeface="+mj-ea"/>
              </a:rPr>
              <a:t>有用性</a:t>
            </a:r>
            <a:endParaRPr lang="en-US" altLang="ja-JP" sz="5400" b="1" dirty="0">
              <a:latin typeface="+mj-ea"/>
              <a:ea typeface="+mj-ea"/>
            </a:endParaRPr>
          </a:p>
          <a:p>
            <a:pPr algn="ctr"/>
            <a:r>
              <a:rPr kumimoji="1" lang="ja-JP" altLang="en-US" sz="4400" dirty="0">
                <a:latin typeface="+mj-ea"/>
                <a:ea typeface="+mj-ea"/>
              </a:rPr>
              <a:t>ほんとうに有効なのか？</a:t>
            </a:r>
          </a:p>
        </p:txBody>
      </p:sp>
    </p:spTree>
    <p:extLst>
      <p:ext uri="{BB962C8B-B14F-4D97-AF65-F5344CB8AC3E}">
        <p14:creationId xmlns:p14="http://schemas.microsoft.com/office/powerpoint/2010/main" val="23552436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探究のイメージ</a:t>
            </a:r>
          </a:p>
        </p:txBody>
      </p:sp>
      <p:sp>
        <p:nvSpPr>
          <p:cNvPr id="4" name="テキスト ボックス 3"/>
          <p:cNvSpPr txBox="1"/>
          <p:nvPr/>
        </p:nvSpPr>
        <p:spPr>
          <a:xfrm>
            <a:off x="1763688" y="3288899"/>
            <a:ext cx="1296144" cy="1107996"/>
          </a:xfrm>
          <a:prstGeom prst="rect">
            <a:avLst/>
          </a:prstGeom>
          <a:noFill/>
          <a:ln>
            <a:solidFill>
              <a:schemeClr val="tx1"/>
            </a:solidFill>
          </a:ln>
        </p:spPr>
        <p:txBody>
          <a:bodyPr wrap="square" rtlCol="0">
            <a:spAutoFit/>
          </a:bodyPr>
          <a:lstStyle/>
          <a:p>
            <a:pPr algn="ctr"/>
            <a:r>
              <a:rPr lang="ja-JP" altLang="en-US" sz="6600" b="1" dirty="0"/>
              <a:t>？</a:t>
            </a:r>
            <a:endParaRPr kumimoji="1" lang="ja-JP" altLang="en-US" sz="6600" b="1" dirty="0"/>
          </a:p>
        </p:txBody>
      </p:sp>
      <p:sp>
        <p:nvSpPr>
          <p:cNvPr id="5" name="テキスト ボックス 4"/>
          <p:cNvSpPr txBox="1"/>
          <p:nvPr/>
        </p:nvSpPr>
        <p:spPr>
          <a:xfrm>
            <a:off x="6228183" y="3288899"/>
            <a:ext cx="1296144" cy="1107996"/>
          </a:xfrm>
          <a:prstGeom prst="rect">
            <a:avLst/>
          </a:prstGeom>
          <a:noFill/>
          <a:ln>
            <a:solidFill>
              <a:schemeClr val="tx1"/>
            </a:solidFill>
          </a:ln>
        </p:spPr>
        <p:txBody>
          <a:bodyPr wrap="square" rtlCol="0">
            <a:spAutoFit/>
          </a:bodyPr>
          <a:lstStyle/>
          <a:p>
            <a:pPr algn="ctr"/>
            <a:r>
              <a:rPr lang="ja-JP" altLang="en-US" sz="6600" b="1" dirty="0"/>
              <a:t>！</a:t>
            </a:r>
            <a:endParaRPr kumimoji="1" lang="ja-JP" altLang="en-US" sz="6600" b="1" dirty="0"/>
          </a:p>
        </p:txBody>
      </p:sp>
      <p:sp>
        <p:nvSpPr>
          <p:cNvPr id="6" name="右カーブ矢印 5"/>
          <p:cNvSpPr/>
          <p:nvPr/>
        </p:nvSpPr>
        <p:spPr>
          <a:xfrm rot="16200000">
            <a:off x="4355976" y="2708921"/>
            <a:ext cx="1224135" cy="5112566"/>
          </a:xfrm>
          <a:prstGeom prst="curvedRightArrow">
            <a:avLst>
              <a:gd name="adj1" fmla="val 36577"/>
              <a:gd name="adj2" fmla="val 99700"/>
              <a:gd name="adj3" fmla="val 26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右カーブ矢印 6"/>
          <p:cNvSpPr/>
          <p:nvPr/>
        </p:nvSpPr>
        <p:spPr>
          <a:xfrm rot="5400000">
            <a:off x="4067944" y="-42725"/>
            <a:ext cx="1224135" cy="5112566"/>
          </a:xfrm>
          <a:prstGeom prst="curvedRightArrow">
            <a:avLst>
              <a:gd name="adj1" fmla="val 36577"/>
              <a:gd name="adj2" fmla="val 99700"/>
              <a:gd name="adj3" fmla="val 26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3561756" y="5949280"/>
            <a:ext cx="2236510" cy="707886"/>
          </a:xfrm>
          <a:prstGeom prst="rect">
            <a:avLst/>
          </a:prstGeom>
          <a:noFill/>
        </p:spPr>
        <p:txBody>
          <a:bodyPr wrap="none" rtlCol="0">
            <a:spAutoFit/>
          </a:bodyPr>
          <a:lstStyle/>
          <a:p>
            <a:r>
              <a:rPr kumimoji="1" lang="en-US" altLang="ja-JP" sz="4000" dirty="0"/>
              <a:t>【</a:t>
            </a:r>
            <a:r>
              <a:rPr kumimoji="1" lang="ja-JP" altLang="en-US" sz="4000" dirty="0"/>
              <a:t>学ぶ</a:t>
            </a:r>
            <a:r>
              <a:rPr kumimoji="1" lang="en-US" altLang="ja-JP" sz="4000" dirty="0"/>
              <a:t>】</a:t>
            </a:r>
            <a:endParaRPr kumimoji="1" lang="ja-JP" altLang="en-US" sz="4000" dirty="0"/>
          </a:p>
        </p:txBody>
      </p:sp>
      <p:sp>
        <p:nvSpPr>
          <p:cNvPr id="10" name="テキスト ボックス 9"/>
          <p:cNvSpPr txBox="1"/>
          <p:nvPr/>
        </p:nvSpPr>
        <p:spPr>
          <a:xfrm>
            <a:off x="3561756" y="1193604"/>
            <a:ext cx="2236510" cy="707886"/>
          </a:xfrm>
          <a:prstGeom prst="rect">
            <a:avLst/>
          </a:prstGeom>
          <a:noFill/>
        </p:spPr>
        <p:txBody>
          <a:bodyPr wrap="none" rtlCol="0">
            <a:spAutoFit/>
          </a:bodyPr>
          <a:lstStyle/>
          <a:p>
            <a:r>
              <a:rPr lang="en-US" altLang="ja-JP" sz="4000" dirty="0"/>
              <a:t>【</a:t>
            </a:r>
            <a:r>
              <a:rPr lang="ja-JP" altLang="en-US" sz="4000" dirty="0"/>
              <a:t>問う</a:t>
            </a:r>
            <a:r>
              <a:rPr lang="en-US" altLang="ja-JP" sz="4000" dirty="0"/>
              <a:t>】</a:t>
            </a:r>
            <a:endParaRPr kumimoji="1" lang="ja-JP" altLang="en-US" sz="4000" dirty="0"/>
          </a:p>
        </p:txBody>
      </p:sp>
    </p:spTree>
    <p:extLst>
      <p:ext uri="{BB962C8B-B14F-4D97-AF65-F5344CB8AC3E}">
        <p14:creationId xmlns:p14="http://schemas.microsoft.com/office/powerpoint/2010/main" val="38763616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学習指導要領と「深い学び」</a:t>
            </a:r>
            <a:endParaRPr kumimoji="1" lang="ja-JP" altLang="en-US" dirty="0"/>
          </a:p>
        </p:txBody>
      </p:sp>
      <p:sp>
        <p:nvSpPr>
          <p:cNvPr id="3" name="コンテンツ プレースホルダー 2"/>
          <p:cNvSpPr>
            <a:spLocks noGrp="1"/>
          </p:cNvSpPr>
          <p:nvPr>
            <p:ph idx="1"/>
          </p:nvPr>
        </p:nvSpPr>
        <p:spPr>
          <a:xfrm>
            <a:off x="449351" y="1301170"/>
            <a:ext cx="8229600" cy="4525963"/>
          </a:xfrm>
        </p:spPr>
        <p:txBody>
          <a:bodyPr>
            <a:normAutofit/>
          </a:bodyPr>
          <a:lstStyle/>
          <a:p>
            <a:r>
              <a:rPr lang="ja-JP" altLang="en-US" sz="3600" dirty="0"/>
              <a:t>生徒が各教科・科目等の特質に応じた見方・考え方を働かせながら，知識を相互に関連付けてより深く理解したり，情報を精査して考えを形成したり，</a:t>
            </a:r>
            <a:r>
              <a:rPr lang="ja-JP" altLang="en-US" sz="3600" b="1" u="sng" dirty="0">
                <a:solidFill>
                  <a:srgbClr val="FF0000"/>
                </a:solidFill>
              </a:rPr>
              <a:t>問題を見いだして解決策を考えたり，思いや考えを基に創造したり</a:t>
            </a:r>
            <a:r>
              <a:rPr lang="ja-JP" altLang="en-US" sz="3600" dirty="0"/>
              <a:t>することに向かう過程を重視した学習の充実を図ること。</a:t>
            </a:r>
            <a:endParaRPr kumimoji="1" lang="ja-JP" altLang="en-US" sz="3600" dirty="0"/>
          </a:p>
        </p:txBody>
      </p:sp>
      <p:sp>
        <p:nvSpPr>
          <p:cNvPr id="4" name="テキスト ボックス 3"/>
          <p:cNvSpPr txBox="1"/>
          <p:nvPr/>
        </p:nvSpPr>
        <p:spPr>
          <a:xfrm>
            <a:off x="827584" y="5827133"/>
            <a:ext cx="5929828" cy="830997"/>
          </a:xfrm>
          <a:prstGeom prst="rect">
            <a:avLst/>
          </a:prstGeom>
          <a:noFill/>
        </p:spPr>
        <p:txBody>
          <a:bodyPr wrap="none" rtlCol="0">
            <a:spAutoFit/>
          </a:bodyPr>
          <a:lstStyle/>
          <a:p>
            <a:r>
              <a:rPr lang="zh-TW" altLang="en-US" sz="1600" dirty="0"/>
              <a:t>高等学校学習指導要領（平成</a:t>
            </a:r>
            <a:r>
              <a:rPr lang="en-US" altLang="zh-TW" sz="1600" dirty="0"/>
              <a:t>30 </a:t>
            </a:r>
            <a:r>
              <a:rPr lang="zh-TW" altLang="en-US" sz="1600" dirty="0"/>
              <a:t>年告示）</a:t>
            </a:r>
            <a:endParaRPr lang="en-US" altLang="zh-TW" sz="1600" dirty="0"/>
          </a:p>
          <a:p>
            <a:r>
              <a:rPr lang="ja-JP" altLang="en-US" sz="1600" dirty="0"/>
              <a:t>第</a:t>
            </a:r>
            <a:r>
              <a:rPr lang="en-US" altLang="ja-JP" sz="1600" dirty="0"/>
              <a:t>1</a:t>
            </a:r>
            <a:r>
              <a:rPr lang="ja-JP" altLang="en-US" sz="1600" dirty="0"/>
              <a:t>章「総則」第３款「教育課程の実施と学習評価」</a:t>
            </a:r>
          </a:p>
          <a:p>
            <a:r>
              <a:rPr lang="ja-JP" altLang="en-US" sz="1600" dirty="0"/>
              <a:t>１「主体的・対話的で深い学びの実現に向けた授業改善」より</a:t>
            </a:r>
          </a:p>
        </p:txBody>
      </p:sp>
    </p:spTree>
    <p:extLst>
      <p:ext uri="{BB962C8B-B14F-4D97-AF65-F5344CB8AC3E}">
        <p14:creationId xmlns:p14="http://schemas.microsoft.com/office/powerpoint/2010/main" val="33397860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16022" y="3049416"/>
            <a:ext cx="1296144" cy="1107996"/>
          </a:xfrm>
          <a:prstGeom prst="rect">
            <a:avLst/>
          </a:prstGeom>
          <a:noFill/>
          <a:ln>
            <a:solidFill>
              <a:schemeClr val="tx1"/>
            </a:solidFill>
          </a:ln>
        </p:spPr>
        <p:txBody>
          <a:bodyPr wrap="square" rtlCol="0">
            <a:spAutoFit/>
          </a:bodyPr>
          <a:lstStyle/>
          <a:p>
            <a:pPr algn="ctr"/>
            <a:r>
              <a:rPr lang="ja-JP" altLang="en-US" sz="6600" b="1" dirty="0"/>
              <a:t>？</a:t>
            </a:r>
            <a:endParaRPr kumimoji="1" lang="ja-JP" altLang="en-US" sz="6600" b="1" dirty="0"/>
          </a:p>
        </p:txBody>
      </p:sp>
      <p:sp>
        <p:nvSpPr>
          <p:cNvPr id="5" name="テキスト ボックス 4"/>
          <p:cNvSpPr txBox="1"/>
          <p:nvPr/>
        </p:nvSpPr>
        <p:spPr>
          <a:xfrm>
            <a:off x="5584374" y="3049416"/>
            <a:ext cx="1296144" cy="1107996"/>
          </a:xfrm>
          <a:prstGeom prst="rect">
            <a:avLst/>
          </a:prstGeom>
          <a:noFill/>
          <a:ln>
            <a:solidFill>
              <a:schemeClr val="tx1"/>
            </a:solidFill>
          </a:ln>
        </p:spPr>
        <p:txBody>
          <a:bodyPr wrap="square" rtlCol="0">
            <a:spAutoFit/>
          </a:bodyPr>
          <a:lstStyle/>
          <a:p>
            <a:pPr algn="ctr"/>
            <a:r>
              <a:rPr lang="ja-JP" altLang="en-US" sz="6600" b="1" dirty="0"/>
              <a:t>！</a:t>
            </a:r>
            <a:endParaRPr kumimoji="1" lang="ja-JP" altLang="en-US" sz="6600" b="1" dirty="0"/>
          </a:p>
        </p:txBody>
      </p:sp>
      <p:sp>
        <p:nvSpPr>
          <p:cNvPr id="6" name="右カーブ矢印 5"/>
          <p:cNvSpPr/>
          <p:nvPr/>
        </p:nvSpPr>
        <p:spPr>
          <a:xfrm rot="16200000">
            <a:off x="4331906" y="3237109"/>
            <a:ext cx="920760" cy="3600396"/>
          </a:xfrm>
          <a:prstGeom prst="curvedRightArrow">
            <a:avLst>
              <a:gd name="adj1" fmla="val 36577"/>
              <a:gd name="adj2" fmla="val 99700"/>
              <a:gd name="adj3" fmla="val 26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右カーブ矢印 6"/>
          <p:cNvSpPr/>
          <p:nvPr/>
        </p:nvSpPr>
        <p:spPr>
          <a:xfrm rot="5400000">
            <a:off x="4043872" y="485462"/>
            <a:ext cx="920762" cy="3600398"/>
          </a:xfrm>
          <a:prstGeom prst="curvedRightArrow">
            <a:avLst>
              <a:gd name="adj1" fmla="val 36577"/>
              <a:gd name="adj2" fmla="val 99700"/>
              <a:gd name="adj3" fmla="val 26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3491880" y="5634353"/>
            <a:ext cx="2236510" cy="707886"/>
          </a:xfrm>
          <a:prstGeom prst="rect">
            <a:avLst/>
          </a:prstGeom>
          <a:noFill/>
        </p:spPr>
        <p:txBody>
          <a:bodyPr wrap="square" rtlCol="0">
            <a:spAutoFit/>
          </a:bodyPr>
          <a:lstStyle/>
          <a:p>
            <a:r>
              <a:rPr kumimoji="1" lang="en-US" altLang="ja-JP" sz="4000" dirty="0"/>
              <a:t>【</a:t>
            </a:r>
            <a:r>
              <a:rPr kumimoji="1" lang="ja-JP" altLang="en-US" sz="4000" dirty="0"/>
              <a:t>学ぶ</a:t>
            </a:r>
            <a:r>
              <a:rPr kumimoji="1" lang="en-US" altLang="ja-JP" sz="4000" dirty="0"/>
              <a:t>】</a:t>
            </a:r>
            <a:endParaRPr kumimoji="1" lang="ja-JP" altLang="en-US" sz="4000" dirty="0"/>
          </a:p>
        </p:txBody>
      </p:sp>
      <p:sp>
        <p:nvSpPr>
          <p:cNvPr id="10" name="テキスト ボックス 9"/>
          <p:cNvSpPr txBox="1"/>
          <p:nvPr/>
        </p:nvSpPr>
        <p:spPr>
          <a:xfrm>
            <a:off x="3491880" y="980728"/>
            <a:ext cx="2236510" cy="707886"/>
          </a:xfrm>
          <a:prstGeom prst="rect">
            <a:avLst/>
          </a:prstGeom>
          <a:noFill/>
        </p:spPr>
        <p:txBody>
          <a:bodyPr wrap="square" rtlCol="0">
            <a:spAutoFit/>
          </a:bodyPr>
          <a:lstStyle/>
          <a:p>
            <a:r>
              <a:rPr lang="en-US" altLang="ja-JP" sz="4000" dirty="0"/>
              <a:t>【</a:t>
            </a:r>
            <a:r>
              <a:rPr lang="ja-JP" altLang="en-US" sz="4000" dirty="0"/>
              <a:t>問う</a:t>
            </a:r>
            <a:r>
              <a:rPr lang="en-US" altLang="ja-JP" sz="4000" dirty="0"/>
              <a:t>】</a:t>
            </a:r>
            <a:endParaRPr kumimoji="1" lang="ja-JP" altLang="en-US" sz="4000" dirty="0"/>
          </a:p>
        </p:txBody>
      </p:sp>
      <p:sp>
        <p:nvSpPr>
          <p:cNvPr id="11" name="テキスト ボックス 10">
            <a:extLst>
              <a:ext uri="{FF2B5EF4-FFF2-40B4-BE49-F238E27FC236}">
                <a16:creationId xmlns:a16="http://schemas.microsoft.com/office/drawing/2014/main" id="{380DE67F-E190-4E5C-B9B7-3CB53E3F4843}"/>
              </a:ext>
            </a:extLst>
          </p:cNvPr>
          <p:cNvSpPr txBox="1"/>
          <p:nvPr/>
        </p:nvSpPr>
        <p:spPr>
          <a:xfrm>
            <a:off x="7092280" y="1988839"/>
            <a:ext cx="1980029" cy="1384995"/>
          </a:xfrm>
          <a:prstGeom prst="rect">
            <a:avLst/>
          </a:prstGeom>
          <a:blipFill>
            <a:blip r:embed="rId2"/>
            <a:tile tx="0" ty="0" sx="100000" sy="100000" flip="none" algn="tl"/>
          </a:blipFill>
        </p:spPr>
        <p:txBody>
          <a:bodyPr wrap="none" rtlCol="0">
            <a:spAutoFit/>
          </a:bodyPr>
          <a:lstStyle/>
          <a:p>
            <a:pPr algn="ctr"/>
            <a:r>
              <a:rPr lang="ja-JP" altLang="en-US" sz="2800" b="1" dirty="0"/>
              <a:t>①</a:t>
            </a:r>
            <a:endParaRPr lang="en-US" altLang="ja-JP" sz="2800" b="1" dirty="0"/>
          </a:p>
          <a:p>
            <a:pPr algn="ctr"/>
            <a:r>
              <a:rPr lang="ja-JP" altLang="en-US" sz="2800" b="1" dirty="0"/>
              <a:t>興味</a:t>
            </a:r>
            <a:r>
              <a:rPr kumimoji="1" lang="ja-JP" altLang="en-US" sz="2800" b="1" dirty="0"/>
              <a:t>を</a:t>
            </a:r>
            <a:endParaRPr kumimoji="1" lang="en-US" altLang="ja-JP" sz="2800" b="1" dirty="0"/>
          </a:p>
          <a:p>
            <a:pPr algn="ctr"/>
            <a:r>
              <a:rPr kumimoji="1" lang="ja-JP" altLang="en-US" sz="2800" b="1" dirty="0"/>
              <a:t>もった内容</a:t>
            </a:r>
          </a:p>
        </p:txBody>
      </p:sp>
      <p:sp>
        <p:nvSpPr>
          <p:cNvPr id="12" name="テキスト ボックス 11">
            <a:extLst>
              <a:ext uri="{FF2B5EF4-FFF2-40B4-BE49-F238E27FC236}">
                <a16:creationId xmlns:a16="http://schemas.microsoft.com/office/drawing/2014/main" id="{604C0326-A38A-4F11-8AD7-EE07A0D68D5F}"/>
              </a:ext>
            </a:extLst>
          </p:cNvPr>
          <p:cNvSpPr txBox="1"/>
          <p:nvPr/>
        </p:nvSpPr>
        <p:spPr>
          <a:xfrm>
            <a:off x="437156" y="1988840"/>
            <a:ext cx="1620957" cy="1384995"/>
          </a:xfrm>
          <a:prstGeom prst="rect">
            <a:avLst/>
          </a:prstGeom>
          <a:blipFill>
            <a:blip r:embed="rId2"/>
            <a:tile tx="0" ty="0" sx="100000" sy="100000" flip="none" algn="tl"/>
          </a:blipFill>
        </p:spPr>
        <p:txBody>
          <a:bodyPr wrap="none" rtlCol="0">
            <a:spAutoFit/>
          </a:bodyPr>
          <a:lstStyle/>
          <a:p>
            <a:pPr algn="ctr"/>
            <a:r>
              <a:rPr lang="ja-JP" altLang="en-US" sz="2800" b="1" dirty="0"/>
              <a:t>②</a:t>
            </a:r>
            <a:endParaRPr lang="en-US" altLang="ja-JP" sz="2800" b="1" dirty="0"/>
          </a:p>
          <a:p>
            <a:pPr algn="ctr"/>
            <a:r>
              <a:rPr lang="ja-JP" altLang="en-US" sz="2800" b="1" dirty="0"/>
              <a:t>テーマ</a:t>
            </a:r>
            <a:endParaRPr lang="en-US" altLang="ja-JP" sz="2800" b="1" dirty="0"/>
          </a:p>
          <a:p>
            <a:pPr algn="ctr"/>
            <a:r>
              <a:rPr kumimoji="1" lang="ja-JP" altLang="en-US" sz="2800" b="1" dirty="0"/>
              <a:t>（問い）</a:t>
            </a:r>
            <a:endParaRPr kumimoji="1" lang="en-US" altLang="ja-JP" sz="2800" b="1" dirty="0"/>
          </a:p>
        </p:txBody>
      </p:sp>
      <p:sp>
        <p:nvSpPr>
          <p:cNvPr id="13" name="テキスト ボックス 12">
            <a:extLst>
              <a:ext uri="{FF2B5EF4-FFF2-40B4-BE49-F238E27FC236}">
                <a16:creationId xmlns:a16="http://schemas.microsoft.com/office/drawing/2014/main" id="{6EF9D266-AB33-4AD7-888B-2D61DEFC5F1A}"/>
              </a:ext>
            </a:extLst>
          </p:cNvPr>
          <p:cNvSpPr txBox="1"/>
          <p:nvPr/>
        </p:nvSpPr>
        <p:spPr>
          <a:xfrm>
            <a:off x="1627101" y="5224703"/>
            <a:ext cx="1620957" cy="1384995"/>
          </a:xfrm>
          <a:prstGeom prst="rect">
            <a:avLst/>
          </a:prstGeom>
          <a:blipFill>
            <a:blip r:embed="rId2"/>
            <a:tile tx="0" ty="0" sx="100000" sy="100000" flip="none" algn="tl"/>
          </a:blipFill>
        </p:spPr>
        <p:txBody>
          <a:bodyPr wrap="none" rtlCol="0">
            <a:spAutoFit/>
          </a:bodyPr>
          <a:lstStyle/>
          <a:p>
            <a:pPr algn="ctr"/>
            <a:r>
              <a:rPr lang="ja-JP" altLang="en-US" sz="2800" b="1" dirty="0"/>
              <a:t>③</a:t>
            </a:r>
            <a:endParaRPr lang="en-US" altLang="ja-JP" sz="2800" b="1" dirty="0"/>
          </a:p>
          <a:p>
            <a:pPr algn="ctr"/>
            <a:r>
              <a:rPr lang="ja-JP" altLang="en-US" sz="2800" b="1" dirty="0"/>
              <a:t>情報収集</a:t>
            </a:r>
            <a:endParaRPr lang="en-US" altLang="ja-JP" sz="2800" b="1" dirty="0"/>
          </a:p>
          <a:p>
            <a:pPr algn="ctr"/>
            <a:r>
              <a:rPr lang="ja-JP" altLang="en-US" sz="2800" b="1" dirty="0"/>
              <a:t>観察実験</a:t>
            </a:r>
            <a:endParaRPr lang="en-US" altLang="ja-JP" sz="2800" b="1" dirty="0"/>
          </a:p>
        </p:txBody>
      </p:sp>
      <p:sp>
        <p:nvSpPr>
          <p:cNvPr id="14" name="テキスト ボックス 13">
            <a:extLst>
              <a:ext uri="{FF2B5EF4-FFF2-40B4-BE49-F238E27FC236}">
                <a16:creationId xmlns:a16="http://schemas.microsoft.com/office/drawing/2014/main" id="{C61487E1-53A7-4AE3-A568-56ED86A029D5}"/>
              </a:ext>
            </a:extLst>
          </p:cNvPr>
          <p:cNvSpPr txBox="1"/>
          <p:nvPr/>
        </p:nvSpPr>
        <p:spPr>
          <a:xfrm>
            <a:off x="7271815" y="3500975"/>
            <a:ext cx="1620957" cy="1384995"/>
          </a:xfrm>
          <a:prstGeom prst="rect">
            <a:avLst/>
          </a:prstGeom>
          <a:blipFill>
            <a:blip r:embed="rId2"/>
            <a:tile tx="0" ty="0" sx="100000" sy="100000" flip="none" algn="tl"/>
          </a:blipFill>
        </p:spPr>
        <p:txBody>
          <a:bodyPr wrap="none" rtlCol="0">
            <a:spAutoFit/>
          </a:bodyPr>
          <a:lstStyle/>
          <a:p>
            <a:pPr algn="ctr"/>
            <a:r>
              <a:rPr lang="ja-JP" altLang="en-US" sz="2800" b="1" dirty="0"/>
              <a:t>④</a:t>
            </a:r>
            <a:endParaRPr lang="en-US" altLang="ja-JP" sz="2800" b="1" dirty="0"/>
          </a:p>
          <a:p>
            <a:pPr algn="ctr"/>
            <a:r>
              <a:rPr lang="ja-JP" altLang="en-US" sz="2800" b="1" dirty="0"/>
              <a:t>問いに</a:t>
            </a:r>
            <a:endParaRPr lang="en-US" altLang="ja-JP" sz="2800" b="1" dirty="0"/>
          </a:p>
          <a:p>
            <a:pPr algn="ctr"/>
            <a:r>
              <a:rPr lang="ja-JP" altLang="en-US" sz="2800" b="1" dirty="0"/>
              <a:t>対する解</a:t>
            </a:r>
            <a:endParaRPr lang="en-US" altLang="ja-JP" sz="2800" b="1" dirty="0"/>
          </a:p>
        </p:txBody>
      </p:sp>
      <p:sp>
        <p:nvSpPr>
          <p:cNvPr id="16" name="テキスト ボックス 15">
            <a:extLst>
              <a:ext uri="{FF2B5EF4-FFF2-40B4-BE49-F238E27FC236}">
                <a16:creationId xmlns:a16="http://schemas.microsoft.com/office/drawing/2014/main" id="{DA53E9F5-64DD-42A0-ADDA-04843D392FB6}"/>
              </a:ext>
            </a:extLst>
          </p:cNvPr>
          <p:cNvSpPr txBox="1"/>
          <p:nvPr/>
        </p:nvSpPr>
        <p:spPr>
          <a:xfrm>
            <a:off x="616692" y="3500976"/>
            <a:ext cx="1261884" cy="1384995"/>
          </a:xfrm>
          <a:prstGeom prst="rect">
            <a:avLst/>
          </a:prstGeom>
          <a:blipFill>
            <a:blip r:embed="rId2"/>
            <a:tile tx="0" ty="0" sx="100000" sy="100000" flip="none" algn="tl"/>
          </a:blipFill>
        </p:spPr>
        <p:txBody>
          <a:bodyPr wrap="none" rtlCol="0">
            <a:spAutoFit/>
          </a:bodyPr>
          <a:lstStyle/>
          <a:p>
            <a:pPr algn="ctr"/>
            <a:r>
              <a:rPr lang="ja-JP" altLang="en-US" sz="2800" b="1" dirty="0"/>
              <a:t>⑤</a:t>
            </a:r>
            <a:endParaRPr lang="en-US" altLang="ja-JP" sz="2800" b="1" dirty="0"/>
          </a:p>
          <a:p>
            <a:pPr algn="ctr"/>
            <a:r>
              <a:rPr lang="ja-JP" altLang="en-US" sz="2800" b="1" dirty="0"/>
              <a:t>次の</a:t>
            </a:r>
            <a:endParaRPr lang="en-US" altLang="ja-JP" sz="2800" b="1" dirty="0"/>
          </a:p>
          <a:p>
            <a:pPr algn="ctr"/>
            <a:r>
              <a:rPr lang="ja-JP" altLang="en-US" sz="2800" b="1" dirty="0"/>
              <a:t>テーマ</a:t>
            </a:r>
            <a:endParaRPr lang="en-US" altLang="ja-JP" sz="2800" b="1" dirty="0"/>
          </a:p>
        </p:txBody>
      </p:sp>
      <p:sp>
        <p:nvSpPr>
          <p:cNvPr id="17" name="吹き出し: 角を丸めた四角形 16">
            <a:extLst>
              <a:ext uri="{FF2B5EF4-FFF2-40B4-BE49-F238E27FC236}">
                <a16:creationId xmlns:a16="http://schemas.microsoft.com/office/drawing/2014/main" id="{CE6CF415-DD61-41C1-96B1-F8F067D6E0B5}"/>
              </a:ext>
            </a:extLst>
          </p:cNvPr>
          <p:cNvSpPr/>
          <p:nvPr/>
        </p:nvSpPr>
        <p:spPr>
          <a:xfrm>
            <a:off x="179512" y="209339"/>
            <a:ext cx="2635163" cy="1082295"/>
          </a:xfrm>
          <a:prstGeom prst="wedgeRoundRectCallout">
            <a:avLst>
              <a:gd name="adj1" fmla="val -16866"/>
              <a:gd name="adj2" fmla="val 116463"/>
              <a:gd name="adj3" fmla="val 16667"/>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テーマ設定の</a:t>
            </a:r>
            <a:endParaRPr kumimoji="1" lang="en-US" altLang="ja-JP" sz="2400" dirty="0">
              <a:solidFill>
                <a:schemeClr val="tx1"/>
              </a:solidFill>
            </a:endParaRPr>
          </a:p>
          <a:p>
            <a:pPr algn="ctr"/>
            <a:r>
              <a:rPr kumimoji="1" lang="ja-JP" altLang="en-US" sz="2400" dirty="0">
                <a:solidFill>
                  <a:schemeClr val="tx1"/>
                </a:solidFill>
              </a:rPr>
              <a:t>理由も重要</a:t>
            </a:r>
          </a:p>
        </p:txBody>
      </p:sp>
    </p:spTree>
    <p:extLst>
      <p:ext uri="{BB962C8B-B14F-4D97-AF65-F5344CB8AC3E}">
        <p14:creationId xmlns:p14="http://schemas.microsoft.com/office/powerpoint/2010/main" val="4115995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A57D00-8984-40DA-8C2A-DFBA49E33F3E}"/>
              </a:ext>
            </a:extLst>
          </p:cNvPr>
          <p:cNvSpPr>
            <a:spLocks noGrp="1"/>
          </p:cNvSpPr>
          <p:nvPr>
            <p:ph type="title"/>
          </p:nvPr>
        </p:nvSpPr>
        <p:spPr/>
        <p:txBody>
          <a:bodyPr/>
          <a:lstStyle/>
          <a:p>
            <a:r>
              <a:rPr lang="ja-JP" altLang="en-US" dirty="0"/>
              <a:t>生徒に提示している課題</a:t>
            </a:r>
            <a:endParaRPr kumimoji="1" lang="ja-JP" altLang="en-US" dirty="0"/>
          </a:p>
        </p:txBody>
      </p:sp>
      <p:sp>
        <p:nvSpPr>
          <p:cNvPr id="3" name="コンテンツ プレースホルダー 2">
            <a:extLst>
              <a:ext uri="{FF2B5EF4-FFF2-40B4-BE49-F238E27FC236}">
                <a16:creationId xmlns:a16="http://schemas.microsoft.com/office/drawing/2014/main" id="{FACE3437-6361-4F8A-9B32-4AA4D01F4CCA}"/>
              </a:ext>
            </a:extLst>
          </p:cNvPr>
          <p:cNvSpPr>
            <a:spLocks noGrp="1"/>
          </p:cNvSpPr>
          <p:nvPr>
            <p:ph idx="1"/>
          </p:nvPr>
        </p:nvSpPr>
        <p:spPr>
          <a:xfrm>
            <a:off x="457200" y="1600200"/>
            <a:ext cx="8363272" cy="4983162"/>
          </a:xfrm>
        </p:spPr>
        <p:txBody>
          <a:bodyPr>
            <a:normAutofit/>
          </a:bodyPr>
          <a:lstStyle/>
          <a:p>
            <a:pPr marL="0" indent="0">
              <a:buNone/>
            </a:pPr>
            <a:r>
              <a:rPr lang="ja-JP" altLang="ja-JP" sz="3600" b="1" dirty="0">
                <a:solidFill>
                  <a:srgbClr val="FF0000"/>
                </a:solidFill>
              </a:rPr>
              <a:t>①テーマ</a:t>
            </a:r>
            <a:r>
              <a:rPr lang="ja-JP" altLang="en-US" sz="3600" b="1" dirty="0">
                <a:solidFill>
                  <a:srgbClr val="FF0000"/>
                </a:solidFill>
              </a:rPr>
              <a:t>（問い）</a:t>
            </a:r>
            <a:endParaRPr lang="ja-JP" altLang="ja-JP" sz="3600" b="1" dirty="0">
              <a:solidFill>
                <a:srgbClr val="FF0000"/>
              </a:solidFill>
            </a:endParaRPr>
          </a:p>
          <a:p>
            <a:pPr marL="0" indent="0">
              <a:buNone/>
            </a:pPr>
            <a:r>
              <a:rPr lang="ja-JP" altLang="ja-JP" sz="3600" b="1" dirty="0">
                <a:solidFill>
                  <a:srgbClr val="FF0000"/>
                </a:solidFill>
              </a:rPr>
              <a:t>②テーマ設定の理由</a:t>
            </a:r>
          </a:p>
          <a:p>
            <a:pPr marL="0" indent="0">
              <a:buNone/>
            </a:pPr>
            <a:r>
              <a:rPr lang="ja-JP" altLang="ja-JP" dirty="0"/>
              <a:t>③内容の説明</a:t>
            </a:r>
          </a:p>
          <a:p>
            <a:pPr marL="0" indent="0">
              <a:buNone/>
            </a:pPr>
            <a:r>
              <a:rPr lang="ja-JP" altLang="ja-JP" dirty="0"/>
              <a:t>④教科書の内容との関連性</a:t>
            </a:r>
            <a:endParaRPr lang="en-US" altLang="ja-JP" dirty="0"/>
          </a:p>
          <a:p>
            <a:pPr marL="0" indent="0">
              <a:buNone/>
            </a:pPr>
            <a:r>
              <a:rPr lang="ja-JP" altLang="ja-JP" dirty="0"/>
              <a:t>⑤さらに知る必要のあること</a:t>
            </a:r>
          </a:p>
          <a:p>
            <a:pPr marL="0" indent="0">
              <a:buNone/>
            </a:pPr>
            <a:r>
              <a:rPr lang="ja-JP" altLang="ja-JP" sz="3600" b="1" dirty="0">
                <a:solidFill>
                  <a:srgbClr val="FF0000"/>
                </a:solidFill>
              </a:rPr>
              <a:t>⑥さらに探究したい問い・テーマ</a:t>
            </a:r>
          </a:p>
          <a:p>
            <a:pPr marL="0" indent="0">
              <a:buNone/>
            </a:pPr>
            <a:r>
              <a:rPr lang="ja-JP" altLang="ja-JP" dirty="0"/>
              <a:t>⑦参考資料</a:t>
            </a:r>
            <a:endParaRPr kumimoji="1" lang="ja-JP" altLang="en-US" dirty="0"/>
          </a:p>
        </p:txBody>
      </p:sp>
    </p:spTree>
    <p:extLst>
      <p:ext uri="{BB962C8B-B14F-4D97-AF65-F5344CB8AC3E}">
        <p14:creationId xmlns:p14="http://schemas.microsoft.com/office/powerpoint/2010/main" val="3449296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692696"/>
            <a:ext cx="8464352" cy="5570756"/>
          </a:xfrm>
          <a:prstGeom prst="rect">
            <a:avLst/>
          </a:prstGeom>
          <a:noFill/>
        </p:spPr>
        <p:txBody>
          <a:bodyPr wrap="square" rtlCol="0">
            <a:spAutoFit/>
          </a:bodyPr>
          <a:lstStyle/>
          <a:p>
            <a:r>
              <a:rPr lang="ja-JP" altLang="en-US" sz="4000" b="1" dirty="0">
                <a:solidFill>
                  <a:schemeClr val="bg1">
                    <a:lumMod val="50000"/>
                  </a:schemeClr>
                </a:solidFill>
              </a:rPr>
              <a:t>話題①</a:t>
            </a:r>
            <a:r>
              <a:rPr lang="ja-JP" altLang="en-US" sz="4000" dirty="0">
                <a:solidFill>
                  <a:schemeClr val="bg1">
                    <a:lumMod val="50000"/>
                  </a:schemeClr>
                </a:solidFill>
              </a:rPr>
              <a:t>　ＡＬ型授業の背景</a:t>
            </a:r>
            <a:endParaRPr lang="ja-JP" altLang="en-US" sz="1200" dirty="0">
              <a:solidFill>
                <a:schemeClr val="bg1">
                  <a:lumMod val="50000"/>
                </a:schemeClr>
              </a:solidFill>
            </a:endParaRPr>
          </a:p>
          <a:p>
            <a:endParaRPr lang="en-US" altLang="ja-JP" sz="2000" b="1" dirty="0">
              <a:solidFill>
                <a:schemeClr val="bg1">
                  <a:lumMod val="50000"/>
                </a:schemeClr>
              </a:solidFill>
            </a:endParaRPr>
          </a:p>
          <a:p>
            <a:r>
              <a:rPr lang="ja-JP" altLang="en-US" sz="4000" b="1" dirty="0">
                <a:solidFill>
                  <a:schemeClr val="bg1">
                    <a:lumMod val="50000"/>
                  </a:schemeClr>
                </a:solidFill>
              </a:rPr>
              <a:t>話題②</a:t>
            </a:r>
            <a:r>
              <a:rPr lang="ja-JP" altLang="en-US" sz="4000" dirty="0">
                <a:solidFill>
                  <a:schemeClr val="bg1">
                    <a:lumMod val="50000"/>
                  </a:schemeClr>
                </a:solidFill>
              </a:rPr>
              <a:t>　授業デザインの前提</a:t>
            </a:r>
            <a:endParaRPr lang="ja-JP" altLang="en-US" sz="1200" dirty="0">
              <a:solidFill>
                <a:schemeClr val="bg1">
                  <a:lumMod val="50000"/>
                </a:schemeClr>
              </a:solidFill>
            </a:endParaRPr>
          </a:p>
          <a:p>
            <a:endParaRPr lang="en-US" altLang="ja-JP" sz="2000" b="1" dirty="0">
              <a:solidFill>
                <a:schemeClr val="bg1">
                  <a:lumMod val="50000"/>
                </a:schemeClr>
              </a:solidFill>
            </a:endParaRPr>
          </a:p>
          <a:p>
            <a:r>
              <a:rPr lang="ja-JP" altLang="en-US" sz="4000" b="1" dirty="0">
                <a:solidFill>
                  <a:schemeClr val="bg1">
                    <a:lumMod val="50000"/>
                  </a:schemeClr>
                </a:solidFill>
              </a:rPr>
              <a:t>話題③</a:t>
            </a:r>
            <a:r>
              <a:rPr lang="ja-JP" altLang="en-US" sz="4000" dirty="0">
                <a:solidFill>
                  <a:schemeClr val="bg1">
                    <a:lumMod val="50000"/>
                  </a:schemeClr>
                </a:solidFill>
              </a:rPr>
              <a:t>　教科書中心の授業</a:t>
            </a:r>
            <a:endParaRPr lang="ja-JP" altLang="en-US" sz="1200" dirty="0">
              <a:solidFill>
                <a:schemeClr val="bg1">
                  <a:lumMod val="50000"/>
                </a:schemeClr>
              </a:solidFill>
            </a:endParaRPr>
          </a:p>
          <a:p>
            <a:endParaRPr lang="en-US" altLang="ja-JP" sz="2000" b="1" dirty="0">
              <a:solidFill>
                <a:schemeClr val="bg1">
                  <a:lumMod val="50000"/>
                </a:schemeClr>
              </a:solidFill>
            </a:endParaRPr>
          </a:p>
          <a:p>
            <a:r>
              <a:rPr lang="ja-JP" altLang="en-US" sz="4000" b="1" dirty="0">
                <a:solidFill>
                  <a:schemeClr val="bg1">
                    <a:lumMod val="50000"/>
                  </a:schemeClr>
                </a:solidFill>
              </a:rPr>
              <a:t>話題④</a:t>
            </a:r>
            <a:r>
              <a:rPr lang="ja-JP" altLang="en-US" sz="4000" dirty="0">
                <a:solidFill>
                  <a:schemeClr val="bg1">
                    <a:lumMod val="50000"/>
                  </a:schemeClr>
                </a:solidFill>
              </a:rPr>
              <a:t>　プロジェクト型の授業</a:t>
            </a:r>
            <a:endParaRPr lang="ja-JP" altLang="en-US" sz="1200" dirty="0">
              <a:solidFill>
                <a:schemeClr val="bg1">
                  <a:lumMod val="50000"/>
                </a:schemeClr>
              </a:solidFill>
            </a:endParaRPr>
          </a:p>
          <a:p>
            <a:endParaRPr lang="en-US" altLang="ja-JP" sz="2000" b="1" dirty="0">
              <a:solidFill>
                <a:schemeClr val="bg1">
                  <a:lumMod val="50000"/>
                </a:schemeClr>
              </a:solidFill>
            </a:endParaRPr>
          </a:p>
          <a:p>
            <a:r>
              <a:rPr lang="ja-JP" altLang="en-US" sz="4000" b="1" dirty="0">
                <a:solidFill>
                  <a:srgbClr val="FF0000"/>
                </a:solidFill>
              </a:rPr>
              <a:t>話題⑤　大学入試への対応</a:t>
            </a:r>
            <a:endParaRPr lang="en-US" altLang="ja-JP" sz="4000" b="1" dirty="0">
              <a:solidFill>
                <a:srgbClr val="FF0000"/>
              </a:solidFill>
            </a:endParaRPr>
          </a:p>
          <a:p>
            <a:endParaRPr lang="en-US" altLang="ja-JP" sz="2000" dirty="0">
              <a:solidFill>
                <a:schemeClr val="bg1">
                  <a:lumMod val="50000"/>
                </a:schemeClr>
              </a:solidFill>
            </a:endParaRPr>
          </a:p>
          <a:p>
            <a:r>
              <a:rPr lang="ja-JP" altLang="en-US" sz="4000" b="1" dirty="0">
                <a:solidFill>
                  <a:schemeClr val="bg1">
                    <a:lumMod val="50000"/>
                  </a:schemeClr>
                </a:solidFill>
              </a:rPr>
              <a:t>話題⑥　</a:t>
            </a:r>
            <a:r>
              <a:rPr lang="ja-JP" altLang="en-US" sz="4000" dirty="0">
                <a:solidFill>
                  <a:schemeClr val="bg1">
                    <a:lumMod val="50000"/>
                  </a:schemeClr>
                </a:solidFill>
              </a:rPr>
              <a:t>最後に</a:t>
            </a:r>
            <a:endParaRPr lang="en-US" altLang="ja-JP" sz="4000" dirty="0">
              <a:solidFill>
                <a:schemeClr val="bg1">
                  <a:lumMod val="50000"/>
                </a:schemeClr>
              </a:solidFill>
            </a:endParaRPr>
          </a:p>
          <a:p>
            <a:endParaRPr lang="en-US" altLang="ja-JP" sz="1200" dirty="0">
              <a:solidFill>
                <a:schemeClr val="bg1">
                  <a:lumMod val="50000"/>
                </a:schemeClr>
              </a:solidFill>
            </a:endParaRPr>
          </a:p>
        </p:txBody>
      </p:sp>
    </p:spTree>
    <p:extLst>
      <p:ext uri="{BB962C8B-B14F-4D97-AF65-F5344CB8AC3E}">
        <p14:creationId xmlns:p14="http://schemas.microsoft.com/office/powerpoint/2010/main" val="26128214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高</a:t>
            </a:r>
            <a:r>
              <a:rPr kumimoji="1" lang="en-US" altLang="ja-JP" dirty="0"/>
              <a:t>3</a:t>
            </a:r>
            <a:r>
              <a:rPr lang="ja-JP" altLang="en-US" dirty="0"/>
              <a:t>の授業の要素</a:t>
            </a:r>
            <a:endParaRPr kumimoji="1" lang="ja-JP" altLang="en-US" dirty="0"/>
          </a:p>
        </p:txBody>
      </p:sp>
      <p:sp>
        <p:nvSpPr>
          <p:cNvPr id="3" name="コンテンツ プレースホルダー 2"/>
          <p:cNvSpPr>
            <a:spLocks noGrp="1"/>
          </p:cNvSpPr>
          <p:nvPr>
            <p:ph idx="1"/>
          </p:nvPr>
        </p:nvSpPr>
        <p:spPr>
          <a:xfrm>
            <a:off x="457200" y="1700808"/>
            <a:ext cx="8229600" cy="4525963"/>
          </a:xfrm>
        </p:spPr>
        <p:txBody>
          <a:bodyPr>
            <a:normAutofit fontScale="92500" lnSpcReduction="10000"/>
          </a:bodyPr>
          <a:lstStyle/>
          <a:p>
            <a:r>
              <a:rPr lang="ja-JP" altLang="en-US" sz="4300" dirty="0"/>
              <a:t>テキスト</a:t>
            </a:r>
            <a:r>
              <a:rPr kumimoji="1" lang="ja-JP" altLang="en-US" sz="4300" dirty="0"/>
              <a:t>を読む</a:t>
            </a:r>
            <a:endParaRPr kumimoji="1" lang="en-US" altLang="ja-JP" sz="4300" dirty="0"/>
          </a:p>
          <a:p>
            <a:pPr marL="0" indent="0">
              <a:buNone/>
            </a:pPr>
            <a:endParaRPr kumimoji="1" lang="en-US" altLang="ja-JP" sz="2400" dirty="0"/>
          </a:p>
          <a:p>
            <a:r>
              <a:rPr lang="ja-JP" altLang="en-US" sz="4300" dirty="0"/>
              <a:t>計画を立てる</a:t>
            </a:r>
            <a:endParaRPr lang="en-US" altLang="ja-JP" sz="4300" dirty="0"/>
          </a:p>
          <a:p>
            <a:pPr marL="0" indent="0">
              <a:buNone/>
            </a:pPr>
            <a:endParaRPr lang="en-US" altLang="ja-JP" sz="2200" dirty="0"/>
          </a:p>
          <a:p>
            <a:r>
              <a:rPr lang="ja-JP" altLang="en-US" sz="4300" dirty="0"/>
              <a:t>適切に頼る</a:t>
            </a:r>
          </a:p>
          <a:p>
            <a:endParaRPr kumimoji="1" lang="en-US" altLang="ja-JP" dirty="0"/>
          </a:p>
          <a:p>
            <a:pPr marL="0" indent="0">
              <a:buNone/>
            </a:pPr>
            <a:r>
              <a:rPr kumimoji="1" lang="en-US" altLang="ja-JP" dirty="0"/>
              <a:t>※</a:t>
            </a:r>
            <a:r>
              <a:rPr lang="ja-JP" altLang="en-US" dirty="0"/>
              <a:t>講義は補助的に（要望が少なくなっていく）</a:t>
            </a:r>
            <a:endParaRPr kumimoji="1" lang="en-US" altLang="ja-JP" dirty="0"/>
          </a:p>
          <a:p>
            <a:pPr marL="0" indent="0">
              <a:buNone/>
            </a:pPr>
            <a:r>
              <a:rPr lang="en-US" altLang="ja-JP" dirty="0"/>
              <a:t>※</a:t>
            </a:r>
            <a:r>
              <a:rPr lang="ja-JP" altLang="en-US" dirty="0"/>
              <a:t>問題集は各自で</a:t>
            </a:r>
            <a:endParaRPr lang="en-US" altLang="ja-JP" dirty="0"/>
          </a:p>
          <a:p>
            <a:endParaRPr kumimoji="1" lang="en-US" altLang="ja-JP" dirty="0"/>
          </a:p>
        </p:txBody>
      </p:sp>
      <p:sp>
        <p:nvSpPr>
          <p:cNvPr id="4" name="右中かっこ 3">
            <a:extLst>
              <a:ext uri="{FF2B5EF4-FFF2-40B4-BE49-F238E27FC236}">
                <a16:creationId xmlns:a16="http://schemas.microsoft.com/office/drawing/2014/main" id="{C558B016-8577-48DE-921B-4E82C1286162}"/>
              </a:ext>
            </a:extLst>
          </p:cNvPr>
          <p:cNvSpPr/>
          <p:nvPr/>
        </p:nvSpPr>
        <p:spPr>
          <a:xfrm>
            <a:off x="4716016" y="1671570"/>
            <a:ext cx="720080" cy="2693534"/>
          </a:xfrm>
          <a:prstGeom prst="rightBrace">
            <a:avLst>
              <a:gd name="adj1" fmla="val 23760"/>
              <a:gd name="adj2" fmla="val 46775"/>
            </a:avLst>
          </a:prstGeom>
          <a:ln w="444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3F210671-818E-45C1-8035-E58BD6521341}"/>
              </a:ext>
            </a:extLst>
          </p:cNvPr>
          <p:cNvSpPr txBox="1"/>
          <p:nvPr/>
        </p:nvSpPr>
        <p:spPr>
          <a:xfrm>
            <a:off x="5652120" y="2175626"/>
            <a:ext cx="2646878" cy="1569660"/>
          </a:xfrm>
          <a:prstGeom prst="rect">
            <a:avLst/>
          </a:prstGeom>
          <a:solidFill>
            <a:srgbClr val="FFFF00">
              <a:alpha val="57000"/>
            </a:srgbClr>
          </a:solidFill>
        </p:spPr>
        <p:txBody>
          <a:bodyPr wrap="none" rtlCol="0">
            <a:spAutoFit/>
          </a:bodyPr>
          <a:lstStyle/>
          <a:p>
            <a:r>
              <a:rPr kumimoji="1" lang="ja-JP" altLang="en-US" sz="4800" b="1" dirty="0">
                <a:latin typeface="+mj-ea"/>
                <a:ea typeface="+mj-ea"/>
              </a:rPr>
              <a:t>自動運行</a:t>
            </a:r>
            <a:endParaRPr kumimoji="1" lang="en-US" altLang="ja-JP" sz="4800" b="1" dirty="0">
              <a:latin typeface="+mj-ea"/>
              <a:ea typeface="+mj-ea"/>
            </a:endParaRPr>
          </a:p>
          <a:p>
            <a:r>
              <a:rPr kumimoji="1" lang="ja-JP" altLang="en-US" sz="4800" b="1" dirty="0">
                <a:latin typeface="+mj-ea"/>
                <a:ea typeface="+mj-ea"/>
              </a:rPr>
              <a:t>モードへ</a:t>
            </a:r>
          </a:p>
        </p:txBody>
      </p:sp>
    </p:spTree>
    <p:extLst>
      <p:ext uri="{BB962C8B-B14F-4D97-AF65-F5344CB8AC3E}">
        <p14:creationId xmlns:p14="http://schemas.microsoft.com/office/powerpoint/2010/main" val="2055079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188640"/>
            <a:ext cx="8229600" cy="6552728"/>
          </a:xfrm>
        </p:spPr>
        <p:txBody>
          <a:bodyPr>
            <a:normAutofit lnSpcReduction="10000"/>
          </a:bodyPr>
          <a:lstStyle/>
          <a:p>
            <a:r>
              <a:rPr kumimoji="1" lang="ja-JP" altLang="en-US" dirty="0"/>
              <a:t>自力で読む</a:t>
            </a:r>
            <a:endParaRPr kumimoji="1" lang="en-US" altLang="ja-JP" dirty="0"/>
          </a:p>
          <a:p>
            <a:pPr marL="0" indent="0">
              <a:buNone/>
            </a:pPr>
            <a:r>
              <a:rPr kumimoji="1" lang="ja-JP" altLang="en-US" dirty="0"/>
              <a:t>　→</a:t>
            </a:r>
            <a:r>
              <a:rPr kumimoji="1" lang="ja-JP" altLang="en-US" sz="4000" b="1" dirty="0">
                <a:solidFill>
                  <a:srgbClr val="FF0000"/>
                </a:solidFill>
              </a:rPr>
              <a:t>読解力</a:t>
            </a:r>
            <a:r>
              <a:rPr kumimoji="1" lang="ja-JP" altLang="en-US" dirty="0"/>
              <a:t>がつく</a:t>
            </a:r>
            <a:endParaRPr kumimoji="1" lang="en-US" altLang="ja-JP" dirty="0"/>
          </a:p>
          <a:p>
            <a:pPr marL="0" indent="0">
              <a:buNone/>
            </a:pPr>
            <a:endParaRPr kumimoji="1" lang="en-US" altLang="ja-JP" dirty="0"/>
          </a:p>
          <a:p>
            <a:r>
              <a:rPr kumimoji="1" lang="ja-JP" altLang="en-US" dirty="0"/>
              <a:t>「説明せよ」という論述型の課題</a:t>
            </a:r>
            <a:endParaRPr kumimoji="1" lang="en-US" altLang="ja-JP" dirty="0"/>
          </a:p>
          <a:p>
            <a:pPr marL="0" indent="0">
              <a:buNone/>
            </a:pPr>
            <a:r>
              <a:rPr lang="ja-JP" altLang="en-US" dirty="0"/>
              <a:t>　→</a:t>
            </a:r>
            <a:r>
              <a:rPr lang="ja-JP" altLang="en-US" sz="4000" b="1" dirty="0">
                <a:solidFill>
                  <a:srgbClr val="FF0000"/>
                </a:solidFill>
              </a:rPr>
              <a:t>論述力</a:t>
            </a:r>
            <a:r>
              <a:rPr lang="ja-JP" altLang="en-US" dirty="0"/>
              <a:t>がつく</a:t>
            </a:r>
            <a:endParaRPr lang="en-US" altLang="ja-JP" dirty="0"/>
          </a:p>
          <a:p>
            <a:endParaRPr lang="en-US" altLang="ja-JP" dirty="0"/>
          </a:p>
          <a:p>
            <a:r>
              <a:rPr lang="ja-JP" altLang="en-US" dirty="0"/>
              <a:t>わからないときは対話</a:t>
            </a:r>
            <a:endParaRPr lang="en-US" altLang="ja-JP" dirty="0"/>
          </a:p>
          <a:p>
            <a:pPr marL="0" indent="0">
              <a:buNone/>
            </a:pPr>
            <a:r>
              <a:rPr lang="ja-JP" altLang="en-US" dirty="0"/>
              <a:t>　→</a:t>
            </a:r>
            <a:r>
              <a:rPr lang="ja-JP" altLang="en-US" sz="4000" b="1" dirty="0">
                <a:solidFill>
                  <a:srgbClr val="FF0000"/>
                </a:solidFill>
              </a:rPr>
              <a:t>対話力</a:t>
            </a:r>
            <a:r>
              <a:rPr lang="ja-JP" altLang="en-US" dirty="0"/>
              <a:t>がつく</a:t>
            </a:r>
            <a:endParaRPr lang="en-US" altLang="ja-JP" dirty="0"/>
          </a:p>
          <a:p>
            <a:endParaRPr kumimoji="1" lang="en-US" altLang="ja-JP" dirty="0"/>
          </a:p>
          <a:p>
            <a:r>
              <a:rPr kumimoji="1" lang="ja-JP" altLang="en-US" dirty="0"/>
              <a:t>図表の読み取り・解釈</a:t>
            </a:r>
            <a:endParaRPr kumimoji="1" lang="en-US" altLang="ja-JP" dirty="0"/>
          </a:p>
          <a:p>
            <a:pPr marL="0" indent="0">
              <a:buNone/>
            </a:pPr>
            <a:r>
              <a:rPr kumimoji="1" lang="ja-JP" altLang="en-US" dirty="0"/>
              <a:t>　→</a:t>
            </a:r>
            <a:r>
              <a:rPr kumimoji="1" lang="ja-JP" altLang="en-US" sz="4000" b="1" dirty="0">
                <a:solidFill>
                  <a:srgbClr val="FF0000"/>
                </a:solidFill>
              </a:rPr>
              <a:t>考察力</a:t>
            </a:r>
            <a:r>
              <a:rPr kumimoji="1" lang="ja-JP" altLang="en-US" dirty="0"/>
              <a:t>がつく</a:t>
            </a:r>
            <a:endParaRPr kumimoji="1" lang="en-US" altLang="ja-JP" dirty="0"/>
          </a:p>
        </p:txBody>
      </p:sp>
    </p:spTree>
    <p:extLst>
      <p:ext uri="{BB962C8B-B14F-4D97-AF65-F5344CB8AC3E}">
        <p14:creationId xmlns:p14="http://schemas.microsoft.com/office/powerpoint/2010/main" val="38236563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212F13-3B38-443B-B63C-3BF41E175C3A}"/>
              </a:ext>
            </a:extLst>
          </p:cNvPr>
          <p:cNvSpPr>
            <a:spLocks noGrp="1"/>
          </p:cNvSpPr>
          <p:nvPr>
            <p:ph type="title"/>
          </p:nvPr>
        </p:nvSpPr>
        <p:spPr/>
        <p:txBody>
          <a:bodyPr>
            <a:normAutofit/>
          </a:bodyPr>
          <a:lstStyle/>
          <a:p>
            <a:r>
              <a:rPr lang="ja-JP" altLang="en-US" dirty="0"/>
              <a:t>高</a:t>
            </a:r>
            <a:r>
              <a:rPr lang="en-US" altLang="ja-JP" dirty="0"/>
              <a:t>3</a:t>
            </a:r>
            <a:r>
              <a:rPr lang="ja-JP" altLang="en-US" dirty="0"/>
              <a:t>センター後の論述演習</a:t>
            </a:r>
            <a:endParaRPr kumimoji="1" lang="ja-JP" altLang="en-US" dirty="0"/>
          </a:p>
        </p:txBody>
      </p:sp>
      <p:sp>
        <p:nvSpPr>
          <p:cNvPr id="3" name="コンテンツ プレースホルダー 2">
            <a:extLst>
              <a:ext uri="{FF2B5EF4-FFF2-40B4-BE49-F238E27FC236}">
                <a16:creationId xmlns:a16="http://schemas.microsoft.com/office/drawing/2014/main" id="{4F214D75-3C02-4A30-A868-5C0B5F5ED5F2}"/>
              </a:ext>
            </a:extLst>
          </p:cNvPr>
          <p:cNvSpPr>
            <a:spLocks noGrp="1"/>
          </p:cNvSpPr>
          <p:nvPr>
            <p:ph idx="1"/>
          </p:nvPr>
        </p:nvSpPr>
        <p:spPr>
          <a:xfrm>
            <a:off x="457200" y="1600200"/>
            <a:ext cx="8229600" cy="4781128"/>
          </a:xfrm>
        </p:spPr>
        <p:txBody>
          <a:bodyPr/>
          <a:lstStyle/>
          <a:p>
            <a:r>
              <a:rPr lang="ja-JP" altLang="en-US" dirty="0"/>
              <a:t>論述対策チームの編成</a:t>
            </a:r>
            <a:endParaRPr kumimoji="1" lang="en-US" altLang="ja-JP" dirty="0"/>
          </a:p>
          <a:p>
            <a:r>
              <a:rPr lang="ja-JP" altLang="en-US" dirty="0"/>
              <a:t>日時・内容を決めて進める</a:t>
            </a:r>
            <a:endParaRPr lang="en-US" altLang="ja-JP" dirty="0"/>
          </a:p>
          <a:p>
            <a:r>
              <a:rPr lang="ja-JP" altLang="en-US" dirty="0"/>
              <a:t>相互添削と模範解答作成</a:t>
            </a:r>
            <a:endParaRPr lang="en-US" altLang="ja-JP" dirty="0"/>
          </a:p>
          <a:p>
            <a:endParaRPr lang="en-US" altLang="ja-JP" dirty="0"/>
          </a:p>
          <a:p>
            <a:pPr marL="0" indent="0">
              <a:buNone/>
            </a:pPr>
            <a:r>
              <a:rPr lang="en-US" altLang="ja-JP" b="1" dirty="0"/>
              <a:t>【</a:t>
            </a:r>
            <a:r>
              <a:rPr lang="ja-JP" altLang="en-US" b="1" dirty="0"/>
              <a:t>教員の役割</a:t>
            </a:r>
            <a:r>
              <a:rPr lang="en-US" altLang="ja-JP" b="1" dirty="0"/>
              <a:t>】</a:t>
            </a:r>
          </a:p>
          <a:p>
            <a:r>
              <a:rPr lang="ja-JP" altLang="en-US" dirty="0"/>
              <a:t>最初の「声かけ」と「イントロ」</a:t>
            </a:r>
            <a:endParaRPr lang="en-US" altLang="ja-JP" dirty="0"/>
          </a:p>
          <a:p>
            <a:r>
              <a:rPr lang="ja-JP" altLang="en-US" dirty="0"/>
              <a:t>教材の提供（プリント、問題集）</a:t>
            </a:r>
            <a:endParaRPr lang="en-US" altLang="ja-JP" dirty="0"/>
          </a:p>
          <a:p>
            <a:endParaRPr kumimoji="1" lang="ja-JP" altLang="en-US" dirty="0"/>
          </a:p>
        </p:txBody>
      </p:sp>
      <p:sp>
        <p:nvSpPr>
          <p:cNvPr id="4" name="テキスト ボックス 3">
            <a:extLst>
              <a:ext uri="{FF2B5EF4-FFF2-40B4-BE49-F238E27FC236}">
                <a16:creationId xmlns:a16="http://schemas.microsoft.com/office/drawing/2014/main" id="{B3F2FDBB-0452-46C3-8EE2-E61DFA615C3A}"/>
              </a:ext>
            </a:extLst>
          </p:cNvPr>
          <p:cNvSpPr txBox="1"/>
          <p:nvPr/>
        </p:nvSpPr>
        <p:spPr>
          <a:xfrm>
            <a:off x="6042035" y="1700808"/>
            <a:ext cx="2646878" cy="1569660"/>
          </a:xfrm>
          <a:prstGeom prst="rect">
            <a:avLst/>
          </a:prstGeom>
          <a:solidFill>
            <a:srgbClr val="FFFF00">
              <a:alpha val="57000"/>
            </a:srgbClr>
          </a:solidFill>
        </p:spPr>
        <p:txBody>
          <a:bodyPr wrap="none" rtlCol="0">
            <a:spAutoFit/>
          </a:bodyPr>
          <a:lstStyle/>
          <a:p>
            <a:pPr algn="ctr"/>
            <a:r>
              <a:rPr kumimoji="1" lang="ja-JP" altLang="en-US" sz="4800" b="1" dirty="0">
                <a:latin typeface="+mj-ea"/>
                <a:ea typeface="+mj-ea"/>
              </a:rPr>
              <a:t>自動運行</a:t>
            </a:r>
            <a:endParaRPr kumimoji="1" lang="en-US" altLang="ja-JP" sz="4800" b="1" dirty="0">
              <a:latin typeface="+mj-ea"/>
              <a:ea typeface="+mj-ea"/>
            </a:endParaRPr>
          </a:p>
          <a:p>
            <a:pPr algn="ctr"/>
            <a:r>
              <a:rPr kumimoji="1" lang="ja-JP" altLang="en-US" sz="4800" b="1" dirty="0">
                <a:latin typeface="+mj-ea"/>
                <a:ea typeface="+mj-ea"/>
              </a:rPr>
              <a:t>モード</a:t>
            </a:r>
          </a:p>
        </p:txBody>
      </p:sp>
    </p:spTree>
    <p:extLst>
      <p:ext uri="{BB962C8B-B14F-4D97-AF65-F5344CB8AC3E}">
        <p14:creationId xmlns:p14="http://schemas.microsoft.com/office/powerpoint/2010/main" val="23374128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212F13-3B38-443B-B63C-3BF41E175C3A}"/>
              </a:ext>
            </a:extLst>
          </p:cNvPr>
          <p:cNvSpPr>
            <a:spLocks noGrp="1"/>
          </p:cNvSpPr>
          <p:nvPr>
            <p:ph type="title"/>
          </p:nvPr>
        </p:nvSpPr>
        <p:spPr/>
        <p:txBody>
          <a:bodyPr/>
          <a:lstStyle/>
          <a:p>
            <a:r>
              <a:rPr kumimoji="1" lang="ja-JP" altLang="en-US" dirty="0"/>
              <a:t>文系生物基礎の講習</a:t>
            </a:r>
          </a:p>
        </p:txBody>
      </p:sp>
      <p:sp>
        <p:nvSpPr>
          <p:cNvPr id="3" name="コンテンツ プレースホルダー 2">
            <a:extLst>
              <a:ext uri="{FF2B5EF4-FFF2-40B4-BE49-F238E27FC236}">
                <a16:creationId xmlns:a16="http://schemas.microsoft.com/office/drawing/2014/main" id="{4F214D75-3C02-4A30-A868-5C0B5F5ED5F2}"/>
              </a:ext>
            </a:extLst>
          </p:cNvPr>
          <p:cNvSpPr>
            <a:spLocks noGrp="1"/>
          </p:cNvSpPr>
          <p:nvPr>
            <p:ph idx="1"/>
          </p:nvPr>
        </p:nvSpPr>
        <p:spPr>
          <a:xfrm>
            <a:off x="457200" y="1600200"/>
            <a:ext cx="8229600" cy="4781128"/>
          </a:xfrm>
        </p:spPr>
        <p:txBody>
          <a:bodyPr/>
          <a:lstStyle/>
          <a:p>
            <a:r>
              <a:rPr kumimoji="1" lang="ja-JP" altLang="en-US" dirty="0"/>
              <a:t>講習で解決したいことを共有</a:t>
            </a:r>
            <a:endParaRPr kumimoji="1" lang="en-US" altLang="ja-JP" dirty="0"/>
          </a:p>
          <a:p>
            <a:r>
              <a:rPr kumimoji="1" lang="ja-JP" altLang="en-US" dirty="0"/>
              <a:t>グループ分け</a:t>
            </a:r>
            <a:endParaRPr kumimoji="1" lang="en-US" altLang="ja-JP" dirty="0"/>
          </a:p>
          <a:p>
            <a:r>
              <a:rPr lang="ja-JP" altLang="en-US" dirty="0"/>
              <a:t>グループごとに課題解決</a:t>
            </a:r>
            <a:endParaRPr lang="en-US" altLang="ja-JP" dirty="0"/>
          </a:p>
          <a:p>
            <a:endParaRPr lang="en-US" altLang="ja-JP" dirty="0"/>
          </a:p>
          <a:p>
            <a:pPr marL="0" indent="0">
              <a:buNone/>
            </a:pPr>
            <a:r>
              <a:rPr lang="en-US" altLang="ja-JP" b="1" dirty="0"/>
              <a:t>【</a:t>
            </a:r>
            <a:r>
              <a:rPr lang="ja-JP" altLang="en-US" b="1" dirty="0"/>
              <a:t>教員の役割</a:t>
            </a:r>
            <a:r>
              <a:rPr lang="en-US" altLang="ja-JP" b="1" dirty="0"/>
              <a:t>】</a:t>
            </a:r>
          </a:p>
          <a:p>
            <a:r>
              <a:rPr lang="ja-JP" altLang="en-US" dirty="0"/>
              <a:t>教材の提供（プリント、問題集）</a:t>
            </a:r>
            <a:endParaRPr lang="en-US" altLang="ja-JP" dirty="0"/>
          </a:p>
          <a:p>
            <a:r>
              <a:rPr lang="ja-JP" altLang="en-US" dirty="0"/>
              <a:t>必要に応じてミニ講義</a:t>
            </a:r>
            <a:endParaRPr lang="en-US" altLang="ja-JP" dirty="0"/>
          </a:p>
          <a:p>
            <a:endParaRPr lang="en-US" altLang="ja-JP" dirty="0"/>
          </a:p>
          <a:p>
            <a:endParaRPr kumimoji="1" lang="ja-JP" altLang="en-US" dirty="0"/>
          </a:p>
        </p:txBody>
      </p:sp>
      <p:sp>
        <p:nvSpPr>
          <p:cNvPr id="4" name="テキスト ボックス 3">
            <a:extLst>
              <a:ext uri="{FF2B5EF4-FFF2-40B4-BE49-F238E27FC236}">
                <a16:creationId xmlns:a16="http://schemas.microsoft.com/office/drawing/2014/main" id="{1BDF828A-EB12-4269-B7BE-61A1CFA739A3}"/>
              </a:ext>
            </a:extLst>
          </p:cNvPr>
          <p:cNvSpPr txBox="1"/>
          <p:nvPr/>
        </p:nvSpPr>
        <p:spPr>
          <a:xfrm>
            <a:off x="5652120" y="2105561"/>
            <a:ext cx="3262432" cy="1323439"/>
          </a:xfrm>
          <a:prstGeom prst="rect">
            <a:avLst/>
          </a:prstGeom>
          <a:solidFill>
            <a:srgbClr val="FFFF00">
              <a:alpha val="57000"/>
            </a:srgbClr>
          </a:solidFill>
        </p:spPr>
        <p:txBody>
          <a:bodyPr wrap="none" rtlCol="0">
            <a:spAutoFit/>
          </a:bodyPr>
          <a:lstStyle/>
          <a:p>
            <a:pPr algn="ctr"/>
            <a:r>
              <a:rPr lang="ja-JP" altLang="en-US" sz="4000" b="1" dirty="0">
                <a:latin typeface="+mj-ea"/>
                <a:ea typeface="+mj-ea"/>
              </a:rPr>
              <a:t>最低限の補助</a:t>
            </a:r>
            <a:endParaRPr lang="en-US" altLang="ja-JP" sz="4000" b="1" dirty="0">
              <a:latin typeface="+mj-ea"/>
              <a:ea typeface="+mj-ea"/>
            </a:endParaRPr>
          </a:p>
          <a:p>
            <a:pPr algn="ctr"/>
            <a:r>
              <a:rPr kumimoji="1" lang="ja-JP" altLang="en-US" sz="4000" b="1" dirty="0">
                <a:latin typeface="+mj-ea"/>
                <a:ea typeface="+mj-ea"/>
              </a:rPr>
              <a:t>での自走</a:t>
            </a:r>
          </a:p>
        </p:txBody>
      </p:sp>
    </p:spTree>
    <p:extLst>
      <p:ext uri="{BB962C8B-B14F-4D97-AF65-F5344CB8AC3E}">
        <p14:creationId xmlns:p14="http://schemas.microsoft.com/office/powerpoint/2010/main" val="26721573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692696"/>
            <a:ext cx="8464352" cy="5570756"/>
          </a:xfrm>
          <a:prstGeom prst="rect">
            <a:avLst/>
          </a:prstGeom>
          <a:noFill/>
        </p:spPr>
        <p:txBody>
          <a:bodyPr wrap="square" rtlCol="0">
            <a:spAutoFit/>
          </a:bodyPr>
          <a:lstStyle/>
          <a:p>
            <a:r>
              <a:rPr lang="ja-JP" altLang="en-US" sz="4000" b="1" dirty="0">
                <a:solidFill>
                  <a:schemeClr val="bg1">
                    <a:lumMod val="65000"/>
                  </a:schemeClr>
                </a:solidFill>
              </a:rPr>
              <a:t>話題①</a:t>
            </a:r>
            <a:r>
              <a:rPr lang="ja-JP" altLang="en-US" sz="4000" dirty="0">
                <a:solidFill>
                  <a:schemeClr val="bg1">
                    <a:lumMod val="65000"/>
                  </a:schemeClr>
                </a:solidFill>
              </a:rPr>
              <a:t>　ＡＬ型授業の背景</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話題②</a:t>
            </a:r>
            <a:r>
              <a:rPr lang="ja-JP" altLang="en-US" sz="4000" dirty="0">
                <a:solidFill>
                  <a:schemeClr val="bg1">
                    <a:lumMod val="65000"/>
                  </a:schemeClr>
                </a:solidFill>
              </a:rPr>
              <a:t>　授業デザインの前提</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話題③</a:t>
            </a:r>
            <a:r>
              <a:rPr lang="ja-JP" altLang="en-US" sz="4000" dirty="0">
                <a:solidFill>
                  <a:schemeClr val="bg1">
                    <a:lumMod val="65000"/>
                  </a:schemeClr>
                </a:solidFill>
              </a:rPr>
              <a:t>　教科書中心の授業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話題④</a:t>
            </a:r>
            <a:r>
              <a:rPr lang="ja-JP" altLang="en-US" sz="4000" dirty="0">
                <a:solidFill>
                  <a:schemeClr val="bg1">
                    <a:lumMod val="65000"/>
                  </a:schemeClr>
                </a:solidFill>
              </a:rPr>
              <a:t>　プロジェクト型の授業</a:t>
            </a:r>
            <a:endParaRPr lang="ja-JP" altLang="en-US" sz="1200" dirty="0">
              <a:solidFill>
                <a:schemeClr val="bg1">
                  <a:lumMod val="65000"/>
                </a:schemeClr>
              </a:solidFill>
            </a:endParaRPr>
          </a:p>
          <a:p>
            <a:endParaRPr lang="en-US" altLang="ja-JP" sz="2000" b="1" dirty="0">
              <a:solidFill>
                <a:schemeClr val="bg1">
                  <a:lumMod val="65000"/>
                </a:schemeClr>
              </a:solidFill>
            </a:endParaRPr>
          </a:p>
          <a:p>
            <a:r>
              <a:rPr lang="ja-JP" altLang="en-US" sz="4000" b="1" dirty="0">
                <a:solidFill>
                  <a:schemeClr val="bg1">
                    <a:lumMod val="65000"/>
                  </a:schemeClr>
                </a:solidFill>
              </a:rPr>
              <a:t>話題⑤</a:t>
            </a:r>
            <a:r>
              <a:rPr lang="ja-JP" altLang="en-US" sz="4000" dirty="0">
                <a:solidFill>
                  <a:schemeClr val="bg1">
                    <a:lumMod val="65000"/>
                  </a:schemeClr>
                </a:solidFill>
              </a:rPr>
              <a:t>　大学入試への対応</a:t>
            </a:r>
            <a:endParaRPr lang="en-US" altLang="ja-JP" sz="4000" dirty="0">
              <a:solidFill>
                <a:schemeClr val="bg1">
                  <a:lumMod val="65000"/>
                </a:schemeClr>
              </a:solidFill>
            </a:endParaRPr>
          </a:p>
          <a:p>
            <a:endParaRPr lang="en-US" altLang="ja-JP" sz="2000" dirty="0">
              <a:solidFill>
                <a:schemeClr val="bg1">
                  <a:lumMod val="65000"/>
                </a:schemeClr>
              </a:solidFill>
            </a:endParaRPr>
          </a:p>
          <a:p>
            <a:r>
              <a:rPr lang="ja-JP" altLang="en-US" sz="4000" b="1" dirty="0">
                <a:solidFill>
                  <a:srgbClr val="FF0000"/>
                </a:solidFill>
              </a:rPr>
              <a:t>話題⑥　最後に</a:t>
            </a:r>
            <a:endParaRPr lang="en-US" altLang="ja-JP" sz="4000" b="1" dirty="0">
              <a:solidFill>
                <a:srgbClr val="FF0000"/>
              </a:solidFill>
            </a:endParaRPr>
          </a:p>
          <a:p>
            <a:endParaRPr lang="en-US" altLang="ja-JP" sz="1200" dirty="0">
              <a:solidFill>
                <a:schemeClr val="bg1">
                  <a:lumMod val="65000"/>
                </a:schemeClr>
              </a:solidFill>
            </a:endParaRPr>
          </a:p>
        </p:txBody>
      </p:sp>
    </p:spTree>
    <p:extLst>
      <p:ext uri="{BB962C8B-B14F-4D97-AF65-F5344CB8AC3E}">
        <p14:creationId xmlns:p14="http://schemas.microsoft.com/office/powerpoint/2010/main" val="331928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ＡＬ型授業の必要性</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a:p>
          <a:p>
            <a:pPr marL="0" indent="0">
              <a:buNone/>
            </a:pPr>
            <a:r>
              <a:rPr lang="ja-JP" altLang="en-US" dirty="0"/>
              <a:t>●「教えることのできないこと」の存在</a:t>
            </a:r>
          </a:p>
          <a:p>
            <a:pPr marL="0" indent="0">
              <a:buNone/>
            </a:pPr>
            <a:r>
              <a:rPr lang="ja-JP" altLang="en-US" dirty="0"/>
              <a:t>　ｅｘ）社会人基礎力</a:t>
            </a:r>
            <a:endParaRPr lang="en-US" altLang="ja-JP" dirty="0"/>
          </a:p>
          <a:p>
            <a:pPr marL="0" indent="0">
              <a:buNone/>
            </a:pPr>
            <a:endParaRPr lang="ja-JP" altLang="en-US" dirty="0"/>
          </a:p>
          <a:p>
            <a:pPr marL="0" indent="0" algn="ctr">
              <a:buNone/>
            </a:pPr>
            <a:r>
              <a:rPr lang="ja-JP" altLang="en-US" dirty="0"/>
              <a:t>「</a:t>
            </a:r>
            <a:r>
              <a:rPr lang="ja-JP" altLang="en-US" sz="2400" dirty="0"/>
              <a:t>（教師が）</a:t>
            </a:r>
            <a:r>
              <a:rPr lang="ja-JP" altLang="en-US" sz="4800" b="1" dirty="0">
                <a:solidFill>
                  <a:srgbClr val="FF0000"/>
                </a:solidFill>
              </a:rPr>
              <a:t>教える</a:t>
            </a:r>
            <a:r>
              <a:rPr lang="ja-JP" altLang="en-US" dirty="0"/>
              <a:t>」→「</a:t>
            </a:r>
            <a:r>
              <a:rPr lang="ja-JP" altLang="en-US" sz="2400" dirty="0"/>
              <a:t>（生徒が）</a:t>
            </a:r>
            <a:r>
              <a:rPr lang="ja-JP" altLang="en-US" sz="4800" b="1" dirty="0">
                <a:solidFill>
                  <a:srgbClr val="FF0000"/>
                </a:solidFill>
              </a:rPr>
              <a:t>学ぶ</a:t>
            </a:r>
            <a:r>
              <a:rPr lang="ja-JP" altLang="en-US" dirty="0"/>
              <a:t>」</a:t>
            </a:r>
          </a:p>
          <a:p>
            <a:pPr marL="0" indent="0" algn="ctr">
              <a:buNone/>
            </a:pPr>
            <a:r>
              <a:rPr lang="en-US" altLang="ja-JP" sz="6000" b="1" dirty="0">
                <a:solidFill>
                  <a:srgbClr val="FF0000"/>
                </a:solidFill>
              </a:rPr>
              <a:t>Teach </a:t>
            </a:r>
            <a:r>
              <a:rPr lang="ja-JP" altLang="en-US" sz="3600" b="1" dirty="0"/>
              <a:t>から </a:t>
            </a:r>
            <a:r>
              <a:rPr lang="en-US" altLang="ja-JP" sz="6000" b="1" dirty="0">
                <a:solidFill>
                  <a:srgbClr val="FF0000"/>
                </a:solidFill>
              </a:rPr>
              <a:t>Learn </a:t>
            </a:r>
            <a:r>
              <a:rPr lang="ja-JP" altLang="en-US" sz="3600" b="1" dirty="0"/>
              <a:t>への質的転換</a:t>
            </a:r>
            <a:endParaRPr kumimoji="1" lang="en-US" altLang="ja-JP" sz="4000" b="1" dirty="0"/>
          </a:p>
        </p:txBody>
      </p:sp>
    </p:spTree>
    <p:extLst>
      <p:ext uri="{BB962C8B-B14F-4D97-AF65-F5344CB8AC3E}">
        <p14:creationId xmlns:p14="http://schemas.microsoft.com/office/powerpoint/2010/main" val="16754217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5032" y="332656"/>
            <a:ext cx="9289032" cy="2016224"/>
          </a:xfrm>
        </p:spPr>
        <p:txBody>
          <a:bodyPr>
            <a:normAutofit/>
          </a:bodyPr>
          <a:lstStyle/>
          <a:p>
            <a:pPr marL="0" indent="0" algn="ctr">
              <a:buNone/>
            </a:pPr>
            <a:r>
              <a:rPr lang="ja-JP" altLang="en-US" dirty="0"/>
              <a:t>「</a:t>
            </a:r>
            <a:r>
              <a:rPr lang="ja-JP" altLang="en-US" sz="2400" dirty="0"/>
              <a:t>（教師が）</a:t>
            </a:r>
            <a:r>
              <a:rPr lang="ja-JP" altLang="en-US" sz="4800" b="1" dirty="0">
                <a:solidFill>
                  <a:srgbClr val="FF0000"/>
                </a:solidFill>
              </a:rPr>
              <a:t>教える</a:t>
            </a:r>
            <a:r>
              <a:rPr lang="ja-JP" altLang="en-US" dirty="0"/>
              <a:t>」→「</a:t>
            </a:r>
            <a:r>
              <a:rPr lang="ja-JP" altLang="en-US" sz="2400" dirty="0"/>
              <a:t>（生徒が）</a:t>
            </a:r>
            <a:r>
              <a:rPr lang="ja-JP" altLang="en-US" sz="4800" b="1" dirty="0">
                <a:solidFill>
                  <a:srgbClr val="FF0000"/>
                </a:solidFill>
              </a:rPr>
              <a:t>学ぶ</a:t>
            </a:r>
            <a:r>
              <a:rPr lang="ja-JP" altLang="en-US" dirty="0"/>
              <a:t>」</a:t>
            </a:r>
          </a:p>
          <a:p>
            <a:pPr marL="0" indent="0" algn="ctr">
              <a:buNone/>
            </a:pPr>
            <a:r>
              <a:rPr lang="en-US" altLang="ja-JP" sz="6000" b="1" dirty="0">
                <a:solidFill>
                  <a:srgbClr val="FF0000"/>
                </a:solidFill>
              </a:rPr>
              <a:t>Teach </a:t>
            </a:r>
            <a:r>
              <a:rPr lang="ja-JP" altLang="en-US" sz="3600" b="1" dirty="0"/>
              <a:t>から </a:t>
            </a:r>
            <a:r>
              <a:rPr lang="en-US" altLang="ja-JP" sz="6000" b="1" dirty="0">
                <a:solidFill>
                  <a:srgbClr val="FF0000"/>
                </a:solidFill>
              </a:rPr>
              <a:t>Learn </a:t>
            </a:r>
            <a:r>
              <a:rPr lang="ja-JP" altLang="en-US" sz="3600" b="1" dirty="0"/>
              <a:t>への質的転換</a:t>
            </a:r>
            <a:endParaRPr lang="en-US" altLang="ja-JP" sz="3600" b="1" dirty="0"/>
          </a:p>
          <a:p>
            <a:pPr marL="0" indent="0" algn="ctr">
              <a:buNone/>
            </a:pPr>
            <a:endParaRPr kumimoji="1" lang="en-US" altLang="ja-JP" sz="3600" b="1" dirty="0"/>
          </a:p>
          <a:p>
            <a:pPr marL="0" indent="0" algn="ctr">
              <a:buNone/>
            </a:pPr>
            <a:endParaRPr lang="en-US" altLang="ja-JP" sz="3600" dirty="0"/>
          </a:p>
          <a:p>
            <a:pPr marL="0" indent="0" algn="ctr">
              <a:buNone/>
            </a:pPr>
            <a:endParaRPr lang="ja-JP" altLang="en-US" sz="3600" dirty="0"/>
          </a:p>
          <a:p>
            <a:pPr marL="0" indent="0" algn="ctr">
              <a:buNone/>
            </a:pPr>
            <a:endParaRPr kumimoji="1" lang="en-US" altLang="ja-JP" sz="4000" b="1" dirty="0"/>
          </a:p>
        </p:txBody>
      </p:sp>
      <p:graphicFrame>
        <p:nvGraphicFramePr>
          <p:cNvPr id="6" name="表 6">
            <a:extLst>
              <a:ext uri="{FF2B5EF4-FFF2-40B4-BE49-F238E27FC236}">
                <a16:creationId xmlns:a16="http://schemas.microsoft.com/office/drawing/2014/main" id="{8C4955E7-3E0A-4DC6-B438-932F0B8FF184}"/>
              </a:ext>
            </a:extLst>
          </p:cNvPr>
          <p:cNvGraphicFramePr>
            <a:graphicFrameLocks noGrp="1"/>
          </p:cNvGraphicFramePr>
          <p:nvPr>
            <p:extLst>
              <p:ext uri="{D42A27DB-BD31-4B8C-83A1-F6EECF244321}">
                <p14:modId xmlns:p14="http://schemas.microsoft.com/office/powerpoint/2010/main" val="1889536945"/>
              </p:ext>
            </p:extLst>
          </p:nvPr>
        </p:nvGraphicFramePr>
        <p:xfrm>
          <a:off x="395536" y="2996952"/>
          <a:ext cx="8424936" cy="2773680"/>
        </p:xfrm>
        <a:graphic>
          <a:graphicData uri="http://schemas.openxmlformats.org/drawingml/2006/table">
            <a:tbl>
              <a:tblPr firstRow="1" bandRow="1">
                <a:tableStyleId>{2D5ABB26-0587-4C30-8999-92F81FD0307C}</a:tableStyleId>
              </a:tblPr>
              <a:tblGrid>
                <a:gridCol w="1890846">
                  <a:extLst>
                    <a:ext uri="{9D8B030D-6E8A-4147-A177-3AD203B41FA5}">
                      <a16:colId xmlns:a16="http://schemas.microsoft.com/office/drawing/2014/main" val="1777096787"/>
                    </a:ext>
                  </a:extLst>
                </a:gridCol>
                <a:gridCol w="3267045">
                  <a:extLst>
                    <a:ext uri="{9D8B030D-6E8A-4147-A177-3AD203B41FA5}">
                      <a16:colId xmlns:a16="http://schemas.microsoft.com/office/drawing/2014/main" val="3378230541"/>
                    </a:ext>
                  </a:extLst>
                </a:gridCol>
                <a:gridCol w="3267045">
                  <a:extLst>
                    <a:ext uri="{9D8B030D-6E8A-4147-A177-3AD203B41FA5}">
                      <a16:colId xmlns:a16="http://schemas.microsoft.com/office/drawing/2014/main" val="3578545805"/>
                    </a:ext>
                  </a:extLst>
                </a:gridCol>
              </a:tblGrid>
              <a:tr h="370840">
                <a:tc>
                  <a:txBody>
                    <a:bodyPr/>
                    <a:lstStyle/>
                    <a:p>
                      <a:endParaRPr kumimoji="1" lang="ja-JP" altLang="en-US"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a:t>教師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a:t>生徒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382055"/>
                  </a:ext>
                </a:extLst>
              </a:tr>
              <a:tr h="370840">
                <a:tc>
                  <a:txBody>
                    <a:bodyPr/>
                    <a:lstStyle/>
                    <a:p>
                      <a:pPr algn="ctr"/>
                      <a:r>
                        <a:rPr kumimoji="1" lang="ja-JP" altLang="en-US" sz="2800" dirty="0"/>
                        <a:t>今まで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800" b="0" dirty="0"/>
                        <a:t>教える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6000" b="1"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7261479"/>
                  </a:ext>
                </a:extLst>
              </a:tr>
              <a:tr h="370840">
                <a:tc>
                  <a:txBody>
                    <a:bodyPr/>
                    <a:lstStyle/>
                    <a:p>
                      <a:pPr algn="ctr"/>
                      <a:r>
                        <a:rPr kumimoji="1" lang="ja-JP" altLang="en-US" sz="2800" dirty="0"/>
                        <a:t>これから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6000" b="1"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800" dirty="0"/>
                        <a:t>学ぶ</a:t>
                      </a:r>
                      <a:endParaRPr kumimoji="1" lang="ja-JP" altLang="en-US" sz="4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134516"/>
                  </a:ext>
                </a:extLst>
              </a:tr>
            </a:tbl>
          </a:graphicData>
        </a:graphic>
      </p:graphicFrame>
    </p:spTree>
    <p:extLst>
      <p:ext uri="{BB962C8B-B14F-4D97-AF65-F5344CB8AC3E}">
        <p14:creationId xmlns:p14="http://schemas.microsoft.com/office/powerpoint/2010/main" val="757432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5032" y="332656"/>
            <a:ext cx="9289032" cy="2016224"/>
          </a:xfrm>
        </p:spPr>
        <p:txBody>
          <a:bodyPr>
            <a:normAutofit/>
          </a:bodyPr>
          <a:lstStyle/>
          <a:p>
            <a:pPr marL="0" indent="0" algn="ctr">
              <a:buNone/>
            </a:pPr>
            <a:r>
              <a:rPr lang="ja-JP" altLang="en-US" dirty="0"/>
              <a:t>「</a:t>
            </a:r>
            <a:r>
              <a:rPr lang="ja-JP" altLang="en-US" sz="2400" dirty="0"/>
              <a:t>（教師が）</a:t>
            </a:r>
            <a:r>
              <a:rPr lang="ja-JP" altLang="en-US" sz="4800" b="1" dirty="0">
                <a:solidFill>
                  <a:srgbClr val="FF0000"/>
                </a:solidFill>
              </a:rPr>
              <a:t>教える</a:t>
            </a:r>
            <a:r>
              <a:rPr lang="ja-JP" altLang="en-US" dirty="0"/>
              <a:t>」→「</a:t>
            </a:r>
            <a:r>
              <a:rPr lang="ja-JP" altLang="en-US" sz="2400" dirty="0"/>
              <a:t>（生徒が）</a:t>
            </a:r>
            <a:r>
              <a:rPr lang="ja-JP" altLang="en-US" sz="4800" b="1" dirty="0">
                <a:solidFill>
                  <a:srgbClr val="FF0000"/>
                </a:solidFill>
              </a:rPr>
              <a:t>学ぶ</a:t>
            </a:r>
            <a:r>
              <a:rPr lang="ja-JP" altLang="en-US" dirty="0"/>
              <a:t>」</a:t>
            </a:r>
          </a:p>
          <a:p>
            <a:pPr marL="0" indent="0" algn="ctr">
              <a:buNone/>
            </a:pPr>
            <a:r>
              <a:rPr lang="en-US" altLang="ja-JP" sz="6000" b="1" dirty="0">
                <a:solidFill>
                  <a:srgbClr val="FF0000"/>
                </a:solidFill>
              </a:rPr>
              <a:t>Teach </a:t>
            </a:r>
            <a:r>
              <a:rPr lang="ja-JP" altLang="en-US" sz="3600" b="1" dirty="0"/>
              <a:t>から </a:t>
            </a:r>
            <a:r>
              <a:rPr lang="en-US" altLang="ja-JP" sz="6000" b="1" dirty="0">
                <a:solidFill>
                  <a:srgbClr val="FF0000"/>
                </a:solidFill>
              </a:rPr>
              <a:t>Learn </a:t>
            </a:r>
            <a:r>
              <a:rPr lang="ja-JP" altLang="en-US" sz="3600" b="1" dirty="0"/>
              <a:t>への質的転換</a:t>
            </a:r>
            <a:endParaRPr lang="en-US" altLang="ja-JP" sz="3600" b="1" dirty="0"/>
          </a:p>
          <a:p>
            <a:pPr marL="0" indent="0" algn="ctr">
              <a:buNone/>
            </a:pPr>
            <a:endParaRPr kumimoji="1" lang="en-US" altLang="ja-JP" sz="3600" b="1" dirty="0"/>
          </a:p>
          <a:p>
            <a:pPr marL="0" indent="0" algn="ctr">
              <a:buNone/>
            </a:pPr>
            <a:endParaRPr lang="en-US" altLang="ja-JP" sz="3600" dirty="0"/>
          </a:p>
          <a:p>
            <a:pPr marL="0" indent="0" algn="ctr">
              <a:buNone/>
            </a:pPr>
            <a:endParaRPr lang="ja-JP" altLang="en-US" sz="3600" dirty="0"/>
          </a:p>
          <a:p>
            <a:pPr marL="0" indent="0" algn="ctr">
              <a:buNone/>
            </a:pPr>
            <a:endParaRPr kumimoji="1" lang="en-US" altLang="ja-JP" sz="4000" b="1" dirty="0"/>
          </a:p>
        </p:txBody>
      </p:sp>
      <p:graphicFrame>
        <p:nvGraphicFramePr>
          <p:cNvPr id="6" name="表 6">
            <a:extLst>
              <a:ext uri="{FF2B5EF4-FFF2-40B4-BE49-F238E27FC236}">
                <a16:creationId xmlns:a16="http://schemas.microsoft.com/office/drawing/2014/main" id="{8C4955E7-3E0A-4DC6-B438-932F0B8FF184}"/>
              </a:ext>
            </a:extLst>
          </p:cNvPr>
          <p:cNvGraphicFramePr>
            <a:graphicFrameLocks noGrp="1"/>
          </p:cNvGraphicFramePr>
          <p:nvPr>
            <p:extLst>
              <p:ext uri="{D42A27DB-BD31-4B8C-83A1-F6EECF244321}">
                <p14:modId xmlns:p14="http://schemas.microsoft.com/office/powerpoint/2010/main" val="557102416"/>
              </p:ext>
            </p:extLst>
          </p:nvPr>
        </p:nvGraphicFramePr>
        <p:xfrm>
          <a:off x="395536" y="2996952"/>
          <a:ext cx="8424936" cy="2773680"/>
        </p:xfrm>
        <a:graphic>
          <a:graphicData uri="http://schemas.openxmlformats.org/drawingml/2006/table">
            <a:tbl>
              <a:tblPr firstRow="1" bandRow="1">
                <a:tableStyleId>{2D5ABB26-0587-4C30-8999-92F81FD0307C}</a:tableStyleId>
              </a:tblPr>
              <a:tblGrid>
                <a:gridCol w="1890846">
                  <a:extLst>
                    <a:ext uri="{9D8B030D-6E8A-4147-A177-3AD203B41FA5}">
                      <a16:colId xmlns:a16="http://schemas.microsoft.com/office/drawing/2014/main" val="1777096787"/>
                    </a:ext>
                  </a:extLst>
                </a:gridCol>
                <a:gridCol w="3267045">
                  <a:extLst>
                    <a:ext uri="{9D8B030D-6E8A-4147-A177-3AD203B41FA5}">
                      <a16:colId xmlns:a16="http://schemas.microsoft.com/office/drawing/2014/main" val="3378230541"/>
                    </a:ext>
                  </a:extLst>
                </a:gridCol>
                <a:gridCol w="3267045">
                  <a:extLst>
                    <a:ext uri="{9D8B030D-6E8A-4147-A177-3AD203B41FA5}">
                      <a16:colId xmlns:a16="http://schemas.microsoft.com/office/drawing/2014/main" val="3578545805"/>
                    </a:ext>
                  </a:extLst>
                </a:gridCol>
              </a:tblGrid>
              <a:tr h="370840">
                <a:tc>
                  <a:txBody>
                    <a:bodyPr/>
                    <a:lstStyle/>
                    <a:p>
                      <a:endParaRPr kumimoji="1" lang="ja-JP" altLang="en-US"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a:t>教師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a:t>生徒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382055"/>
                  </a:ext>
                </a:extLst>
              </a:tr>
              <a:tr h="370840">
                <a:tc>
                  <a:txBody>
                    <a:bodyPr/>
                    <a:lstStyle/>
                    <a:p>
                      <a:pPr algn="ctr"/>
                      <a:r>
                        <a:rPr kumimoji="1" lang="ja-JP" altLang="en-US" sz="2800" dirty="0"/>
                        <a:t>今まで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800" b="0" dirty="0"/>
                        <a:t>教える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6000" b="1" dirty="0">
                          <a:solidFill>
                            <a:srgbClr val="FF0000"/>
                          </a:solidFill>
                        </a:rPr>
                        <a:t>習う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7261479"/>
                  </a:ext>
                </a:extLst>
              </a:tr>
              <a:tr h="370840">
                <a:tc>
                  <a:txBody>
                    <a:bodyPr/>
                    <a:lstStyle/>
                    <a:p>
                      <a:pPr algn="ctr"/>
                      <a:r>
                        <a:rPr kumimoji="1" lang="ja-JP" altLang="en-US" sz="2800" dirty="0"/>
                        <a:t>これから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6000" b="1" dirty="0">
                          <a:solidFill>
                            <a:srgbClr val="FF0000"/>
                          </a:solidFill>
                        </a:rPr>
                        <a:t>引き出す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800" dirty="0"/>
                        <a:t>学ぶ</a:t>
                      </a:r>
                      <a:endParaRPr kumimoji="1" lang="ja-JP" altLang="en-US" sz="4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134516"/>
                  </a:ext>
                </a:extLst>
              </a:tr>
            </a:tbl>
          </a:graphicData>
        </a:graphic>
      </p:graphicFrame>
    </p:spTree>
    <p:extLst>
      <p:ext uri="{BB962C8B-B14F-4D97-AF65-F5344CB8AC3E}">
        <p14:creationId xmlns:p14="http://schemas.microsoft.com/office/powerpoint/2010/main" val="12870665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EC9651A7-3A06-4A3C-8B55-87246CFD3012}"/>
              </a:ext>
            </a:extLst>
          </p:cNvPr>
          <p:cNvSpPr/>
          <p:nvPr/>
        </p:nvSpPr>
        <p:spPr>
          <a:xfrm>
            <a:off x="323528" y="4293096"/>
            <a:ext cx="8568952" cy="1872208"/>
          </a:xfrm>
          <a:prstGeom prst="rect">
            <a:avLst/>
          </a:prstGeom>
          <a:solidFill>
            <a:srgbClr val="FFFF00">
              <a:alpha val="1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179512" y="908720"/>
            <a:ext cx="4690864" cy="1766083"/>
          </a:xfrm>
        </p:spPr>
        <p:txBody>
          <a:bodyPr>
            <a:normAutofit/>
          </a:bodyPr>
          <a:lstStyle/>
          <a:p>
            <a:pPr marL="0" indent="0" algn="ctr">
              <a:buNone/>
            </a:pPr>
            <a:r>
              <a:rPr lang="ja-JP" altLang="en-US" dirty="0"/>
              <a:t>わかりやすく丁寧に</a:t>
            </a:r>
            <a:endParaRPr lang="en-US" altLang="ja-JP" dirty="0"/>
          </a:p>
          <a:p>
            <a:pPr marL="0" indent="0" algn="ctr">
              <a:buNone/>
            </a:pPr>
            <a:r>
              <a:rPr lang="ja-JP" altLang="en-US" sz="5400" b="1" dirty="0">
                <a:solidFill>
                  <a:srgbClr val="FF0000"/>
                </a:solidFill>
              </a:rPr>
              <a:t>教える</a:t>
            </a:r>
            <a:endParaRPr lang="en-US" altLang="ja-JP" sz="3600" b="1" dirty="0">
              <a:solidFill>
                <a:srgbClr val="FF0000"/>
              </a:solidFill>
            </a:endParaRPr>
          </a:p>
        </p:txBody>
      </p:sp>
      <p:sp>
        <p:nvSpPr>
          <p:cNvPr id="4" name="テキスト ボックス 3">
            <a:extLst>
              <a:ext uri="{FF2B5EF4-FFF2-40B4-BE49-F238E27FC236}">
                <a16:creationId xmlns:a16="http://schemas.microsoft.com/office/drawing/2014/main" id="{E689F413-9BA1-4665-907E-76923087F516}"/>
              </a:ext>
            </a:extLst>
          </p:cNvPr>
          <p:cNvSpPr txBox="1"/>
          <p:nvPr/>
        </p:nvSpPr>
        <p:spPr>
          <a:xfrm>
            <a:off x="179512" y="4533508"/>
            <a:ext cx="4690865" cy="1415772"/>
          </a:xfrm>
          <a:prstGeom prst="rect">
            <a:avLst/>
          </a:prstGeom>
          <a:noFill/>
        </p:spPr>
        <p:txBody>
          <a:bodyPr wrap="square" rtlCol="0">
            <a:spAutoFit/>
          </a:bodyPr>
          <a:lstStyle/>
          <a:p>
            <a:pPr algn="ctr"/>
            <a:r>
              <a:rPr lang="ja-JP" altLang="en-US" sz="3200" dirty="0"/>
              <a:t>生徒の可能性を</a:t>
            </a:r>
            <a:endParaRPr lang="en-US" altLang="ja-JP" sz="3200" dirty="0"/>
          </a:p>
          <a:p>
            <a:pPr algn="ctr"/>
            <a:r>
              <a:rPr lang="ja-JP" altLang="en-US" sz="5400" b="1" dirty="0">
                <a:solidFill>
                  <a:srgbClr val="FF0000"/>
                </a:solidFill>
              </a:rPr>
              <a:t>引き出す</a:t>
            </a:r>
            <a:endParaRPr lang="en-US" altLang="ja-JP" sz="3600" b="1" dirty="0">
              <a:solidFill>
                <a:srgbClr val="FF0000"/>
              </a:solidFill>
            </a:endParaRPr>
          </a:p>
        </p:txBody>
      </p:sp>
      <p:sp>
        <p:nvSpPr>
          <p:cNvPr id="5" name="矢印: 下 4">
            <a:extLst>
              <a:ext uri="{FF2B5EF4-FFF2-40B4-BE49-F238E27FC236}">
                <a16:creationId xmlns:a16="http://schemas.microsoft.com/office/drawing/2014/main" id="{E45E6985-2EE8-4CA3-8874-F820427143EF}"/>
              </a:ext>
            </a:extLst>
          </p:cNvPr>
          <p:cNvSpPr/>
          <p:nvPr/>
        </p:nvSpPr>
        <p:spPr>
          <a:xfrm>
            <a:off x="1898733" y="2852936"/>
            <a:ext cx="1250428" cy="1114918"/>
          </a:xfrm>
          <a:prstGeom prst="downArrow">
            <a:avLst>
              <a:gd name="adj1" fmla="val 3112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a:extLst>
              <a:ext uri="{FF2B5EF4-FFF2-40B4-BE49-F238E27FC236}">
                <a16:creationId xmlns:a16="http://schemas.microsoft.com/office/drawing/2014/main" id="{04A4222A-951B-435D-B284-C7EAC22404A5}"/>
              </a:ext>
            </a:extLst>
          </p:cNvPr>
          <p:cNvSpPr txBox="1">
            <a:spLocks/>
          </p:cNvSpPr>
          <p:nvPr/>
        </p:nvSpPr>
        <p:spPr>
          <a:xfrm>
            <a:off x="4434799" y="908720"/>
            <a:ext cx="4690864" cy="17660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dirty="0"/>
              <a:t>与えられるものを</a:t>
            </a:r>
            <a:endParaRPr lang="en-US" altLang="ja-JP" dirty="0"/>
          </a:p>
          <a:p>
            <a:pPr marL="0" indent="0" algn="ctr">
              <a:buFont typeface="Arial" panose="020B0604020202020204" pitchFamily="34" charset="0"/>
              <a:buNone/>
            </a:pPr>
            <a:r>
              <a:rPr lang="ja-JP" altLang="en-US" sz="5400" b="1" dirty="0">
                <a:solidFill>
                  <a:srgbClr val="FF0000"/>
                </a:solidFill>
              </a:rPr>
              <a:t>習う</a:t>
            </a:r>
            <a:endParaRPr lang="en-US" altLang="ja-JP" sz="3600" b="1" dirty="0">
              <a:solidFill>
                <a:srgbClr val="FF0000"/>
              </a:solidFill>
            </a:endParaRPr>
          </a:p>
        </p:txBody>
      </p:sp>
      <p:sp>
        <p:nvSpPr>
          <p:cNvPr id="9" name="テキスト ボックス 8">
            <a:extLst>
              <a:ext uri="{FF2B5EF4-FFF2-40B4-BE49-F238E27FC236}">
                <a16:creationId xmlns:a16="http://schemas.microsoft.com/office/drawing/2014/main" id="{8221CC82-3C8C-440C-A941-75D060D8D4B8}"/>
              </a:ext>
            </a:extLst>
          </p:cNvPr>
          <p:cNvSpPr txBox="1"/>
          <p:nvPr/>
        </p:nvSpPr>
        <p:spPr>
          <a:xfrm>
            <a:off x="4434799" y="4533508"/>
            <a:ext cx="4690865" cy="1415772"/>
          </a:xfrm>
          <a:prstGeom prst="rect">
            <a:avLst/>
          </a:prstGeom>
          <a:noFill/>
        </p:spPr>
        <p:txBody>
          <a:bodyPr wrap="square" rtlCol="0">
            <a:spAutoFit/>
          </a:bodyPr>
          <a:lstStyle/>
          <a:p>
            <a:pPr algn="ctr"/>
            <a:r>
              <a:rPr lang="ja-JP" altLang="en-US" sz="3200" dirty="0"/>
              <a:t>主体的・対話的に</a:t>
            </a:r>
            <a:endParaRPr lang="en-US" altLang="ja-JP" sz="3200" dirty="0"/>
          </a:p>
          <a:p>
            <a:pPr algn="ctr"/>
            <a:r>
              <a:rPr lang="ja-JP" altLang="en-US" sz="5400" b="1" dirty="0">
                <a:solidFill>
                  <a:srgbClr val="FF0000"/>
                </a:solidFill>
              </a:rPr>
              <a:t>学ぶ</a:t>
            </a:r>
            <a:endParaRPr lang="en-US" altLang="ja-JP" sz="3600" b="1" dirty="0">
              <a:solidFill>
                <a:srgbClr val="FF0000"/>
              </a:solidFill>
            </a:endParaRPr>
          </a:p>
        </p:txBody>
      </p:sp>
      <p:sp>
        <p:nvSpPr>
          <p:cNvPr id="10" name="矢印: 下 9">
            <a:extLst>
              <a:ext uri="{FF2B5EF4-FFF2-40B4-BE49-F238E27FC236}">
                <a16:creationId xmlns:a16="http://schemas.microsoft.com/office/drawing/2014/main" id="{905E2EAF-37A9-4609-931F-5FAD05765C76}"/>
              </a:ext>
            </a:extLst>
          </p:cNvPr>
          <p:cNvSpPr/>
          <p:nvPr/>
        </p:nvSpPr>
        <p:spPr>
          <a:xfrm>
            <a:off x="6154020" y="2852936"/>
            <a:ext cx="1250428" cy="1114918"/>
          </a:xfrm>
          <a:prstGeom prst="downArrow">
            <a:avLst>
              <a:gd name="adj1" fmla="val 3112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D295989-412B-4F1E-8F8E-E42CA403C747}"/>
              </a:ext>
            </a:extLst>
          </p:cNvPr>
          <p:cNvSpPr/>
          <p:nvPr/>
        </p:nvSpPr>
        <p:spPr>
          <a:xfrm>
            <a:off x="323528" y="692696"/>
            <a:ext cx="8568952" cy="1872208"/>
          </a:xfrm>
          <a:prstGeom prst="rect">
            <a:avLst/>
          </a:prstGeom>
          <a:solidFill>
            <a:srgbClr val="FFFF00">
              <a:alpha val="1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7926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9776" y="548680"/>
            <a:ext cx="8604448" cy="5832648"/>
          </a:xfrm>
        </p:spPr>
        <p:txBody>
          <a:bodyPr>
            <a:normAutofit lnSpcReduction="10000"/>
          </a:bodyPr>
          <a:lstStyle/>
          <a:p>
            <a:pPr marL="0" indent="0" algn="ctr">
              <a:buNone/>
            </a:pPr>
            <a:r>
              <a:rPr lang="ja-JP" altLang="en-US" dirty="0"/>
              <a:t>学校という場の最大の価値は・・・</a:t>
            </a:r>
            <a:endParaRPr lang="en-US" altLang="ja-JP" dirty="0"/>
          </a:p>
          <a:p>
            <a:pPr marL="0" indent="0" algn="ctr">
              <a:buNone/>
            </a:pPr>
            <a:r>
              <a:rPr lang="ja-JP" altLang="en-US" sz="6000" b="1" dirty="0">
                <a:solidFill>
                  <a:srgbClr val="FF0000"/>
                </a:solidFill>
              </a:rPr>
              <a:t>「集団の多様性」</a:t>
            </a:r>
            <a:endParaRPr lang="en-US" altLang="ja-JP" sz="6000" b="1" dirty="0">
              <a:solidFill>
                <a:srgbClr val="FF0000"/>
              </a:solidFill>
            </a:endParaRPr>
          </a:p>
          <a:p>
            <a:pPr marL="0" indent="0">
              <a:buNone/>
            </a:pPr>
            <a:r>
              <a:rPr lang="ja-JP" altLang="en-US" sz="6000" b="1" dirty="0">
                <a:solidFill>
                  <a:srgbClr val="FF0000"/>
                </a:solidFill>
              </a:rPr>
              <a:t>「時間と空間の共有」</a:t>
            </a:r>
            <a:endParaRPr lang="en-US" altLang="ja-JP" sz="6000" b="1" dirty="0">
              <a:solidFill>
                <a:srgbClr val="FF0000"/>
              </a:solidFill>
            </a:endParaRPr>
          </a:p>
          <a:p>
            <a:pPr marL="0" indent="0">
              <a:buNone/>
            </a:pPr>
            <a:endParaRPr lang="en-US" altLang="ja-JP" dirty="0"/>
          </a:p>
          <a:p>
            <a:pPr marL="0" indent="0">
              <a:buNone/>
            </a:pPr>
            <a:r>
              <a:rPr lang="en-US" altLang="ja-JP" dirty="0"/>
              <a:t>※</a:t>
            </a:r>
            <a:r>
              <a:rPr lang="ja-JP" altLang="en-US" dirty="0"/>
              <a:t>多様な人が集まって、時間と空間を共有しなくてもできることは？</a:t>
            </a:r>
            <a:endParaRPr lang="en-US" altLang="ja-JP" dirty="0"/>
          </a:p>
          <a:p>
            <a:pPr marL="0" indent="0">
              <a:buNone/>
            </a:pPr>
            <a:endParaRPr lang="en-US" altLang="ja-JP" dirty="0"/>
          </a:p>
          <a:p>
            <a:pPr marL="0" indent="0">
              <a:buNone/>
            </a:pPr>
            <a:r>
              <a:rPr lang="en-US" altLang="ja-JP" dirty="0"/>
              <a:t>※</a:t>
            </a:r>
            <a:r>
              <a:rPr lang="ja-JP" altLang="en-US" dirty="0"/>
              <a:t>多様な人が集まって、時間と空間を共有しないとできないことは？</a:t>
            </a:r>
            <a:endParaRPr lang="en-US" altLang="ja-JP" dirty="0"/>
          </a:p>
        </p:txBody>
      </p:sp>
    </p:spTree>
    <p:extLst>
      <p:ext uri="{BB962C8B-B14F-4D97-AF65-F5344CB8AC3E}">
        <p14:creationId xmlns:p14="http://schemas.microsoft.com/office/powerpoint/2010/main" val="23705903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今考えている教師像</a:t>
            </a:r>
            <a:endParaRPr kumimoji="1" lang="ja-JP" altLang="en-US" dirty="0"/>
          </a:p>
        </p:txBody>
      </p:sp>
      <p:sp>
        <p:nvSpPr>
          <p:cNvPr id="3" name="コンテンツ プレースホルダー 2"/>
          <p:cNvSpPr>
            <a:spLocks noGrp="1"/>
          </p:cNvSpPr>
          <p:nvPr>
            <p:ph idx="1"/>
          </p:nvPr>
        </p:nvSpPr>
        <p:spPr>
          <a:xfrm>
            <a:off x="457200" y="1600200"/>
            <a:ext cx="8229600" cy="4637111"/>
          </a:xfrm>
        </p:spPr>
        <p:txBody>
          <a:bodyPr>
            <a:noAutofit/>
          </a:bodyPr>
          <a:lstStyle/>
          <a:p>
            <a:r>
              <a:rPr lang="ja-JP" altLang="ja-JP" sz="6000" b="1" dirty="0">
                <a:solidFill>
                  <a:srgbClr val="FF0000"/>
                </a:solidFill>
              </a:rPr>
              <a:t>「</a:t>
            </a:r>
            <a:r>
              <a:rPr lang="ja-JP" altLang="en-US" sz="6000" b="1" dirty="0">
                <a:solidFill>
                  <a:srgbClr val="FF0000"/>
                </a:solidFill>
              </a:rPr>
              <a:t>広い</a:t>
            </a:r>
            <a:r>
              <a:rPr lang="ja-JP" altLang="ja-JP" sz="6000" b="1" dirty="0">
                <a:solidFill>
                  <a:srgbClr val="FF0000"/>
                </a:solidFill>
              </a:rPr>
              <a:t>世界」</a:t>
            </a:r>
            <a:r>
              <a:rPr lang="ja-JP" altLang="ja-JP" sz="4000" b="1" dirty="0"/>
              <a:t>を見せる</a:t>
            </a:r>
            <a:endParaRPr lang="en-US" altLang="ja-JP" sz="4000" b="1" dirty="0"/>
          </a:p>
          <a:p>
            <a:pPr marL="0" indent="0">
              <a:buNone/>
            </a:pPr>
            <a:r>
              <a:rPr lang="ja-JP" altLang="en-US" sz="3600" dirty="0"/>
              <a:t>　</a:t>
            </a:r>
            <a:r>
              <a:rPr lang="ja-JP" altLang="ja-JP" sz="2400" dirty="0"/>
              <a:t>（「教科の専門性」を語る、「価値」を語る</a:t>
            </a:r>
            <a:r>
              <a:rPr lang="en-US" altLang="ja-JP" sz="2400" dirty="0" err="1"/>
              <a:t>etc</a:t>
            </a:r>
            <a:r>
              <a:rPr lang="en-US" altLang="ja-JP" sz="2400" dirty="0"/>
              <a:t>…</a:t>
            </a:r>
            <a:r>
              <a:rPr lang="ja-JP" altLang="ja-JP" sz="2400" dirty="0"/>
              <a:t>）</a:t>
            </a:r>
            <a:endParaRPr lang="en-US" altLang="ja-JP" sz="2400" dirty="0"/>
          </a:p>
          <a:p>
            <a:pPr marL="0" indent="0">
              <a:buNone/>
            </a:pPr>
            <a:endParaRPr lang="ja-JP" altLang="ja-JP" sz="2400" dirty="0"/>
          </a:p>
          <a:p>
            <a:r>
              <a:rPr lang="ja-JP" altLang="ja-JP" sz="6000" b="1" dirty="0">
                <a:solidFill>
                  <a:srgbClr val="FF0000"/>
                </a:solidFill>
              </a:rPr>
              <a:t>「場」</a:t>
            </a:r>
            <a:r>
              <a:rPr lang="ja-JP" altLang="ja-JP" sz="4000" b="1" dirty="0"/>
              <a:t>の提供</a:t>
            </a:r>
          </a:p>
          <a:p>
            <a:pPr marL="0" indent="0">
              <a:buNone/>
            </a:pPr>
            <a:endParaRPr lang="en-US" altLang="ja-JP" sz="3600" dirty="0"/>
          </a:p>
          <a:p>
            <a:pPr marL="0" indent="0">
              <a:buNone/>
            </a:pPr>
            <a:r>
              <a:rPr lang="ja-JP" altLang="ja-JP" sz="3600" dirty="0"/>
              <a:t>→何らかの</a:t>
            </a:r>
            <a:r>
              <a:rPr lang="ja-JP" altLang="en-US" sz="3600" b="1" dirty="0">
                <a:solidFill>
                  <a:srgbClr val="FF0000"/>
                </a:solidFill>
              </a:rPr>
              <a:t>「</a:t>
            </a:r>
            <a:r>
              <a:rPr lang="ja-JP" altLang="ja-JP" sz="3600" b="1" dirty="0">
                <a:solidFill>
                  <a:srgbClr val="FF0000"/>
                </a:solidFill>
              </a:rPr>
              <a:t>気付き</a:t>
            </a:r>
            <a:r>
              <a:rPr lang="ja-JP" altLang="en-US" sz="3600" b="1" dirty="0">
                <a:solidFill>
                  <a:srgbClr val="FF0000"/>
                </a:solidFill>
              </a:rPr>
              <a:t>」</a:t>
            </a:r>
            <a:r>
              <a:rPr lang="ja-JP" altLang="ja-JP" sz="3600" dirty="0"/>
              <a:t>を得るきっかけ</a:t>
            </a:r>
            <a:endParaRPr kumimoji="1" lang="ja-JP" altLang="en-US" sz="3600" dirty="0"/>
          </a:p>
        </p:txBody>
      </p:sp>
    </p:spTree>
    <p:extLst>
      <p:ext uri="{BB962C8B-B14F-4D97-AF65-F5344CB8AC3E}">
        <p14:creationId xmlns:p14="http://schemas.microsoft.com/office/powerpoint/2010/main" val="268857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kumimoji="1" lang="ja-JP" altLang="en-US" dirty="0"/>
              <a:t>ＡＬ型授業の有用性</a:t>
            </a:r>
          </a:p>
        </p:txBody>
      </p:sp>
      <p:sp>
        <p:nvSpPr>
          <p:cNvPr id="3" name="コンテンツ プレースホルダー 2"/>
          <p:cNvSpPr>
            <a:spLocks noGrp="1"/>
          </p:cNvSpPr>
          <p:nvPr>
            <p:ph idx="1"/>
          </p:nvPr>
        </p:nvSpPr>
        <p:spPr/>
        <p:txBody>
          <a:bodyPr>
            <a:normAutofit/>
          </a:bodyPr>
          <a:lstStyle/>
          <a:p>
            <a:pPr marL="0" indent="0">
              <a:buNone/>
            </a:pPr>
            <a:r>
              <a:rPr kumimoji="1" lang="ja-JP" altLang="en-US" sz="4400" dirty="0"/>
              <a:t>●</a:t>
            </a:r>
            <a:r>
              <a:rPr lang="ja-JP" altLang="en-US" sz="4400" dirty="0"/>
              <a:t>深い</a:t>
            </a:r>
            <a:r>
              <a:rPr lang="ja-JP" altLang="en-US" sz="6000" b="1" dirty="0">
                <a:solidFill>
                  <a:srgbClr val="FF0000"/>
                </a:solidFill>
              </a:rPr>
              <a:t>理解</a:t>
            </a:r>
            <a:endParaRPr lang="en-US" altLang="ja-JP" sz="4400" b="1" dirty="0">
              <a:solidFill>
                <a:srgbClr val="FF0000"/>
              </a:solidFill>
            </a:endParaRPr>
          </a:p>
          <a:p>
            <a:pPr marL="0" indent="0">
              <a:buNone/>
            </a:pPr>
            <a:endParaRPr lang="en-US" altLang="ja-JP" dirty="0"/>
          </a:p>
          <a:p>
            <a:pPr marL="0" indent="0">
              <a:buNone/>
            </a:pPr>
            <a:r>
              <a:rPr lang="ja-JP" altLang="en-US" sz="4400" dirty="0"/>
              <a:t>●様々な</a:t>
            </a:r>
            <a:r>
              <a:rPr lang="ja-JP" altLang="en-US" sz="6000" b="1" dirty="0">
                <a:solidFill>
                  <a:srgbClr val="FF0000"/>
                </a:solidFill>
              </a:rPr>
              <a:t>体験</a:t>
            </a:r>
            <a:endParaRPr lang="en-US" altLang="ja-JP" sz="4400" b="1" dirty="0">
              <a:solidFill>
                <a:srgbClr val="FF0000"/>
              </a:solidFill>
            </a:endParaRPr>
          </a:p>
          <a:p>
            <a:pPr marL="0" indent="0">
              <a:buNone/>
            </a:pPr>
            <a:endParaRPr lang="en-US" altLang="ja-JP" dirty="0"/>
          </a:p>
          <a:p>
            <a:pPr marL="0" indent="0">
              <a:buNone/>
            </a:pPr>
            <a:r>
              <a:rPr kumimoji="1" lang="ja-JP" altLang="en-US" sz="4400" dirty="0"/>
              <a:t>●内発的</a:t>
            </a:r>
            <a:r>
              <a:rPr kumimoji="1" lang="ja-JP" altLang="en-US" sz="6000" b="1" dirty="0">
                <a:solidFill>
                  <a:srgbClr val="FF0000"/>
                </a:solidFill>
              </a:rPr>
              <a:t>動機付け</a:t>
            </a:r>
            <a:endParaRPr kumimoji="1" lang="en-US" altLang="ja-JP" sz="4400" b="1" dirty="0">
              <a:solidFill>
                <a:srgbClr val="FF0000"/>
              </a:solidFill>
            </a:endParaRPr>
          </a:p>
        </p:txBody>
      </p:sp>
    </p:spTree>
    <p:extLst>
      <p:ext uri="{BB962C8B-B14F-4D97-AF65-F5344CB8AC3E}">
        <p14:creationId xmlns:p14="http://schemas.microsoft.com/office/powerpoint/2010/main" val="432884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096852"/>
            <a:ext cx="8229600" cy="2664296"/>
          </a:xfrm>
        </p:spPr>
        <p:txBody>
          <a:bodyPr>
            <a:normAutofit/>
          </a:bodyPr>
          <a:lstStyle/>
          <a:p>
            <a:pPr marL="0" indent="0" algn="ctr">
              <a:buNone/>
            </a:pPr>
            <a:r>
              <a:rPr lang="en-US" altLang="ja-JP" sz="6000" dirty="0"/>
              <a:t>AL</a:t>
            </a:r>
            <a:r>
              <a:rPr lang="ja-JP" altLang="en-US" sz="6000" dirty="0"/>
              <a:t>型授業と</a:t>
            </a:r>
            <a:endParaRPr lang="en-US" altLang="ja-JP" sz="6000" dirty="0"/>
          </a:p>
          <a:p>
            <a:pPr marL="0" indent="0" algn="ctr">
              <a:buNone/>
            </a:pPr>
            <a:r>
              <a:rPr lang="ja-JP" altLang="en-US" sz="6000" b="1" dirty="0"/>
              <a:t>深い</a:t>
            </a:r>
            <a:r>
              <a:rPr lang="ja-JP" altLang="en-US" sz="8000" b="1" dirty="0">
                <a:solidFill>
                  <a:srgbClr val="FF0000"/>
                </a:solidFill>
              </a:rPr>
              <a:t>理解</a:t>
            </a:r>
            <a:endParaRPr lang="en-US" altLang="ja-JP" sz="6000" b="1" dirty="0"/>
          </a:p>
          <a:p>
            <a:pPr marL="0" indent="0" algn="ctr">
              <a:buNone/>
            </a:pPr>
            <a:endParaRPr lang="en-US" altLang="ja-JP" sz="4400" dirty="0"/>
          </a:p>
        </p:txBody>
      </p:sp>
    </p:spTree>
    <p:extLst>
      <p:ext uri="{BB962C8B-B14F-4D97-AF65-F5344CB8AC3E}">
        <p14:creationId xmlns:p14="http://schemas.microsoft.com/office/powerpoint/2010/main" val="372594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理解の４段階</a:t>
            </a:r>
            <a:endParaRPr kumimoji="1" lang="ja-JP" altLang="en-US" dirty="0"/>
          </a:p>
        </p:txBody>
      </p:sp>
      <p:sp>
        <p:nvSpPr>
          <p:cNvPr id="3" name="コンテンツ プレースホルダー 2"/>
          <p:cNvSpPr>
            <a:spLocks noGrp="1"/>
          </p:cNvSpPr>
          <p:nvPr>
            <p:ph idx="1"/>
          </p:nvPr>
        </p:nvSpPr>
        <p:spPr>
          <a:xfrm>
            <a:off x="467544" y="1340768"/>
            <a:ext cx="8229600" cy="4320480"/>
          </a:xfrm>
        </p:spPr>
        <p:txBody>
          <a:bodyPr>
            <a:normAutofit/>
          </a:bodyPr>
          <a:lstStyle/>
          <a:p>
            <a:pPr marL="0" indent="0">
              <a:buNone/>
            </a:pPr>
            <a:r>
              <a:rPr kumimoji="1" lang="ja-JP" altLang="en-US" b="1" dirty="0"/>
              <a:t>①わからないことがわからない</a:t>
            </a:r>
            <a:endParaRPr kumimoji="1" lang="en-US" altLang="ja-JP" b="1" dirty="0"/>
          </a:p>
          <a:p>
            <a:pPr marL="0" indent="0">
              <a:buNone/>
            </a:pPr>
            <a:endParaRPr lang="en-US" altLang="ja-JP" b="1" dirty="0"/>
          </a:p>
          <a:p>
            <a:pPr marL="0" indent="0">
              <a:buNone/>
            </a:pPr>
            <a:r>
              <a:rPr kumimoji="1" lang="ja-JP" altLang="en-US" b="1" dirty="0"/>
              <a:t>②わからないことがわかる</a:t>
            </a:r>
            <a:endParaRPr kumimoji="1" lang="en-US" altLang="ja-JP" b="1" dirty="0"/>
          </a:p>
          <a:p>
            <a:pPr marL="0" indent="0">
              <a:buNone/>
            </a:pPr>
            <a:endParaRPr lang="en-US" altLang="ja-JP" b="1" dirty="0"/>
          </a:p>
          <a:p>
            <a:pPr marL="0" indent="0">
              <a:buNone/>
            </a:pPr>
            <a:r>
              <a:rPr kumimoji="1" lang="ja-JP" altLang="en-US" b="1" dirty="0"/>
              <a:t>③わかった気になる</a:t>
            </a:r>
            <a:endParaRPr kumimoji="1" lang="en-US" altLang="ja-JP" b="1" dirty="0"/>
          </a:p>
          <a:p>
            <a:pPr marL="0" indent="0">
              <a:buNone/>
            </a:pPr>
            <a:endParaRPr lang="en-US" altLang="ja-JP" b="1" dirty="0"/>
          </a:p>
          <a:p>
            <a:pPr marL="0" indent="0">
              <a:buNone/>
            </a:pPr>
            <a:r>
              <a:rPr kumimoji="1" lang="ja-JP" altLang="en-US" b="1" dirty="0"/>
              <a:t>④本当にわかる</a:t>
            </a:r>
            <a:endParaRPr kumimoji="1" lang="en-US" altLang="ja-JP" b="1" dirty="0"/>
          </a:p>
          <a:p>
            <a:pPr marL="0" indent="0">
              <a:buNone/>
            </a:pPr>
            <a:endParaRPr kumimoji="1" lang="ja-JP" altLang="en-US" b="1" dirty="0"/>
          </a:p>
        </p:txBody>
      </p:sp>
      <p:sp>
        <p:nvSpPr>
          <p:cNvPr id="4" name="U ターン矢印 3"/>
          <p:cNvSpPr/>
          <p:nvPr/>
        </p:nvSpPr>
        <p:spPr>
          <a:xfrm rot="5400000">
            <a:off x="6055028" y="1801956"/>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1805915"/>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
        <p:nvSpPr>
          <p:cNvPr id="7" name="U ターン矢印 6"/>
          <p:cNvSpPr/>
          <p:nvPr/>
        </p:nvSpPr>
        <p:spPr>
          <a:xfrm rot="5400000">
            <a:off x="6055028" y="4106212"/>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124345"/>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Tree>
    <p:extLst>
      <p:ext uri="{BB962C8B-B14F-4D97-AF65-F5344CB8AC3E}">
        <p14:creationId xmlns:p14="http://schemas.microsoft.com/office/powerpoint/2010/main" val="1885839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12040</TotalTime>
  <Words>2387</Words>
  <Application>Microsoft Office PowerPoint</Application>
  <PresentationFormat>画面に合わせる (4:3)</PresentationFormat>
  <Paragraphs>477</Paragraphs>
  <Slides>64</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64</vt:i4>
      </vt:variant>
    </vt:vector>
  </HeadingPairs>
  <TitlesOfParts>
    <vt:vector size="70" baseType="lpstr">
      <vt:lpstr>HGP創英角ｺﾞｼｯｸUB</vt:lpstr>
      <vt:lpstr>メイリオ</vt:lpstr>
      <vt:lpstr>Arial</vt:lpstr>
      <vt:lpstr>Calibri</vt:lpstr>
      <vt:lpstr>Segoe UI</vt:lpstr>
      <vt:lpstr>Office ​​テーマ</vt:lpstr>
      <vt:lpstr>「目的」から考える授業デザイン ～“良い授業”とは何か？～</vt:lpstr>
      <vt:lpstr>この時間の目的</vt:lpstr>
      <vt:lpstr>PowerPoint プレゼンテーション</vt:lpstr>
      <vt:lpstr>PowerPoint プレゼンテーション</vt:lpstr>
      <vt:lpstr>PowerPoint プレゼンテーション</vt:lpstr>
      <vt:lpstr>ＡＬ型授業の必要性</vt:lpstr>
      <vt:lpstr>ＡＬ型授業の有用性</vt:lpstr>
      <vt:lpstr>PowerPoint プレゼンテーション</vt:lpstr>
      <vt:lpstr>理解の４段階</vt:lpstr>
      <vt:lpstr>ラーニングピラミッド</vt:lpstr>
      <vt:lpstr>「わかる」ために必要なこと</vt:lpstr>
      <vt:lpstr>PowerPoint プレゼンテーション</vt:lpstr>
      <vt:lpstr>社会人基礎力①</vt:lpstr>
      <vt:lpstr>社会人基礎力②</vt:lpstr>
      <vt:lpstr>社会人基礎力③</vt:lpstr>
      <vt:lpstr>PowerPoint プレゼンテーション</vt:lpstr>
      <vt:lpstr>PowerPoint プレゼンテーション</vt:lpstr>
      <vt:lpstr>デシの自己決定理論</vt:lpstr>
      <vt:lpstr>ＡＬ型授業と内発的動機付け</vt:lpstr>
      <vt:lpstr>PowerPoint プレゼンテーション</vt:lpstr>
      <vt:lpstr>授業改善のサイクル</vt:lpstr>
      <vt:lpstr>理念（ビジョン） ＝一番大切にしていること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「目的」と「目標」</vt:lpstr>
      <vt:lpstr>授業の流れ（50分授業）</vt:lpstr>
      <vt:lpstr>授業プリントの基本構造</vt:lpstr>
      <vt:lpstr>「目的」の定型文</vt:lpstr>
      <vt:lpstr>「課題」の分類</vt:lpstr>
      <vt:lpstr>目的・課題の具体例</vt:lpstr>
      <vt:lpstr>生徒の学習の補助</vt:lpstr>
      <vt:lpstr>振り返りシート</vt:lpstr>
      <vt:lpstr>振り返りシート</vt:lpstr>
      <vt:lpstr>PowerPoint プレゼンテーション</vt:lpstr>
      <vt:lpstr>PowerPoint プレゼンテーション</vt:lpstr>
      <vt:lpstr>学習指導要領と「深い学び」</vt:lpstr>
      <vt:lpstr>「関連付け」は学びを深める</vt:lpstr>
      <vt:lpstr>学習地図作成課題</vt:lpstr>
      <vt:lpstr>ウェビング</vt:lpstr>
      <vt:lpstr>ＫＪ法</vt:lpstr>
      <vt:lpstr>学習地図作成課題</vt:lpstr>
      <vt:lpstr>PowerPoint プレゼンテーション</vt:lpstr>
      <vt:lpstr>習得・活用・探究</vt:lpstr>
      <vt:lpstr>探究のイメージ</vt:lpstr>
      <vt:lpstr>学習指導要領と「深い学び」</vt:lpstr>
      <vt:lpstr>PowerPoint プレゼンテーション</vt:lpstr>
      <vt:lpstr>生徒に提示している課題</vt:lpstr>
      <vt:lpstr>PowerPoint プレゼンテーション</vt:lpstr>
      <vt:lpstr>高3の授業の要素</vt:lpstr>
      <vt:lpstr>PowerPoint プレゼンテーション</vt:lpstr>
      <vt:lpstr>高3センター後の論述演習</vt:lpstr>
      <vt:lpstr>文系生物基礎の講習</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今考えている教師像</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智久 大野</cp:lastModifiedBy>
  <cp:revision>197</cp:revision>
  <cp:lastPrinted>2015-07-31T11:03:16Z</cp:lastPrinted>
  <dcterms:created xsi:type="dcterms:W3CDTF">2015-01-23T22:08:07Z</dcterms:created>
  <dcterms:modified xsi:type="dcterms:W3CDTF">2019-12-02T22:29:11Z</dcterms:modified>
</cp:coreProperties>
</file>