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310" r:id="rId2"/>
    <p:sldId id="659" r:id="rId3"/>
    <p:sldId id="535" r:id="rId4"/>
    <p:sldId id="311" r:id="rId5"/>
    <p:sldId id="759" r:id="rId6"/>
    <p:sldId id="760" r:id="rId7"/>
    <p:sldId id="761" r:id="rId8"/>
    <p:sldId id="762" r:id="rId9"/>
    <p:sldId id="763" r:id="rId10"/>
    <p:sldId id="764" r:id="rId11"/>
    <p:sldId id="766" r:id="rId12"/>
    <p:sldId id="518" r:id="rId13"/>
    <p:sldId id="715" r:id="rId14"/>
    <p:sldId id="716" r:id="rId15"/>
    <p:sldId id="717" r:id="rId16"/>
    <p:sldId id="750" r:id="rId17"/>
    <p:sldId id="720" r:id="rId18"/>
    <p:sldId id="751" r:id="rId19"/>
    <p:sldId id="723" r:id="rId20"/>
    <p:sldId id="752" r:id="rId21"/>
    <p:sldId id="753" r:id="rId22"/>
    <p:sldId id="724" r:id="rId23"/>
    <p:sldId id="725" r:id="rId24"/>
    <p:sldId id="726" r:id="rId25"/>
    <p:sldId id="727" r:id="rId26"/>
    <p:sldId id="729" r:id="rId27"/>
    <p:sldId id="730" r:id="rId28"/>
    <p:sldId id="731" r:id="rId29"/>
    <p:sldId id="758" r:id="rId30"/>
    <p:sldId id="596" r:id="rId31"/>
    <p:sldId id="600" r:id="rId32"/>
    <p:sldId id="438" r:id="rId33"/>
    <p:sldId id="439" r:id="rId34"/>
    <p:sldId id="765" r:id="rId35"/>
    <p:sldId id="768" r:id="rId36"/>
    <p:sldId id="749" r:id="rId37"/>
    <p:sldId id="767" r:id="rId38"/>
    <p:sldId id="696" r:id="rId39"/>
    <p:sldId id="769" r:id="rId40"/>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9947F94-B748-488A-89FB-2DC1FDF66E95}">
          <p14:sldIdLst>
            <p14:sldId id="310"/>
            <p14:sldId id="659"/>
            <p14:sldId id="535"/>
            <p14:sldId id="311"/>
          </p14:sldIdLst>
        </p14:section>
        <p14:section name="授業デザインの前提" id="{C0E729E3-4465-43C4-9902-534EE81B0EEB}">
          <p14:sldIdLst>
            <p14:sldId id="759"/>
            <p14:sldId id="760"/>
            <p14:sldId id="761"/>
            <p14:sldId id="762"/>
            <p14:sldId id="763"/>
            <p14:sldId id="764"/>
            <p14:sldId id="766"/>
          </p14:sldIdLst>
        </p14:section>
        <p14:section name="ＡＬ型授業の背景" id="{9E31894A-4F09-4D0D-B8F3-BDF15660A55A}">
          <p14:sldIdLst>
            <p14:sldId id="518"/>
            <p14:sldId id="715"/>
            <p14:sldId id="716"/>
            <p14:sldId id="717"/>
            <p14:sldId id="750"/>
            <p14:sldId id="720"/>
            <p14:sldId id="751"/>
            <p14:sldId id="723"/>
            <p14:sldId id="752"/>
            <p14:sldId id="753"/>
            <p14:sldId id="724"/>
            <p14:sldId id="725"/>
            <p14:sldId id="726"/>
            <p14:sldId id="727"/>
            <p14:sldId id="729"/>
            <p14:sldId id="730"/>
            <p14:sldId id="731"/>
            <p14:sldId id="758"/>
          </p14:sldIdLst>
        </p14:section>
        <p14:section name="授業デザイン" id="{6A0D4390-D422-4EA3-AA14-D524456E4322}">
          <p14:sldIdLst>
            <p14:sldId id="596"/>
            <p14:sldId id="600"/>
            <p14:sldId id="438"/>
            <p14:sldId id="439"/>
            <p14:sldId id="765"/>
            <p14:sldId id="768"/>
          </p14:sldIdLst>
        </p14:section>
        <p14:section name="学校の価値とは" id="{3CD41F3A-B67F-4FC0-BE45-36F974BB7E22}">
          <p14:sldIdLst>
            <p14:sldId id="749"/>
            <p14:sldId id="767"/>
            <p14:sldId id="696"/>
            <p14:sldId id="7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08">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718" autoAdjust="0"/>
  </p:normalViewPr>
  <p:slideViewPr>
    <p:cSldViewPr showGuides="1">
      <p:cViewPr varScale="1">
        <p:scale>
          <a:sx n="79" d="100"/>
          <a:sy n="79" d="100"/>
        </p:scale>
        <p:origin x="1176"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13974"/>
    </p:cViewPr>
  </p:sorterViewPr>
  <p:notesViewPr>
    <p:cSldViewPr>
      <p:cViewPr varScale="1">
        <p:scale>
          <a:sx n="51" d="100"/>
          <a:sy n="51" d="100"/>
        </p:scale>
        <p:origin x="-2916" y="-84"/>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●実践例を材料とし</a:t>
          </a:r>
          <a:r>
            <a:rPr kumimoji="1" lang="ja-JP" altLang="en-US" dirty="0"/>
            <a:t>て</a:t>
          </a:r>
          <a:r>
            <a:rPr kumimoji="1" lang="ja-JP" dirty="0"/>
            <a:t>、</a:t>
          </a:r>
          <a:r>
            <a:rPr kumimoji="1" lang="ja-JP" altLang="en-US" dirty="0"/>
            <a:t>“良い授業”について考察する。</a:t>
          </a:r>
          <a:endParaRPr kumimoji="1" lang="en-US" altLang="ja-JP" dirty="0"/>
        </a:p>
        <a:p>
          <a:pPr rtl="0"/>
          <a:r>
            <a:rPr kumimoji="1" lang="ja-JP" altLang="en-US" dirty="0"/>
            <a:t>●他者と考えを共有し、対話することで授業改善のためのヒントを得る。</a:t>
          </a:r>
          <a:endParaRPr kumimoji="1" lang="en-US" altLang="ja-JP" dirty="0"/>
        </a:p>
        <a:p>
          <a:pPr rtl="0"/>
          <a:r>
            <a:rPr kumimoji="1" lang="ja-JP" altLang="en-US" dirty="0"/>
            <a:t>●今後につながる「人とのつながり」を得る。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pt>
    <dgm:pt modelId="{6BCEE960-DC0B-45A1-A08F-03B402173118}" type="pres">
      <dgm:prSet presAssocID="{A42A76C3-3D39-4111-A661-95C60189E1BE}" presName="parentText" presStyleLbl="node1" presStyleIdx="0" presStyleCnt="1">
        <dgm:presLayoutVars>
          <dgm:chMax val="0"/>
          <dgm:bulletEnabled val="1"/>
        </dgm:presLayoutVars>
      </dgm:prSet>
      <dgm:spPr/>
    </dgm:pt>
  </dgm:ptLst>
  <dgm:cxnLst>
    <dgm:cxn modelId="{72063830-C07A-4A41-8A98-6D1D933ACDBE}" type="presOf" srcId="{A42A76C3-3D39-4111-A661-95C60189E1BE}" destId="{6BCEE960-DC0B-45A1-A08F-03B402173118}"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9EFE6BF3-BFD0-440B-A61B-B26CA22F6C2F}" type="presOf" srcId="{D0F07C19-EBF9-41DD-BCA6-DD2AB0DEB5C4}" destId="{341CF50C-A4B7-4123-B6BA-D5881832308A}"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a:t>
          </a:r>
          <a:r>
            <a:rPr kumimoji="1" lang="en-US" altLang="ja-JP" sz="3200" dirty="0"/>
            <a:t>10</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35</a:t>
          </a:r>
          <a:r>
            <a:rPr kumimoji="1" lang="ja-JP" altLang="en-US" sz="3200" dirty="0"/>
            <a:t>～</a:t>
          </a:r>
          <a:r>
            <a:rPr kumimoji="1" lang="en-US" altLang="ja-JP" sz="3200" dirty="0"/>
            <a:t>40</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振り返り</a:t>
          </a:r>
          <a:endParaRPr kumimoji="1" lang="en-US" altLang="ja-JP" sz="2800" b="1" dirty="0"/>
        </a:p>
        <a:p>
          <a:r>
            <a:rPr kumimoji="1" lang="en-US" altLang="ja-JP" sz="3200" dirty="0"/>
            <a:t>5</a:t>
          </a:r>
          <a:r>
            <a:rPr kumimoji="1" lang="ja-JP" altLang="en-US" sz="3200" dirty="0"/>
            <a:t>分</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dgm:presLayoutVars>
          <dgm:bulletEnabled val="1"/>
        </dgm:presLayoutVars>
      </dgm:prSet>
      <dgm:spPr/>
    </dgm:pt>
  </dgm:ptLst>
  <dgm:cxnLst>
    <dgm:cxn modelId="{CA27330D-24B1-4A6B-B226-099E10E2EE15}" srcId="{91825178-4A21-4F2A-AD9E-DF036C194D8E}" destId="{BAEDF3B0-2C2C-43D9-BCCE-E17AC8EC1E3E}" srcOrd="0" destOrd="0" parTransId="{B065809A-AE7C-47FA-A6AB-CAB357133EBE}" sibTransId="{5DB932BF-D51D-4E5A-8620-06536D7F5878}"/>
    <dgm:cxn modelId="{D4A57F12-A6F6-473B-A383-BA9055A2F6AD}" type="presOf" srcId="{BAEDF3B0-2C2C-43D9-BCCE-E17AC8EC1E3E}" destId="{E30A307F-418F-4604-88BC-864BBE55B5F5}" srcOrd="0" destOrd="0" presId="urn:microsoft.com/office/officeart/2005/8/layout/hProcess9"/>
    <dgm:cxn modelId="{A5A8FB50-6CC7-4A94-9EE1-2D27A3CE962D}" type="presOf" srcId="{9246E019-A056-4143-8CEE-1B42736E750B}" destId="{48AF9876-ED16-4509-BA6C-FB49D6701009}" srcOrd="0" destOrd="0" presId="urn:microsoft.com/office/officeart/2005/8/layout/hProcess9"/>
    <dgm:cxn modelId="{098F7581-6551-451F-BB80-37A3FAB2C763}" srcId="{91825178-4A21-4F2A-AD9E-DF036C194D8E}" destId="{311565CC-63FE-4E05-BEB5-110C858822BE}" srcOrd="1" destOrd="0" parTransId="{D8B7879D-CBC1-48BC-A2A8-1D8EE4F0BD83}" sibTransId="{472336DD-C4CD-46C4-81F0-DB48A84103C1}"/>
    <dgm:cxn modelId="{57ADE687-79CA-44DD-A1B2-594AA4B0B830}" type="presOf" srcId="{91825178-4A21-4F2A-AD9E-DF036C194D8E}" destId="{59C575EB-0850-4896-AB23-20DDD10FBCBA}" srcOrd="0" destOrd="0" presId="urn:microsoft.com/office/officeart/2005/8/layout/hProcess9"/>
    <dgm:cxn modelId="{D4D28DB2-9E36-4AF9-9FB5-FD516238E441}" type="presOf" srcId="{311565CC-63FE-4E05-BEB5-110C858822BE}" destId="{6B4F97F2-853C-451A-8535-D635FB2834E0}"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B839BCDC-6130-4B69-9A48-5FC9E1B8ED7F}" type="presParOf" srcId="{59C575EB-0850-4896-AB23-20DDD10FBCBA}" destId="{73008D73-E33A-42D0-8823-3483A75CFF49}" srcOrd="0" destOrd="0" presId="urn:microsoft.com/office/officeart/2005/8/layout/hProcess9"/>
    <dgm:cxn modelId="{CEAB218E-30D5-47B9-951A-3303A561A205}" type="presParOf" srcId="{59C575EB-0850-4896-AB23-20DDD10FBCBA}" destId="{AF6CD3FC-ABBE-47C1-BCCB-AD753F8397A7}" srcOrd="1" destOrd="0" presId="urn:microsoft.com/office/officeart/2005/8/layout/hProcess9"/>
    <dgm:cxn modelId="{DBC04AB3-F215-4983-9211-9D7FE2DC0E26}" type="presParOf" srcId="{AF6CD3FC-ABBE-47C1-BCCB-AD753F8397A7}" destId="{E30A307F-418F-4604-88BC-864BBE55B5F5}" srcOrd="0" destOrd="0" presId="urn:microsoft.com/office/officeart/2005/8/layout/hProcess9"/>
    <dgm:cxn modelId="{175F4FCD-79A2-4B46-8F1D-C2D4944801B7}" type="presParOf" srcId="{AF6CD3FC-ABBE-47C1-BCCB-AD753F8397A7}" destId="{A6CFCF11-E622-4F9F-B0B4-E1970882C4C2}" srcOrd="1" destOrd="0" presId="urn:microsoft.com/office/officeart/2005/8/layout/hProcess9"/>
    <dgm:cxn modelId="{26019218-367F-4F1C-B384-5B36AD3604CD}" type="presParOf" srcId="{AF6CD3FC-ABBE-47C1-BCCB-AD753F8397A7}" destId="{6B4F97F2-853C-451A-8535-D635FB2834E0}" srcOrd="2" destOrd="0" presId="urn:microsoft.com/office/officeart/2005/8/layout/hProcess9"/>
    <dgm:cxn modelId="{A68E50CD-CDD8-4D11-B545-9175110BC53C}" type="presParOf" srcId="{AF6CD3FC-ABBE-47C1-BCCB-AD753F8397A7}" destId="{9CF8B13D-D66F-4E5A-8A36-13F1F36941E6}" srcOrd="3" destOrd="0" presId="urn:microsoft.com/office/officeart/2005/8/layout/hProcess9"/>
    <dgm:cxn modelId="{26E7DB76-D330-41E5-BF5C-607889B2D907}"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23601"/>
          <a:ext cx="8363272" cy="4478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kumimoji="1" lang="ja-JP" sz="2900" kern="1200" dirty="0"/>
            <a:t>●実践例を材料とし</a:t>
          </a:r>
          <a:r>
            <a:rPr kumimoji="1" lang="ja-JP" altLang="en-US" sz="2900" kern="1200" dirty="0"/>
            <a:t>て</a:t>
          </a:r>
          <a:r>
            <a:rPr kumimoji="1" lang="ja-JP" sz="2900" kern="1200" dirty="0"/>
            <a:t>、</a:t>
          </a:r>
          <a:r>
            <a:rPr kumimoji="1" lang="ja-JP" altLang="en-US" sz="2900" kern="1200" dirty="0"/>
            <a:t>“良い授業”について考察する。</a:t>
          </a:r>
          <a:endParaRPr kumimoji="1" lang="en-US" altLang="ja-JP" sz="2900" kern="1200" dirty="0"/>
        </a:p>
        <a:p>
          <a:pPr marL="0" lvl="0" indent="0" algn="l" defTabSz="1289050" rtl="0">
            <a:lnSpc>
              <a:spcPct val="90000"/>
            </a:lnSpc>
            <a:spcBef>
              <a:spcPct val="0"/>
            </a:spcBef>
            <a:spcAft>
              <a:spcPct val="35000"/>
            </a:spcAft>
            <a:buNone/>
          </a:pPr>
          <a:r>
            <a:rPr kumimoji="1" lang="ja-JP" altLang="en-US" sz="2900" kern="1200" dirty="0"/>
            <a:t>●他者と考えを共有し、対話することで授業改善のためのヒントを得る。</a:t>
          </a:r>
          <a:endParaRPr kumimoji="1" lang="en-US" altLang="ja-JP" sz="2900" kern="1200" dirty="0"/>
        </a:p>
        <a:p>
          <a:pPr marL="0" lvl="0" indent="0" algn="l" defTabSz="1289050" rtl="0">
            <a:lnSpc>
              <a:spcPct val="90000"/>
            </a:lnSpc>
            <a:spcBef>
              <a:spcPct val="0"/>
            </a:spcBef>
            <a:spcAft>
              <a:spcPct val="35000"/>
            </a:spcAft>
            <a:buNone/>
          </a:pPr>
          <a:r>
            <a:rPr kumimoji="1" lang="ja-JP" altLang="en-US" sz="2900" kern="1200" dirty="0"/>
            <a:t>●今後につながる「人とのつながり」を得る。</a:t>
          </a:r>
          <a:endParaRPr lang="ja-JP" sz="2900" kern="1200" dirty="0"/>
        </a:p>
      </dsp:txBody>
      <dsp:txXfrm>
        <a:off x="218635" y="242236"/>
        <a:ext cx="7926002" cy="4041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1139" y="1357788"/>
          <a:ext cx="264356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班分け・説明</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a:t>
          </a:r>
          <a:r>
            <a:rPr kumimoji="1" lang="en-US" altLang="ja-JP" sz="3200" kern="1200" dirty="0"/>
            <a:t>10</a:t>
          </a:r>
          <a:r>
            <a:rPr kumimoji="1" lang="ja-JP" altLang="en-US" sz="3200" kern="1200" dirty="0"/>
            <a:t>分</a:t>
          </a:r>
        </a:p>
      </dsp:txBody>
      <dsp:txXfrm>
        <a:off x="89515" y="1446164"/>
        <a:ext cx="2466813" cy="1633633"/>
      </dsp:txXfrm>
    </dsp:sp>
    <dsp:sp modelId="{6B4F97F2-853C-451A-8535-D635FB2834E0}">
      <dsp:nvSpPr>
        <dsp:cNvPr id="0" name=""/>
        <dsp:cNvSpPr/>
      </dsp:nvSpPr>
      <dsp:spPr>
        <a:xfrm>
          <a:off x="3001535" y="1357788"/>
          <a:ext cx="2572999"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活動</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35</a:t>
          </a:r>
          <a:r>
            <a:rPr kumimoji="1" lang="ja-JP" altLang="en-US" sz="3200" kern="1200" dirty="0"/>
            <a:t>～</a:t>
          </a:r>
          <a:r>
            <a:rPr kumimoji="1" lang="en-US" altLang="ja-JP" sz="3200" kern="1200" dirty="0"/>
            <a:t>40</a:t>
          </a:r>
          <a:r>
            <a:rPr kumimoji="1" lang="ja-JP" altLang="en-US" sz="3200" kern="1200" dirty="0"/>
            <a:t>分</a:t>
          </a:r>
          <a:endParaRPr kumimoji="1" lang="ja-JP" altLang="en-US" sz="1600" kern="1200" dirty="0"/>
        </a:p>
      </dsp:txBody>
      <dsp:txXfrm>
        <a:off x="3089911" y="1446164"/>
        <a:ext cx="2396247" cy="1633633"/>
      </dsp:txXfrm>
    </dsp:sp>
    <dsp:sp modelId="{48AF9876-ED16-4509-BA6C-FB49D6701009}">
      <dsp:nvSpPr>
        <dsp:cNvPr id="0" name=""/>
        <dsp:cNvSpPr/>
      </dsp:nvSpPr>
      <dsp:spPr>
        <a:xfrm>
          <a:off x="5931365" y="1357788"/>
          <a:ext cx="229709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kumimoji="1" lang="ja-JP" altLang="en-US" sz="2800" b="1" kern="1200" dirty="0"/>
            <a:t>振り返り</a:t>
          </a:r>
          <a:endParaRPr kumimoji="1" lang="en-US" altLang="ja-JP" sz="2800" b="1" kern="1200" dirty="0"/>
        </a:p>
        <a:p>
          <a:pPr marL="0" lvl="0" indent="0" algn="ctr" defTabSz="1244600">
            <a:lnSpc>
              <a:spcPct val="90000"/>
            </a:lnSpc>
            <a:spcBef>
              <a:spcPct val="0"/>
            </a:spcBef>
            <a:spcAft>
              <a:spcPct val="35000"/>
            </a:spcAft>
            <a:buNone/>
          </a:pPr>
          <a:r>
            <a:rPr kumimoji="1" lang="en-US" altLang="ja-JP" sz="3200" kern="1200" dirty="0"/>
            <a:t>5</a:t>
          </a:r>
          <a:r>
            <a:rPr kumimoji="1" lang="ja-JP" altLang="en-US" sz="3200" kern="1200" dirty="0"/>
            <a:t>分</a:t>
          </a:r>
        </a:p>
      </dsp:txBody>
      <dsp:txXfrm>
        <a:off x="6019741" y="1446164"/>
        <a:ext cx="2120343" cy="16336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2019/8/12</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2019/8/12</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4</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25</a:t>
            </a:fld>
            <a:endParaRPr kumimoji="1" lang="ja-JP" altLang="en-US"/>
          </a:p>
        </p:txBody>
      </p:sp>
    </p:spTree>
    <p:extLst>
      <p:ext uri="{BB962C8B-B14F-4D97-AF65-F5344CB8AC3E}">
        <p14:creationId xmlns:p14="http://schemas.microsoft.com/office/powerpoint/2010/main" val="142985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2019/8/12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2019/8/12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2019/8/12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2019/8/12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2019/8/12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2019/8/12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2019/8/12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2019/8/12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2019/8/12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2019/8/12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2019/8/12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2019/8/12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ja-JP" altLang="en-US" b="1" dirty="0"/>
              <a:t>「目的」から考える授業デザイン</a:t>
            </a:r>
            <a:br>
              <a:rPr lang="en-US" altLang="ja-JP" b="1" dirty="0"/>
            </a:br>
            <a:r>
              <a:rPr lang="ja-JP" altLang="en-US" sz="3600" b="1" dirty="0"/>
              <a:t>～“良い授業”とは何か？～</a:t>
            </a:r>
            <a:endParaRPr kumimoji="1" lang="ja-JP" altLang="en-US" sz="28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三田国際学園中学校・高等学校大野智久</a:t>
            </a:r>
            <a:endParaRPr kumimoji="1" lang="ja-JP" altLang="en-US" sz="3600" dirty="0">
              <a:solidFill>
                <a:schemeClr val="tx1"/>
              </a:solidFill>
            </a:endParaRPr>
          </a:p>
        </p:txBody>
      </p:sp>
      <p:sp>
        <p:nvSpPr>
          <p:cNvPr id="4" name="テキスト ボックス 3"/>
          <p:cNvSpPr txBox="1"/>
          <p:nvPr/>
        </p:nvSpPr>
        <p:spPr>
          <a:xfrm>
            <a:off x="6461051" y="260648"/>
            <a:ext cx="2550698" cy="369332"/>
          </a:xfrm>
          <a:prstGeom prst="rect">
            <a:avLst/>
          </a:prstGeom>
          <a:noFill/>
        </p:spPr>
        <p:txBody>
          <a:bodyPr wrap="none" rtlCol="0">
            <a:spAutoFit/>
          </a:bodyPr>
          <a:lstStyle/>
          <a:p>
            <a:pPr algn="r"/>
            <a:r>
              <a:rPr lang="en-US" altLang="ja-JP" dirty="0"/>
              <a:t>190811</a:t>
            </a:r>
            <a:r>
              <a:rPr lang="ja-JP" altLang="en-US" dirty="0"/>
              <a:t>沖縄県教員研修</a:t>
            </a:r>
            <a:endParaRPr kumimoji="1" lang="ja-JP" altLang="en-US" dirty="0"/>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476672"/>
            <a:ext cx="8229600" cy="5904656"/>
          </a:xfrm>
        </p:spPr>
        <p:txBody>
          <a:bodyPr>
            <a:normAutofit fontScale="85000" lnSpcReduction="10000"/>
          </a:bodyPr>
          <a:lstStyle/>
          <a:p>
            <a:pPr marL="0" indent="0">
              <a:buNone/>
            </a:pPr>
            <a:r>
              <a:rPr lang="ja-JP" altLang="ja-JP" sz="3800" b="1" dirty="0"/>
              <a:t>●</a:t>
            </a:r>
            <a:r>
              <a:rPr lang="ja-JP" altLang="en-US" sz="3800" b="1" dirty="0"/>
              <a:t>教育活動全体の「大方針」と「小方針」</a:t>
            </a:r>
            <a:endParaRPr lang="ja-JP" altLang="ja-JP" sz="3800" b="1" dirty="0"/>
          </a:p>
          <a:p>
            <a:pPr marL="0" indent="0">
              <a:buNone/>
            </a:pPr>
            <a:r>
              <a:rPr lang="ja-JP" altLang="en-US" b="1" dirty="0"/>
              <a:t>　Ａ：他律から自律へ</a:t>
            </a:r>
          </a:p>
          <a:p>
            <a:pPr marL="0" indent="0">
              <a:buNone/>
            </a:pPr>
            <a:r>
              <a:rPr lang="ja-JP" altLang="en-US" dirty="0"/>
              <a:t>　　　ａ：安心・安全な場作り</a:t>
            </a:r>
          </a:p>
          <a:p>
            <a:pPr marL="0" indent="0">
              <a:buNone/>
            </a:pPr>
            <a:r>
              <a:rPr lang="ja-JP" altLang="en-US" dirty="0"/>
              <a:t>　　　ｂ：責任の移行</a:t>
            </a:r>
          </a:p>
          <a:p>
            <a:pPr marL="0" indent="0">
              <a:buNone/>
            </a:pPr>
            <a:r>
              <a:rPr lang="ja-JP" altLang="en-US" dirty="0"/>
              <a:t>　　　ｃ：メタ認知</a:t>
            </a:r>
          </a:p>
          <a:p>
            <a:pPr marL="0" indent="0">
              <a:buNone/>
            </a:pPr>
            <a:r>
              <a:rPr lang="ja-JP" altLang="en-US" dirty="0"/>
              <a:t>　　　ｄ：クリティカル・シンキング</a:t>
            </a:r>
          </a:p>
          <a:p>
            <a:pPr marL="0" indent="0">
              <a:buNone/>
            </a:pPr>
            <a:r>
              <a:rPr lang="ja-JP" altLang="en-US" b="1" dirty="0"/>
              <a:t>　Ｂ：人生を楽しいものに</a:t>
            </a:r>
          </a:p>
          <a:p>
            <a:pPr marL="0" indent="0">
              <a:buNone/>
            </a:pPr>
            <a:r>
              <a:rPr lang="ja-JP" altLang="en-US" dirty="0"/>
              <a:t>　　　ｅ：学び方を学ぶ</a:t>
            </a:r>
          </a:p>
          <a:p>
            <a:pPr marL="0" indent="0">
              <a:buNone/>
            </a:pPr>
            <a:r>
              <a:rPr lang="ja-JP" altLang="en-US" dirty="0"/>
              <a:t>　　　ｆ：学問の面白さ</a:t>
            </a:r>
          </a:p>
          <a:p>
            <a:pPr marL="0" indent="0">
              <a:buNone/>
            </a:pPr>
            <a:r>
              <a:rPr lang="ja-JP" altLang="en-US" dirty="0"/>
              <a:t>　　　ｇ：創造性</a:t>
            </a:r>
          </a:p>
          <a:p>
            <a:pPr marL="0" indent="0">
              <a:buNone/>
            </a:pPr>
            <a:r>
              <a:rPr lang="ja-JP" altLang="en-US" b="1" dirty="0"/>
              <a:t>　Ｃ：多様性の認識・受容・活用</a:t>
            </a:r>
          </a:p>
          <a:p>
            <a:pPr marL="0" indent="0">
              <a:buNone/>
            </a:pPr>
            <a:r>
              <a:rPr lang="ja-JP" altLang="en-US" dirty="0"/>
              <a:t>　　　ｈ：他者との対話と相互依存</a:t>
            </a:r>
          </a:p>
        </p:txBody>
      </p:sp>
    </p:spTree>
    <p:extLst>
      <p:ext uri="{BB962C8B-B14F-4D97-AF65-F5344CB8AC3E}">
        <p14:creationId xmlns:p14="http://schemas.microsoft.com/office/powerpoint/2010/main" val="3726711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「目的」と「方法」</a:t>
            </a:r>
          </a:p>
        </p:txBody>
      </p:sp>
      <p:sp>
        <p:nvSpPr>
          <p:cNvPr id="3" name="コンテンツ プレースホルダー 2"/>
          <p:cNvSpPr>
            <a:spLocks noGrp="1"/>
          </p:cNvSpPr>
          <p:nvPr>
            <p:ph idx="1"/>
          </p:nvPr>
        </p:nvSpPr>
        <p:spPr/>
        <p:txBody>
          <a:bodyPr/>
          <a:lstStyle/>
          <a:p>
            <a:r>
              <a:rPr lang="ja-JP" altLang="en-US" dirty="0"/>
              <a:t>「目的」を達成するための「方法」</a:t>
            </a:r>
            <a:endParaRPr lang="en-US" altLang="ja-JP" dirty="0"/>
          </a:p>
          <a:p>
            <a:endParaRPr lang="en-US" altLang="ja-JP" dirty="0"/>
          </a:p>
          <a:p>
            <a:r>
              <a:rPr lang="ja-JP" altLang="en-US" dirty="0"/>
              <a:t>「方法」自体の目的化を避ける</a:t>
            </a:r>
            <a:endParaRPr lang="en-US" altLang="ja-JP" dirty="0"/>
          </a:p>
          <a:p>
            <a:endParaRPr lang="en-US" altLang="ja-JP" dirty="0"/>
          </a:p>
          <a:p>
            <a:r>
              <a:rPr lang="ja-JP" altLang="en-US" dirty="0"/>
              <a:t>常に「目的」を問う</a:t>
            </a:r>
            <a:endParaRPr lang="en-US" altLang="ja-JP" dirty="0"/>
          </a:p>
          <a:p>
            <a:r>
              <a:rPr lang="ja-JP" altLang="en-US" dirty="0"/>
              <a:t>常に「方法と目的の関係」を問う</a:t>
            </a:r>
            <a:endParaRPr lang="en-US" altLang="ja-JP" dirty="0"/>
          </a:p>
        </p:txBody>
      </p:sp>
    </p:spTree>
    <p:extLst>
      <p:ext uri="{BB962C8B-B14F-4D97-AF65-F5344CB8AC3E}">
        <p14:creationId xmlns:p14="http://schemas.microsoft.com/office/powerpoint/2010/main" val="98951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a:t>
            </a:r>
            <a:r>
              <a:rPr lang="ja-JP" altLang="en-US" sz="5400" b="1" dirty="0"/>
              <a:t>②</a:t>
            </a:r>
            <a:endParaRPr lang="en-US" altLang="ja-JP" sz="5400" b="1" dirty="0"/>
          </a:p>
          <a:p>
            <a:pPr algn="ctr"/>
            <a:r>
              <a:rPr lang="ja-JP" altLang="en-US" sz="5400" b="1" dirty="0"/>
              <a:t>ＡＬ型授業の目的</a:t>
            </a:r>
          </a:p>
        </p:txBody>
      </p:sp>
    </p:spTree>
    <p:extLst>
      <p:ext uri="{BB962C8B-B14F-4D97-AF65-F5344CB8AC3E}">
        <p14:creationId xmlns:p14="http://schemas.microsoft.com/office/powerpoint/2010/main" val="2579932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理解の４段階</a:t>
            </a:r>
            <a:endParaRPr kumimoji="1" lang="ja-JP" altLang="en-US" dirty="0"/>
          </a:p>
        </p:txBody>
      </p:sp>
      <p:sp>
        <p:nvSpPr>
          <p:cNvPr id="3" name="コンテンツ プレースホルダー 2"/>
          <p:cNvSpPr>
            <a:spLocks noGrp="1"/>
          </p:cNvSpPr>
          <p:nvPr>
            <p:ph idx="1"/>
          </p:nvPr>
        </p:nvSpPr>
        <p:spPr>
          <a:xfrm>
            <a:off x="467544" y="1340768"/>
            <a:ext cx="8229600" cy="4320480"/>
          </a:xfrm>
        </p:spPr>
        <p:txBody>
          <a:bodyPr>
            <a:normAutofit/>
          </a:bodyPr>
          <a:lstStyle/>
          <a:p>
            <a:pPr marL="0" indent="0">
              <a:buNone/>
            </a:pPr>
            <a:r>
              <a:rPr kumimoji="1" lang="ja-JP" altLang="en-US" b="1" dirty="0"/>
              <a:t>①わからないことがわからない</a:t>
            </a:r>
            <a:endParaRPr kumimoji="1" lang="en-US" altLang="ja-JP" b="1" dirty="0"/>
          </a:p>
          <a:p>
            <a:pPr marL="0" indent="0">
              <a:buNone/>
            </a:pPr>
            <a:endParaRPr lang="en-US" altLang="ja-JP" b="1" dirty="0"/>
          </a:p>
          <a:p>
            <a:pPr marL="0" indent="0">
              <a:buNone/>
            </a:pPr>
            <a:r>
              <a:rPr kumimoji="1" lang="ja-JP" altLang="en-US" b="1" dirty="0"/>
              <a:t>②わからないことがわかる</a:t>
            </a:r>
            <a:endParaRPr kumimoji="1" lang="en-US" altLang="ja-JP" b="1" dirty="0"/>
          </a:p>
          <a:p>
            <a:pPr marL="0" indent="0">
              <a:buNone/>
            </a:pPr>
            <a:endParaRPr lang="en-US" altLang="ja-JP" b="1" dirty="0"/>
          </a:p>
          <a:p>
            <a:pPr marL="0" indent="0">
              <a:buNone/>
            </a:pPr>
            <a:r>
              <a:rPr kumimoji="1" lang="ja-JP" altLang="en-US" b="1" dirty="0"/>
              <a:t>③わかった気になる</a:t>
            </a:r>
            <a:endParaRPr kumimoji="1" lang="en-US" altLang="ja-JP" b="1" dirty="0"/>
          </a:p>
          <a:p>
            <a:pPr marL="0" indent="0">
              <a:buNone/>
            </a:pPr>
            <a:endParaRPr lang="en-US" altLang="ja-JP" b="1" dirty="0"/>
          </a:p>
          <a:p>
            <a:pPr marL="0" indent="0">
              <a:buNone/>
            </a:pPr>
            <a:r>
              <a:rPr kumimoji="1" lang="ja-JP" altLang="en-US" b="1" dirty="0"/>
              <a:t>④本当にわかる</a:t>
            </a:r>
            <a:endParaRPr kumimoji="1" lang="en-US" altLang="ja-JP" b="1" dirty="0"/>
          </a:p>
          <a:p>
            <a:pPr marL="0" indent="0">
              <a:buNone/>
            </a:pPr>
            <a:endParaRPr kumimoji="1" lang="ja-JP" altLang="en-US" b="1" dirty="0"/>
          </a:p>
        </p:txBody>
      </p:sp>
      <p:sp>
        <p:nvSpPr>
          <p:cNvPr id="4" name="U ターン矢印 3"/>
          <p:cNvSpPr/>
          <p:nvPr/>
        </p:nvSpPr>
        <p:spPr>
          <a:xfrm rot="5400000">
            <a:off x="6055028" y="1801956"/>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1805915"/>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
        <p:nvSpPr>
          <p:cNvPr id="7" name="U ターン矢印 6"/>
          <p:cNvSpPr/>
          <p:nvPr/>
        </p:nvSpPr>
        <p:spPr>
          <a:xfrm rot="5400000">
            <a:off x="6055028" y="4106212"/>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124345"/>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Tree>
    <p:extLst>
      <p:ext uri="{BB962C8B-B14F-4D97-AF65-F5344CB8AC3E}">
        <p14:creationId xmlns:p14="http://schemas.microsoft.com/office/powerpoint/2010/main" val="18858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ラーニングピラミッド</a:t>
            </a:r>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a:t>講義</a:t>
            </a:r>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a:t>視聴覚</a:t>
            </a:r>
            <a:endParaRPr lang="en-US" altLang="ja-JP" sz="2000" b="1" dirty="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a:t>実証的な研究成果</a:t>
            </a:r>
            <a:endParaRPr kumimoji="1" lang="en-US" altLang="ja-JP" dirty="0"/>
          </a:p>
          <a:p>
            <a:pPr algn="ctr"/>
            <a:r>
              <a:rPr lang="ja-JP" altLang="en-US" dirty="0"/>
              <a:t>ではないことに注意</a:t>
            </a:r>
            <a:endParaRPr lang="en-US" altLang="ja-JP" dirty="0"/>
          </a:p>
        </p:txBody>
      </p:sp>
    </p:spTree>
    <p:extLst>
      <p:ext uri="{BB962C8B-B14F-4D97-AF65-F5344CB8AC3E}">
        <p14:creationId xmlns:p14="http://schemas.microsoft.com/office/powerpoint/2010/main" val="92211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「わかる」ために必要なこと</a:t>
            </a:r>
          </a:p>
        </p:txBody>
      </p:sp>
      <p:sp>
        <p:nvSpPr>
          <p:cNvPr id="3" name="コンテンツ プレースホルダー 2"/>
          <p:cNvSpPr>
            <a:spLocks noGrp="1"/>
          </p:cNvSpPr>
          <p:nvPr>
            <p:ph idx="1"/>
          </p:nvPr>
        </p:nvSpPr>
        <p:spPr/>
        <p:txBody>
          <a:bodyPr/>
          <a:lstStyle/>
          <a:p>
            <a:r>
              <a:rPr lang="ja-JP" altLang="en-US" dirty="0"/>
              <a:t>「わからないこと」はまず自分で考えてみる。</a:t>
            </a:r>
            <a:endParaRPr lang="en-US" altLang="ja-JP" dirty="0"/>
          </a:p>
          <a:p>
            <a:endParaRPr kumimoji="1" lang="en-US" altLang="ja-JP" dirty="0"/>
          </a:p>
          <a:p>
            <a:r>
              <a:rPr lang="ja-JP" altLang="en-US" dirty="0"/>
              <a:t>それでもわからなければ、人に助けを求める（「教えて」と言える能力）。</a:t>
            </a:r>
            <a:endParaRPr lang="en-US" altLang="ja-JP" dirty="0"/>
          </a:p>
          <a:p>
            <a:endParaRPr kumimoji="1" lang="en-US" altLang="ja-JP" dirty="0"/>
          </a:p>
          <a:p>
            <a:r>
              <a:rPr lang="ja-JP" altLang="en-US" dirty="0"/>
              <a:t>自分が「わかった」と思ったことは、積極的に人に教える。</a:t>
            </a:r>
            <a:endParaRPr kumimoji="1" lang="en-US" altLang="ja-JP" dirty="0"/>
          </a:p>
        </p:txBody>
      </p:sp>
    </p:spTree>
    <p:extLst>
      <p:ext uri="{BB962C8B-B14F-4D97-AF65-F5344CB8AC3E}">
        <p14:creationId xmlns:p14="http://schemas.microsoft.com/office/powerpoint/2010/main" val="885485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normAutofit/>
          </a:bodyPr>
          <a:lstStyle/>
          <a:p>
            <a:r>
              <a:rPr kumimoji="1" lang="ja-JP" altLang="en-US" sz="3600" b="1" dirty="0"/>
              <a:t>体細胞分裂とは何か？</a:t>
            </a:r>
            <a:endParaRPr kumimoji="1" lang="en-US" altLang="ja-JP" sz="3600" b="1" dirty="0"/>
          </a:p>
          <a:p>
            <a:endParaRPr kumimoji="1" lang="en-US" altLang="ja-JP" sz="3600" b="1" dirty="0"/>
          </a:p>
          <a:p>
            <a:r>
              <a:rPr lang="ja-JP" altLang="en-US" sz="3600" b="1" dirty="0"/>
              <a:t>植物では体細胞分裂はどこで起こっているか？</a:t>
            </a:r>
            <a:endParaRPr lang="en-US" altLang="ja-JP" sz="3600" b="1" dirty="0"/>
          </a:p>
          <a:p>
            <a:endParaRPr kumimoji="1" lang="en-US" altLang="ja-JP" sz="3600" b="1" dirty="0"/>
          </a:p>
          <a:p>
            <a:r>
              <a:rPr kumimoji="1" lang="ja-JP" altLang="en-US" sz="3600" b="1" dirty="0"/>
              <a:t>減数分裂は体細胞分裂とは何が違うのか？</a:t>
            </a:r>
          </a:p>
        </p:txBody>
      </p:sp>
    </p:spTree>
    <p:extLst>
      <p:ext uri="{BB962C8B-B14F-4D97-AF65-F5344CB8AC3E}">
        <p14:creationId xmlns:p14="http://schemas.microsoft.com/office/powerpoint/2010/main" val="1570770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創造性とは</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a:t>クリエイティビティとは、何かと何かをつなぐことにすぎない（スティーブ・ジョブズ）</a:t>
            </a:r>
            <a:endParaRPr lang="en-US" altLang="ja-JP" sz="2400" dirty="0"/>
          </a:p>
          <a:p>
            <a:pPr marL="0" indent="0">
              <a:buNone/>
            </a:pPr>
            <a:endParaRPr lang="en-US" altLang="ja-JP" sz="2800" dirty="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1041" y="1019611"/>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62887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lstStyle/>
          <a:p>
            <a:r>
              <a:rPr lang="ja-JP" altLang="en-US" sz="3600" b="1" dirty="0"/>
              <a:t>動物では細胞分裂はいつ、どこで起こっているか？</a:t>
            </a:r>
            <a:endParaRPr lang="en-US" altLang="ja-JP" sz="3600" b="1" dirty="0"/>
          </a:p>
          <a:p>
            <a:endParaRPr lang="en-US" altLang="ja-JP" dirty="0"/>
          </a:p>
          <a:p>
            <a:pPr marL="0" indent="0">
              <a:buNone/>
            </a:pPr>
            <a:r>
              <a:rPr lang="ja-JP" altLang="en-US" dirty="0"/>
              <a:t>この「問い」を考えるために必要な「知識」は何か？</a:t>
            </a:r>
            <a:endParaRPr lang="en-US" altLang="ja-JP" dirty="0"/>
          </a:p>
          <a:p>
            <a:endParaRPr kumimoji="1" lang="en-US" altLang="ja-JP" dirty="0"/>
          </a:p>
        </p:txBody>
      </p:sp>
    </p:spTree>
    <p:extLst>
      <p:ext uri="{BB962C8B-B14F-4D97-AF65-F5344CB8AC3E}">
        <p14:creationId xmlns:p14="http://schemas.microsoft.com/office/powerpoint/2010/main" val="790145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クリティカルシンキングとは</a:t>
            </a:r>
            <a:endParaRPr kumimoji="1" lang="ja-JP" altLang="en-US" dirty="0"/>
          </a:p>
        </p:txBody>
      </p:sp>
      <p:sp>
        <p:nvSpPr>
          <p:cNvPr id="3" name="コンテンツ プレースホルダー 2"/>
          <p:cNvSpPr>
            <a:spLocks noGrp="1"/>
          </p:cNvSpPr>
          <p:nvPr>
            <p:ph idx="1"/>
          </p:nvPr>
        </p:nvSpPr>
        <p:spPr>
          <a:xfrm>
            <a:off x="395536" y="1600200"/>
            <a:ext cx="8424936" cy="4525963"/>
          </a:xfrm>
        </p:spPr>
        <p:txBody>
          <a:bodyPr>
            <a:normAutofit/>
          </a:bodyPr>
          <a:lstStyle/>
          <a:p>
            <a:pPr marL="0" indent="0">
              <a:buNone/>
            </a:pPr>
            <a:r>
              <a:rPr kumimoji="1" lang="ja-JP" altLang="en-US" sz="4000" b="1" dirty="0">
                <a:solidFill>
                  <a:srgbClr val="FF0000"/>
                </a:solidFill>
              </a:rPr>
              <a:t>自分の目で見て、自分の頭で考える</a:t>
            </a:r>
            <a:endParaRPr kumimoji="1" lang="en-US" altLang="ja-JP" sz="4000" b="1" dirty="0">
              <a:solidFill>
                <a:srgbClr val="FF0000"/>
              </a:solidFill>
            </a:endParaRPr>
          </a:p>
          <a:p>
            <a:endParaRPr lang="en-US" altLang="ja-JP" dirty="0"/>
          </a:p>
          <a:p>
            <a:r>
              <a:rPr kumimoji="1" lang="ja-JP" altLang="en-US" dirty="0"/>
              <a:t>自分の目で見る</a:t>
            </a:r>
            <a:endParaRPr kumimoji="1" lang="en-US" altLang="ja-JP" dirty="0"/>
          </a:p>
          <a:p>
            <a:pPr marL="0" indent="0">
              <a:buNone/>
            </a:pPr>
            <a:r>
              <a:rPr lang="ja-JP" altLang="en-US" dirty="0"/>
              <a:t>　</a:t>
            </a:r>
            <a:r>
              <a:rPr kumimoji="1" lang="ja-JP" altLang="en-US" dirty="0"/>
              <a:t>＝鵜呑みにしない</a:t>
            </a:r>
            <a:r>
              <a:rPr kumimoji="1" lang="ja-JP" altLang="en-US" b="1" dirty="0"/>
              <a:t>「つっこみ力」</a:t>
            </a:r>
            <a:endParaRPr kumimoji="1" lang="en-US" altLang="ja-JP" b="1" dirty="0"/>
          </a:p>
          <a:p>
            <a:endParaRPr lang="en-US" altLang="ja-JP" dirty="0"/>
          </a:p>
          <a:p>
            <a:r>
              <a:rPr lang="ja-JP" altLang="en-US" dirty="0"/>
              <a:t>自分の頭で考える</a:t>
            </a:r>
            <a:endParaRPr lang="en-US" altLang="ja-JP" dirty="0"/>
          </a:p>
          <a:p>
            <a:pPr marL="0" indent="0">
              <a:buNone/>
            </a:pPr>
            <a:r>
              <a:rPr lang="ja-JP" altLang="en-US" dirty="0"/>
              <a:t>　＝</a:t>
            </a:r>
            <a:r>
              <a:rPr lang="ja-JP" altLang="en-US" b="1" dirty="0"/>
              <a:t>納得解</a:t>
            </a:r>
            <a:r>
              <a:rPr lang="ja-JP" altLang="en-US" dirty="0"/>
              <a:t>へのプロセス</a:t>
            </a:r>
            <a:endParaRPr lang="en-US" altLang="ja-JP" dirty="0"/>
          </a:p>
          <a:p>
            <a:endParaRPr kumimoji="1" lang="en-US" altLang="ja-JP" dirty="0"/>
          </a:p>
        </p:txBody>
      </p:sp>
    </p:spTree>
    <p:extLst>
      <p:ext uri="{BB962C8B-B14F-4D97-AF65-F5344CB8AC3E}">
        <p14:creationId xmlns:p14="http://schemas.microsoft.com/office/powerpoint/2010/main" val="68906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dirty="0"/>
              <a:t>ＡＬ型授業　８年目</a:t>
            </a:r>
            <a:endParaRPr lang="en-US" altLang="ja-JP" dirty="0"/>
          </a:p>
          <a:p>
            <a:pPr marL="0" indent="0">
              <a:buNone/>
            </a:pPr>
            <a:endParaRPr lang="en-US" altLang="ja-JP" dirty="0"/>
          </a:p>
          <a:p>
            <a:r>
              <a:rPr lang="ja-JP" altLang="en-US" dirty="0"/>
              <a:t>都立新宿山吹（３年）</a:t>
            </a:r>
            <a:endParaRPr lang="en-US" altLang="ja-JP" dirty="0"/>
          </a:p>
          <a:p>
            <a:r>
              <a:rPr lang="ja-JP" altLang="en-US" dirty="0"/>
              <a:t>都立国立（４年）</a:t>
            </a:r>
            <a:endParaRPr lang="en-US" altLang="ja-JP" dirty="0"/>
          </a:p>
          <a:p>
            <a:r>
              <a:rPr lang="ja-JP" altLang="en-US" dirty="0"/>
              <a:t>三田国際学園（１年目）</a:t>
            </a:r>
            <a:endParaRPr lang="en-US" altLang="ja-JP" dirty="0"/>
          </a:p>
          <a:p>
            <a:endParaRPr lang="en-US" altLang="ja-JP" dirty="0"/>
          </a:p>
          <a:p>
            <a:pPr marL="0" indent="0">
              <a:buNone/>
            </a:pPr>
            <a:r>
              <a:rPr lang="ja-JP" altLang="en-US" dirty="0"/>
              <a:t>ビジョン</a:t>
            </a:r>
            <a:endParaRPr lang="en-US" altLang="ja-JP" dirty="0"/>
          </a:p>
          <a:p>
            <a:pPr marL="0" indent="0">
              <a:buNone/>
            </a:pPr>
            <a:r>
              <a:rPr lang="ja-JP" altLang="en-US" dirty="0"/>
              <a:t>「誰もが生きやすい社会」</a:t>
            </a:r>
            <a:endParaRPr lang="en-US" altLang="ja-JP" dirty="0"/>
          </a:p>
        </p:txBody>
      </p:sp>
    </p:spTree>
    <p:extLst>
      <p:ext uri="{BB962C8B-B14F-4D97-AF65-F5344CB8AC3E}">
        <p14:creationId xmlns:p14="http://schemas.microsoft.com/office/powerpoint/2010/main" val="2226340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lstStyle/>
          <a:p>
            <a:pPr marL="0" indent="0">
              <a:buNone/>
            </a:pPr>
            <a:r>
              <a:rPr lang="ja-JP" altLang="en-US" b="1" dirty="0"/>
              <a:t>無性生殖では、親の体の一部が分かれてそれがそのまま子になるので、子は親とまったく同じ性質が現れる。</a:t>
            </a:r>
            <a:endParaRPr lang="en-US" altLang="ja-JP" b="1" dirty="0"/>
          </a:p>
          <a:p>
            <a:pPr marL="0" indent="0" algn="r">
              <a:buNone/>
            </a:pPr>
            <a:r>
              <a:rPr lang="ja-JP" altLang="en-US" sz="2000" dirty="0"/>
              <a:t>（啓林館「未来へひろがるサイエンス」より）</a:t>
            </a:r>
            <a:endParaRPr lang="en-US" altLang="ja-JP" sz="2000" dirty="0"/>
          </a:p>
          <a:p>
            <a:pPr marL="0" indent="0">
              <a:buNone/>
            </a:pPr>
            <a:endParaRPr kumimoji="1" lang="en-US" altLang="ja-JP" dirty="0"/>
          </a:p>
          <a:p>
            <a:pPr marL="0" indent="0" algn="ctr">
              <a:buNone/>
            </a:pPr>
            <a:r>
              <a:rPr kumimoji="1" lang="ja-JP" altLang="en-US" sz="4000" dirty="0"/>
              <a:t>これ、本当？？</a:t>
            </a:r>
            <a:endParaRPr kumimoji="1" lang="en-US" altLang="ja-JP" sz="4000" dirty="0"/>
          </a:p>
        </p:txBody>
      </p:sp>
    </p:spTree>
    <p:extLst>
      <p:ext uri="{BB962C8B-B14F-4D97-AF65-F5344CB8AC3E}">
        <p14:creationId xmlns:p14="http://schemas.microsoft.com/office/powerpoint/2010/main" val="1895672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lstStyle/>
          <a:p>
            <a:pPr marL="0" indent="0">
              <a:buNone/>
            </a:pPr>
            <a:r>
              <a:rPr lang="ja-JP" altLang="en-US" b="1" dirty="0"/>
              <a:t>無性生殖では、親の体の一部が分かれてそれがそのまま子になるので、子は親とまったく同じ性質が現れる。</a:t>
            </a:r>
            <a:endParaRPr lang="en-US" altLang="ja-JP" b="1" dirty="0"/>
          </a:p>
          <a:p>
            <a:pPr marL="0" indent="0" algn="r">
              <a:buNone/>
            </a:pPr>
            <a:r>
              <a:rPr lang="ja-JP" altLang="en-US" sz="2000" dirty="0"/>
              <a:t>（啓林館「未来へひろがるサイエンス」より）</a:t>
            </a:r>
            <a:endParaRPr lang="en-US" altLang="ja-JP" sz="2000" dirty="0"/>
          </a:p>
          <a:p>
            <a:pPr marL="0" indent="0">
              <a:buNone/>
            </a:pPr>
            <a:endParaRPr kumimoji="1" lang="en-US" altLang="ja-JP" dirty="0"/>
          </a:p>
          <a:p>
            <a:pPr marL="0" indent="0">
              <a:buNone/>
            </a:pPr>
            <a:r>
              <a:rPr lang="ja-JP" altLang="en-US" b="1" dirty="0"/>
              <a:t>遺伝子は</a:t>
            </a:r>
            <a:r>
              <a:rPr lang="ja-JP" altLang="en-US" b="1" dirty="0" err="1"/>
              <a:t>いっぱんに</a:t>
            </a:r>
            <a:r>
              <a:rPr lang="ja-JP" altLang="en-US" b="1" dirty="0"/>
              <a:t>、変化せず伝わる。しかし、遺伝子は不変なものではなく、まれに変化し形質が変化することがある。</a:t>
            </a:r>
            <a:endParaRPr lang="en-US" altLang="ja-JP" b="1" dirty="0"/>
          </a:p>
          <a:p>
            <a:pPr marL="0" indent="0" algn="r">
              <a:buNone/>
            </a:pPr>
            <a:r>
              <a:rPr lang="ja-JP" altLang="en-US" sz="2000" dirty="0"/>
              <a:t>（啓林館「未来へひろがるサイエンス」より）</a:t>
            </a:r>
            <a:endParaRPr lang="en-US" altLang="ja-JP" sz="2000" dirty="0"/>
          </a:p>
          <a:p>
            <a:pPr marL="0" indent="0">
              <a:buNone/>
            </a:pPr>
            <a:endParaRPr kumimoji="1" lang="en-US" altLang="ja-JP" dirty="0"/>
          </a:p>
        </p:txBody>
      </p:sp>
    </p:spTree>
    <p:extLst>
      <p:ext uri="{BB962C8B-B14F-4D97-AF65-F5344CB8AC3E}">
        <p14:creationId xmlns:p14="http://schemas.microsoft.com/office/powerpoint/2010/main" val="3039830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800" b="1" dirty="0">
                <a:solidFill>
                  <a:srgbClr val="FF0000"/>
                </a:solidFill>
              </a:rPr>
              <a:t>遺伝子検査は、遺伝子の持つ情報を解析することで、生まれ持った病気のなりやすさや体質などを知ることができる検査です。</a:t>
            </a:r>
            <a:r>
              <a:rPr lang="ja-JP" altLang="en-US" sz="2800" dirty="0"/>
              <a:t>「</a:t>
            </a:r>
            <a:r>
              <a:rPr lang="en-US" altLang="ja-JP" sz="2800" dirty="0"/>
              <a:t>DNA</a:t>
            </a:r>
            <a:r>
              <a:rPr lang="ja-JP" altLang="en-US" sz="2800" dirty="0"/>
              <a:t>検査」と呼ぶこともあります。</a:t>
            </a:r>
          </a:p>
          <a:p>
            <a:pPr marL="0" indent="0">
              <a:buNone/>
            </a:pPr>
            <a:r>
              <a:rPr lang="ja-JP" altLang="en-US" sz="2800" dirty="0"/>
              <a:t>病気は、遺伝子と生活習慣の双方の影響で、発症の有無やその程度が決まると言われています。病気を未然に防ぐためには、検査で自分の「遺伝子型」を知って、遺伝的にかかりやすい病気の傾向を学び、病気にかからないために生活習慣の改善を行うことが重要であると言えます。</a:t>
            </a:r>
          </a:p>
          <a:p>
            <a:pPr marL="0" indent="0" algn="r">
              <a:buNone/>
            </a:pPr>
            <a:r>
              <a:rPr lang="ja-JP" altLang="en-US" sz="2000" dirty="0"/>
              <a:t>（</a:t>
            </a:r>
            <a:r>
              <a:rPr lang="en-US" altLang="ja-JP" sz="2000" dirty="0"/>
              <a:t>MY CODE</a:t>
            </a:r>
            <a:r>
              <a:rPr lang="ja-JP" altLang="en-US" sz="2000" dirty="0"/>
              <a:t>ウェブサイトより）</a:t>
            </a:r>
          </a:p>
        </p:txBody>
      </p:sp>
    </p:spTree>
    <p:extLst>
      <p:ext uri="{BB962C8B-B14F-4D97-AF65-F5344CB8AC3E}">
        <p14:creationId xmlns:p14="http://schemas.microsoft.com/office/powerpoint/2010/main" val="2329606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a:xfrm>
            <a:off x="323528" y="1600200"/>
            <a:ext cx="8363272" cy="4925144"/>
          </a:xfrm>
        </p:spPr>
        <p:txBody>
          <a:bodyPr>
            <a:noAutofit/>
          </a:bodyPr>
          <a:lstStyle/>
          <a:p>
            <a:pPr marL="0" indent="0">
              <a:buNone/>
            </a:pPr>
            <a:r>
              <a:rPr lang="ja-JP" altLang="en-US" sz="3600" dirty="0"/>
              <a:t>診断ではありません </a:t>
            </a:r>
            <a:endParaRPr lang="en-US" altLang="ja-JP" sz="3600" dirty="0"/>
          </a:p>
          <a:p>
            <a:pPr marL="0" indent="0">
              <a:buNone/>
            </a:pPr>
            <a:endParaRPr lang="ja-JP" altLang="en-US" sz="3600" dirty="0"/>
          </a:p>
          <a:p>
            <a:pPr marL="0" indent="0">
              <a:buNone/>
            </a:pPr>
            <a:r>
              <a:rPr lang="ja-JP" altLang="en-US" sz="3600" dirty="0"/>
              <a:t>会社によって答えはバラバラです</a:t>
            </a:r>
            <a:endParaRPr lang="en-US" altLang="ja-JP" sz="3600" dirty="0"/>
          </a:p>
          <a:p>
            <a:pPr marL="0" indent="0">
              <a:buNone/>
            </a:pPr>
            <a:endParaRPr lang="ja-JP" altLang="en-US" sz="3600" dirty="0"/>
          </a:p>
          <a:p>
            <a:pPr marL="0" indent="0">
              <a:buNone/>
            </a:pPr>
            <a:r>
              <a:rPr lang="ja-JP" altLang="en-US" sz="3600" dirty="0"/>
              <a:t>研究が進めば、確率は変わります</a:t>
            </a:r>
          </a:p>
          <a:p>
            <a:pPr marL="0" indent="0" algn="r">
              <a:buNone/>
            </a:pPr>
            <a:endParaRPr lang="en-US" altLang="ja-JP" sz="2800" dirty="0"/>
          </a:p>
          <a:p>
            <a:pPr marL="0" indent="0" algn="r">
              <a:buNone/>
            </a:pPr>
            <a:r>
              <a:rPr lang="zh-CN" altLang="en-US" sz="1600" dirty="0"/>
              <a:t>東京大学医科学研究所「公共政策研究分野」</a:t>
            </a:r>
            <a:endParaRPr lang="en-US" altLang="zh-CN" sz="1600" dirty="0"/>
          </a:p>
          <a:p>
            <a:pPr marL="0" indent="0" algn="r">
              <a:buNone/>
            </a:pPr>
            <a:r>
              <a:rPr lang="ja-JP" altLang="en-US" sz="1600" dirty="0"/>
              <a:t>「遺伝子検査サービスを購入しようか迷っている人のためのチェックリスト</a:t>
            </a:r>
            <a:r>
              <a:rPr lang="en-US" altLang="ja-JP" sz="1600" dirty="0"/>
              <a:t>10</a:t>
            </a:r>
            <a:r>
              <a:rPr lang="ja-JP" altLang="en-US" sz="1600" dirty="0"/>
              <a:t>か条」より</a:t>
            </a:r>
          </a:p>
        </p:txBody>
      </p:sp>
    </p:spTree>
    <p:extLst>
      <p:ext uri="{BB962C8B-B14F-4D97-AF65-F5344CB8AC3E}">
        <p14:creationId xmlns:p14="http://schemas.microsoft.com/office/powerpoint/2010/main" val="686522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800" dirty="0"/>
              <a:t>シークエンサーやスーパーコンピューターの進歩による検査時間の短縮や低価格化は、遺伝子検査そのものが進歩したような印象を与える。しかし、ある特徴を見るために適切な遺伝子が存在しない場合、また、遺伝要因が疾患発症要因のどのくらいを占めるのか、その</a:t>
            </a:r>
            <a:r>
              <a:rPr lang="en-US" altLang="ja-JP" sz="2800" dirty="0"/>
              <a:t>SNP</a:t>
            </a:r>
            <a:r>
              <a:rPr lang="ja-JP" altLang="en-US" sz="2800" dirty="0"/>
              <a:t>がどう疾患や体質と関連しているかがブラックボックスである以上、</a:t>
            </a:r>
            <a:r>
              <a:rPr lang="ja-JP" altLang="en-US" sz="2800" b="1" dirty="0">
                <a:solidFill>
                  <a:srgbClr val="FF0000"/>
                </a:solidFill>
              </a:rPr>
              <a:t>分かることが増えても「占いの域」を完全に脱するのは難しい。</a:t>
            </a:r>
          </a:p>
          <a:p>
            <a:pPr marL="0" indent="0" algn="r">
              <a:buNone/>
            </a:pPr>
            <a:r>
              <a:rPr lang="ja-JP" altLang="en-US" sz="2000" dirty="0"/>
              <a:t>遺伝子検査ビジネスは「疫学」か「易学」</a:t>
            </a:r>
            <a:r>
              <a:rPr lang="ja-JP" altLang="en-US" sz="2000" dirty="0" err="1"/>
              <a:t>か</a:t>
            </a:r>
            <a:endParaRPr lang="en-US" altLang="ja-JP" sz="2000" dirty="0"/>
          </a:p>
          <a:p>
            <a:pPr marL="0" indent="0" algn="r">
              <a:buNone/>
            </a:pPr>
            <a:r>
              <a:rPr lang="ja-JP" altLang="en-US" sz="2000" dirty="0"/>
              <a:t>（</a:t>
            </a:r>
            <a:r>
              <a:rPr lang="en-US" altLang="ja-JP" sz="2000" dirty="0"/>
              <a:t>2014</a:t>
            </a:r>
            <a:r>
              <a:rPr lang="ja-JP" altLang="en-US" sz="2000" dirty="0"/>
              <a:t>年</a:t>
            </a:r>
            <a:r>
              <a:rPr lang="en-US" altLang="ja-JP" sz="2000" dirty="0"/>
              <a:t>12</a:t>
            </a:r>
            <a:r>
              <a:rPr lang="ja-JP" altLang="en-US" sz="2000" dirty="0"/>
              <a:t>月</a:t>
            </a:r>
            <a:r>
              <a:rPr lang="en-US" altLang="ja-JP" sz="2000" dirty="0"/>
              <a:t>15</a:t>
            </a:r>
            <a:r>
              <a:rPr lang="ja-JP" altLang="en-US" sz="2000" dirty="0"/>
              <a:t>日　</a:t>
            </a:r>
            <a:r>
              <a:rPr lang="en-US" altLang="ja-JP" sz="2000" dirty="0"/>
              <a:t>WEDGE REPORT</a:t>
            </a:r>
            <a:r>
              <a:rPr lang="ja-JP" altLang="en-US" sz="2000" dirty="0"/>
              <a:t>より）</a:t>
            </a:r>
          </a:p>
        </p:txBody>
      </p:sp>
    </p:spTree>
    <p:extLst>
      <p:ext uri="{BB962C8B-B14F-4D97-AF65-F5344CB8AC3E}">
        <p14:creationId xmlns:p14="http://schemas.microsoft.com/office/powerpoint/2010/main" val="45316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よりよい意思決定・行動選択のために</a:t>
            </a:r>
          </a:p>
        </p:txBody>
      </p:sp>
      <p:sp>
        <p:nvSpPr>
          <p:cNvPr id="4" name="テキスト ボックス 3"/>
          <p:cNvSpPr txBox="1"/>
          <p:nvPr/>
        </p:nvSpPr>
        <p:spPr>
          <a:xfrm>
            <a:off x="2906957" y="5397023"/>
            <a:ext cx="3393002" cy="1200329"/>
          </a:xfrm>
          <a:prstGeom prst="rect">
            <a:avLst/>
          </a:prstGeom>
          <a:solidFill>
            <a:schemeClr val="tx2">
              <a:lumMod val="40000"/>
              <a:lumOff val="60000"/>
            </a:schemeClr>
          </a:solidFill>
          <a:ln>
            <a:solidFill>
              <a:schemeClr val="tx1"/>
            </a:solidFill>
          </a:ln>
        </p:spPr>
        <p:txBody>
          <a:bodyPr wrap="square" rtlCol="0">
            <a:spAutoFit/>
          </a:bodyPr>
          <a:lstStyle/>
          <a:p>
            <a:pPr algn="ctr"/>
            <a:r>
              <a:rPr lang="ja-JP" altLang="en-US" sz="3600" b="1" dirty="0"/>
              <a:t>意思決定</a:t>
            </a:r>
            <a:endParaRPr lang="en-US" altLang="ja-JP" sz="3600" b="1" dirty="0"/>
          </a:p>
          <a:p>
            <a:pPr algn="ctr"/>
            <a:r>
              <a:rPr kumimoji="1" lang="ja-JP" altLang="en-US" sz="3600" b="1" dirty="0"/>
              <a:t>行動選択</a:t>
            </a:r>
          </a:p>
        </p:txBody>
      </p:sp>
      <p:sp>
        <p:nvSpPr>
          <p:cNvPr id="15" name="テキスト ボックス 14"/>
          <p:cNvSpPr txBox="1"/>
          <p:nvPr/>
        </p:nvSpPr>
        <p:spPr>
          <a:xfrm>
            <a:off x="2875500" y="1284303"/>
            <a:ext cx="3393000" cy="954107"/>
          </a:xfrm>
          <a:prstGeom prst="rect">
            <a:avLst/>
          </a:prstGeom>
          <a:solidFill>
            <a:schemeClr val="tx2">
              <a:lumMod val="40000"/>
              <a:lumOff val="60000"/>
            </a:schemeClr>
          </a:solidFill>
          <a:ln>
            <a:solidFill>
              <a:schemeClr val="tx1"/>
            </a:solidFill>
          </a:ln>
        </p:spPr>
        <p:txBody>
          <a:bodyPr wrap="square" rtlCol="0">
            <a:spAutoFit/>
          </a:bodyPr>
          <a:lstStyle/>
          <a:p>
            <a:pPr algn="ctr"/>
            <a:r>
              <a:rPr lang="ja-JP" altLang="en-US" sz="2800" b="1" dirty="0"/>
              <a:t>知識・概念の獲得</a:t>
            </a:r>
            <a:endParaRPr lang="en-US" altLang="ja-JP" sz="2800" b="1" dirty="0"/>
          </a:p>
          <a:p>
            <a:pPr algn="ctr"/>
            <a:r>
              <a:rPr kumimoji="1" lang="ja-JP" altLang="en-US" sz="2800" b="1" dirty="0"/>
              <a:t>（受動的・能動的）</a:t>
            </a:r>
          </a:p>
        </p:txBody>
      </p:sp>
      <p:sp>
        <p:nvSpPr>
          <p:cNvPr id="16" name="テキスト ボックス 15"/>
          <p:cNvSpPr txBox="1"/>
          <p:nvPr/>
        </p:nvSpPr>
        <p:spPr>
          <a:xfrm>
            <a:off x="2527532" y="3113965"/>
            <a:ext cx="4088936" cy="1508105"/>
          </a:xfrm>
          <a:prstGeom prst="rect">
            <a:avLst/>
          </a:prstGeom>
          <a:solidFill>
            <a:srgbClr val="FFFF00"/>
          </a:solidFill>
          <a:ln>
            <a:solidFill>
              <a:schemeClr val="tx1"/>
            </a:solidFill>
          </a:ln>
        </p:spPr>
        <p:txBody>
          <a:bodyPr wrap="square" rtlCol="0">
            <a:spAutoFit/>
          </a:bodyPr>
          <a:lstStyle/>
          <a:p>
            <a:pPr algn="ctr"/>
            <a:r>
              <a:rPr lang="ja-JP" altLang="en-US" sz="3600" b="1" dirty="0"/>
              <a:t>クリティカル思考</a:t>
            </a:r>
            <a:endParaRPr lang="en-US" altLang="ja-JP" sz="3600" b="1" dirty="0"/>
          </a:p>
          <a:p>
            <a:pPr algn="ctr"/>
            <a:r>
              <a:rPr lang="ja-JP" altLang="en-US" sz="2800" b="1" dirty="0"/>
              <a:t>自分の目で見て</a:t>
            </a:r>
            <a:endParaRPr lang="en-US" altLang="ja-JP" sz="2800" b="1" dirty="0"/>
          </a:p>
          <a:p>
            <a:pPr algn="ctr"/>
            <a:r>
              <a:rPr lang="ja-JP" altLang="en-US" sz="2800" b="1" dirty="0"/>
              <a:t>自分の頭で考える</a:t>
            </a:r>
            <a:endParaRPr lang="en-US" altLang="ja-JP" sz="2800" b="1" dirty="0"/>
          </a:p>
        </p:txBody>
      </p:sp>
      <p:sp>
        <p:nvSpPr>
          <p:cNvPr id="17" name="下矢印 16"/>
          <p:cNvSpPr/>
          <p:nvPr/>
        </p:nvSpPr>
        <p:spPr>
          <a:xfrm>
            <a:off x="4396836" y="4725144"/>
            <a:ext cx="350328" cy="5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3991174" y="2383674"/>
            <a:ext cx="350328" cy="5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flipV="1">
            <a:off x="4833700" y="2370414"/>
            <a:ext cx="350328" cy="532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吹き出し 2"/>
          <p:cNvSpPr/>
          <p:nvPr/>
        </p:nvSpPr>
        <p:spPr>
          <a:xfrm>
            <a:off x="172950" y="1574327"/>
            <a:ext cx="2354582" cy="1328166"/>
          </a:xfrm>
          <a:prstGeom prst="wedgeRectCallout">
            <a:avLst>
              <a:gd name="adj1" fmla="val 47958"/>
              <a:gd name="adj2" fmla="val 9637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選択可能性</a:t>
            </a:r>
            <a:endParaRPr lang="en-US" altLang="ja-JP" sz="2800" b="1" dirty="0">
              <a:latin typeface="+mn-ea"/>
            </a:endParaRPr>
          </a:p>
          <a:p>
            <a:pPr algn="ctr"/>
            <a:r>
              <a:rPr lang="ja-JP" altLang="en-US" sz="2800" b="1" dirty="0">
                <a:latin typeface="+mn-ea"/>
              </a:rPr>
              <a:t>（能力・法）</a:t>
            </a:r>
          </a:p>
        </p:txBody>
      </p:sp>
      <p:sp>
        <p:nvSpPr>
          <p:cNvPr id="22" name="四角形吹き出し 21"/>
          <p:cNvSpPr/>
          <p:nvPr/>
        </p:nvSpPr>
        <p:spPr>
          <a:xfrm>
            <a:off x="6660232" y="1596778"/>
            <a:ext cx="2354582" cy="1328166"/>
          </a:xfrm>
          <a:prstGeom prst="wedgeRectCallout">
            <a:avLst>
              <a:gd name="adj1" fmla="val -49438"/>
              <a:gd name="adj2" fmla="val 1018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科学的思考</a:t>
            </a:r>
            <a:endParaRPr lang="en-US" altLang="ja-JP" sz="2800" b="1" dirty="0">
              <a:latin typeface="+mn-ea"/>
            </a:endParaRPr>
          </a:p>
          <a:p>
            <a:pPr algn="ctr"/>
            <a:r>
              <a:rPr lang="ja-JP" altLang="en-US" sz="2800" b="1" dirty="0">
                <a:latin typeface="+mn-ea"/>
              </a:rPr>
              <a:t>科学的スキル</a:t>
            </a:r>
            <a:endParaRPr lang="en-US" altLang="ja-JP" sz="2800" b="1" dirty="0">
              <a:latin typeface="+mn-ea"/>
            </a:endParaRPr>
          </a:p>
        </p:txBody>
      </p:sp>
      <p:sp>
        <p:nvSpPr>
          <p:cNvPr id="23" name="四角形吹き出し 22"/>
          <p:cNvSpPr/>
          <p:nvPr/>
        </p:nvSpPr>
        <p:spPr>
          <a:xfrm>
            <a:off x="248155" y="4839116"/>
            <a:ext cx="2354582" cy="1328166"/>
          </a:xfrm>
          <a:prstGeom prst="wedgeRectCallout">
            <a:avLst>
              <a:gd name="adj1" fmla="val 44875"/>
              <a:gd name="adj2" fmla="val -9267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価値観</a:t>
            </a:r>
            <a:endParaRPr lang="en-US" altLang="ja-JP" sz="2800" b="1" dirty="0">
              <a:latin typeface="+mn-ea"/>
            </a:endParaRPr>
          </a:p>
          <a:p>
            <a:pPr algn="ctr"/>
            <a:r>
              <a:rPr lang="ja-JP" altLang="en-US" sz="2400" b="1" dirty="0">
                <a:latin typeface="+mn-ea"/>
              </a:rPr>
              <a:t>多様性・相対化</a:t>
            </a:r>
            <a:endParaRPr lang="en-US" altLang="ja-JP" sz="2400" b="1" dirty="0">
              <a:latin typeface="+mn-ea"/>
            </a:endParaRPr>
          </a:p>
        </p:txBody>
      </p:sp>
      <p:sp>
        <p:nvSpPr>
          <p:cNvPr id="24" name="四角形吹き出し 23"/>
          <p:cNvSpPr/>
          <p:nvPr/>
        </p:nvSpPr>
        <p:spPr>
          <a:xfrm>
            <a:off x="6588224" y="4839116"/>
            <a:ext cx="2354582" cy="1328166"/>
          </a:xfrm>
          <a:prstGeom prst="wedgeRectCallout">
            <a:avLst>
              <a:gd name="adj1" fmla="val -46973"/>
              <a:gd name="adj2" fmla="val -9923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多眼的思考</a:t>
            </a:r>
            <a:endParaRPr lang="en-US" altLang="ja-JP" sz="2800" b="1" dirty="0">
              <a:latin typeface="+mn-ea"/>
            </a:endParaRPr>
          </a:p>
          <a:p>
            <a:pPr algn="ctr"/>
            <a:r>
              <a:rPr lang="ja-JP" altLang="en-US" sz="2800" b="1" dirty="0">
                <a:latin typeface="+mn-ea"/>
              </a:rPr>
              <a:t>メタ思考</a:t>
            </a:r>
            <a:endParaRPr lang="en-US" altLang="ja-JP" sz="2800" b="1" dirty="0">
              <a:latin typeface="+mn-ea"/>
            </a:endParaRPr>
          </a:p>
        </p:txBody>
      </p:sp>
    </p:spTree>
    <p:extLst>
      <p:ext uri="{BB962C8B-B14F-4D97-AF65-F5344CB8AC3E}">
        <p14:creationId xmlns:p14="http://schemas.microsoft.com/office/powerpoint/2010/main" val="3588084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社会人基礎力①</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56" y="1738536"/>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116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社会人基礎力②</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06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社会人基礎力③</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796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ＡＬ型授業の目的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a:t>●深い理解への到達</a:t>
            </a:r>
            <a:endParaRPr kumimoji="1" lang="en-US" altLang="ja-JP" dirty="0"/>
          </a:p>
          <a:p>
            <a:pPr marL="0" indent="0">
              <a:buNone/>
            </a:pPr>
            <a:r>
              <a:rPr lang="ja-JP" altLang="en-US" sz="2400" dirty="0"/>
              <a:t>　「わかったつもり」→「本当にわかる」</a:t>
            </a:r>
            <a:endParaRPr lang="en-US" altLang="ja-JP" sz="2400" dirty="0"/>
          </a:p>
          <a:p>
            <a:pPr marL="0" indent="0">
              <a:buNone/>
            </a:pPr>
            <a:endParaRPr lang="en-US" altLang="ja-JP" sz="1800" dirty="0"/>
          </a:p>
          <a:p>
            <a:pPr marL="0" indent="0">
              <a:buNone/>
            </a:pPr>
            <a:r>
              <a:rPr lang="ja-JP" altLang="en-US" dirty="0"/>
              <a:t>●創造性のトレーニング</a:t>
            </a:r>
            <a:endParaRPr lang="en-US" altLang="ja-JP" dirty="0"/>
          </a:p>
          <a:p>
            <a:pPr marL="0" indent="0">
              <a:buNone/>
            </a:pPr>
            <a:endParaRPr lang="en-US" altLang="ja-JP" sz="1800" dirty="0"/>
          </a:p>
          <a:p>
            <a:pPr marL="0" indent="0">
              <a:buNone/>
            </a:pPr>
            <a:r>
              <a:rPr lang="ja-JP" altLang="en-US" dirty="0"/>
              <a:t>●クリティカルシンキングのトレーニング</a:t>
            </a:r>
            <a:endParaRPr lang="en-US" altLang="ja-JP" dirty="0"/>
          </a:p>
          <a:p>
            <a:pPr marL="0" indent="0">
              <a:buNone/>
            </a:pPr>
            <a:endParaRPr lang="en-US" altLang="ja-JP" sz="1800" dirty="0"/>
          </a:p>
          <a:p>
            <a:pPr marL="0" indent="0">
              <a:buNone/>
            </a:pPr>
            <a:r>
              <a:rPr lang="ja-JP" altLang="en-US" dirty="0"/>
              <a:t>●社会で必要な資質能力の獲得</a:t>
            </a:r>
            <a:endParaRPr lang="en-US" altLang="ja-JP" dirty="0"/>
          </a:p>
          <a:p>
            <a:pPr marL="0" indent="0">
              <a:buNone/>
            </a:pPr>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275734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a:t>
            </a:r>
            <a:r>
              <a:rPr lang="ja-JP" altLang="en-US" dirty="0"/>
              <a:t>講座</a:t>
            </a:r>
            <a:r>
              <a:rPr kumimoji="1" lang="ja-JP" altLang="en-US" dirty="0"/>
              <a:t>の</a:t>
            </a:r>
            <a:r>
              <a:rPr lang="ja-JP" altLang="en-US" dirty="0"/>
              <a:t>目標</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50623255"/>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6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話題③</a:t>
            </a:r>
            <a:endParaRPr kumimoji="1" lang="en-US" altLang="ja-JP" sz="5400" b="1" dirty="0"/>
          </a:p>
          <a:p>
            <a:pPr algn="ctr"/>
            <a:r>
              <a:rPr lang="ja-JP" altLang="en-US" sz="5400" b="1" dirty="0"/>
              <a:t>授業デザインの具体例</a:t>
            </a:r>
          </a:p>
        </p:txBody>
      </p:sp>
    </p:spTree>
    <p:extLst>
      <p:ext uri="{BB962C8B-B14F-4D97-AF65-F5344CB8AC3E}">
        <p14:creationId xmlns:p14="http://schemas.microsoft.com/office/powerpoint/2010/main" val="1174683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50</a:t>
            </a:r>
            <a:r>
              <a:rPr lang="ja-JP" altLang="en-US" dirty="0"/>
              <a:t>分授業）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7569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512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a:t>目的</a:t>
            </a:r>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授業プリントの基本構造</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a:t>●目的</a:t>
            </a:r>
            <a:endParaRPr lang="en-US" altLang="ja-JP" sz="3600" b="1" dirty="0"/>
          </a:p>
          <a:p>
            <a:pPr marL="0" indent="0">
              <a:buNone/>
            </a:pPr>
            <a:r>
              <a:rPr lang="ja-JP" altLang="en-US" dirty="0"/>
              <a:t>目指すべきゴール</a:t>
            </a:r>
            <a:endParaRPr lang="en-US" altLang="ja-JP" dirty="0"/>
          </a:p>
          <a:p>
            <a:pPr marL="0" indent="0">
              <a:buNone/>
            </a:pPr>
            <a:endParaRPr kumimoji="1" lang="en-US" altLang="ja-JP" dirty="0"/>
          </a:p>
          <a:p>
            <a:pPr marL="0" indent="0">
              <a:buNone/>
            </a:pPr>
            <a:r>
              <a:rPr kumimoji="1" lang="ja-JP" altLang="en-US" sz="3600" b="1" dirty="0"/>
              <a:t>●課題</a:t>
            </a:r>
            <a:endParaRPr kumimoji="1" lang="en-US" altLang="ja-JP" sz="3600" b="1" dirty="0"/>
          </a:p>
          <a:p>
            <a:pPr marL="0" indent="0">
              <a:buNone/>
            </a:pPr>
            <a:r>
              <a:rPr kumimoji="1" lang="ja-JP" altLang="en-US" dirty="0"/>
              <a:t>ゴールに向かうための道しる</a:t>
            </a:r>
            <a:r>
              <a:rPr kumimoji="1" lang="ja-JP" altLang="en-US" dirty="0" err="1"/>
              <a:t>べ</a:t>
            </a:r>
            <a:endParaRPr kumimoji="1" lang="en-US" altLang="ja-JP" dirty="0"/>
          </a:p>
          <a:p>
            <a:pPr marL="0" indent="0">
              <a:buNone/>
            </a:pPr>
            <a:endParaRPr lang="en-US" altLang="ja-JP" dirty="0"/>
          </a:p>
          <a:p>
            <a:pPr marL="0" indent="0">
              <a:buNone/>
            </a:pPr>
            <a:r>
              <a:rPr lang="ja-JP" altLang="en-US" sz="3600" b="1" dirty="0"/>
              <a:t>●発展課題</a:t>
            </a:r>
            <a:endParaRPr lang="en-US" altLang="ja-JP" sz="3600" b="1" dirty="0"/>
          </a:p>
          <a:p>
            <a:pPr marL="0" indent="0">
              <a:buNone/>
            </a:pPr>
            <a:r>
              <a:rPr lang="ja-JP" altLang="en-US" dirty="0"/>
              <a:t>創造性、思考の深化</a:t>
            </a:r>
            <a:endParaRPr lang="en-US" altLang="ja-JP" dirty="0"/>
          </a:p>
          <a:p>
            <a:endParaRPr kumimoji="1" lang="ja-JP" altLang="en-US" dirty="0"/>
          </a:p>
        </p:txBody>
      </p:sp>
    </p:spTree>
    <p:extLst>
      <p:ext uri="{BB962C8B-B14F-4D97-AF65-F5344CB8AC3E}">
        <p14:creationId xmlns:p14="http://schemas.microsoft.com/office/powerpoint/2010/main" val="1997583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習得・活用・探究</a:t>
            </a:r>
            <a:endParaRPr kumimoji="1" lang="ja-JP" altLang="en-US" dirty="0"/>
          </a:p>
        </p:txBody>
      </p:sp>
      <p:sp>
        <p:nvSpPr>
          <p:cNvPr id="3" name="コンテンツ プレースホルダー 2"/>
          <p:cNvSpPr>
            <a:spLocks noGrp="1"/>
          </p:cNvSpPr>
          <p:nvPr>
            <p:ph idx="1"/>
          </p:nvPr>
        </p:nvSpPr>
        <p:spPr>
          <a:xfrm>
            <a:off x="440788" y="1268760"/>
            <a:ext cx="8229600" cy="5472608"/>
          </a:xfrm>
        </p:spPr>
        <p:txBody>
          <a:bodyPr>
            <a:normAutofit/>
          </a:bodyPr>
          <a:lstStyle/>
          <a:p>
            <a:r>
              <a:rPr kumimoji="1" lang="ja-JP" altLang="en-US" b="1" dirty="0"/>
              <a:t>習得</a:t>
            </a:r>
            <a:r>
              <a:rPr lang="ja-JP" altLang="en-US" b="1" dirty="0"/>
              <a:t>：知識の獲得</a:t>
            </a:r>
            <a:endParaRPr lang="en-US" altLang="ja-JP" b="1" dirty="0"/>
          </a:p>
          <a:p>
            <a:pPr marL="0" indent="0">
              <a:buNone/>
            </a:pPr>
            <a:r>
              <a:rPr lang="ja-JP" altLang="en-US" sz="2400" dirty="0"/>
              <a:t>　　　　　テキストや講義でのインプット</a:t>
            </a:r>
            <a:endParaRPr lang="en-US" altLang="ja-JP" sz="2400" dirty="0"/>
          </a:p>
          <a:p>
            <a:pPr marL="0" indent="0">
              <a:buNone/>
            </a:pPr>
            <a:r>
              <a:rPr lang="ja-JP" altLang="en-US" sz="2400" dirty="0"/>
              <a:t>　　　　　理解を深めるためのアウトプット</a:t>
            </a:r>
            <a:endParaRPr lang="en-US" altLang="ja-JP" sz="2400" dirty="0"/>
          </a:p>
          <a:p>
            <a:endParaRPr kumimoji="1" lang="en-US" altLang="ja-JP" sz="2000" dirty="0"/>
          </a:p>
          <a:p>
            <a:r>
              <a:rPr lang="ja-JP" altLang="en-US" b="1" dirty="0"/>
              <a:t>活用：知識の活用</a:t>
            </a:r>
            <a:endParaRPr lang="en-US" altLang="ja-JP" b="1" dirty="0"/>
          </a:p>
          <a:p>
            <a:pPr marL="0" indent="0">
              <a:buNone/>
            </a:pPr>
            <a:r>
              <a:rPr kumimoji="1" lang="ja-JP" altLang="en-US" sz="2400" dirty="0"/>
              <a:t>　　　　　既知の知識や経験をつなげて考える</a:t>
            </a:r>
            <a:endParaRPr kumimoji="1" lang="en-US" altLang="ja-JP" sz="2400" dirty="0"/>
          </a:p>
          <a:p>
            <a:pPr marL="0" indent="0">
              <a:buNone/>
            </a:pPr>
            <a:endParaRPr kumimoji="1" lang="en-US" altLang="ja-JP" sz="2000" dirty="0"/>
          </a:p>
          <a:p>
            <a:r>
              <a:rPr lang="ja-JP" altLang="en-US" b="1" dirty="0"/>
              <a:t>探究：「？」と「！」のサイクル</a:t>
            </a:r>
            <a:endParaRPr lang="en-US" altLang="ja-JP" b="1" dirty="0"/>
          </a:p>
          <a:p>
            <a:pPr marL="0" indent="0">
              <a:buNone/>
            </a:pPr>
            <a:r>
              <a:rPr kumimoji="1" lang="ja-JP" altLang="en-US" sz="2400" dirty="0"/>
              <a:t>　　　　　学習者の「問い」から始まる</a:t>
            </a:r>
            <a:endParaRPr kumimoji="1" lang="en-US" altLang="ja-JP" sz="2400" dirty="0"/>
          </a:p>
          <a:p>
            <a:pPr marL="0" indent="0">
              <a:buNone/>
            </a:pPr>
            <a:r>
              <a:rPr lang="ja-JP" altLang="en-US" sz="2400" dirty="0"/>
              <a:t>　　　　　学習者が「問い」にアプローチする</a:t>
            </a:r>
            <a:endParaRPr lang="en-US" altLang="ja-JP" sz="2400" dirty="0"/>
          </a:p>
          <a:p>
            <a:pPr marL="0" indent="0">
              <a:buNone/>
            </a:pPr>
            <a:endParaRPr lang="en-US" altLang="ja-JP" sz="1600" dirty="0"/>
          </a:p>
          <a:p>
            <a:pPr marL="0" indent="0">
              <a:buNone/>
            </a:pPr>
            <a:r>
              <a:rPr lang="ja-JP" altLang="en-US" sz="2400" b="1" dirty="0">
                <a:solidFill>
                  <a:srgbClr val="FF0000"/>
                </a:solidFill>
              </a:rPr>
              <a:t>　</a:t>
            </a:r>
            <a:r>
              <a:rPr lang="en-US" altLang="ja-JP" sz="2400" b="1" dirty="0">
                <a:solidFill>
                  <a:srgbClr val="FF0000"/>
                </a:solidFill>
              </a:rPr>
              <a:t>※</a:t>
            </a:r>
            <a:r>
              <a:rPr lang="ja-JP" altLang="en-US" sz="2400" b="1" dirty="0">
                <a:solidFill>
                  <a:srgbClr val="FF0000"/>
                </a:solidFill>
              </a:rPr>
              <a:t>順序性があるわけではない。</a:t>
            </a:r>
            <a:endParaRPr kumimoji="1" lang="en-US" altLang="ja-JP" sz="2400" b="1" dirty="0">
              <a:solidFill>
                <a:srgbClr val="FF0000"/>
              </a:solidFill>
            </a:endParaRPr>
          </a:p>
          <a:p>
            <a:pPr marL="0" indent="0">
              <a:buNone/>
            </a:pPr>
            <a:endParaRPr kumimoji="1" lang="ja-JP" altLang="en-US" sz="2400" dirty="0"/>
          </a:p>
        </p:txBody>
      </p:sp>
    </p:spTree>
    <p:extLst>
      <p:ext uri="{BB962C8B-B14F-4D97-AF65-F5344CB8AC3E}">
        <p14:creationId xmlns:p14="http://schemas.microsoft.com/office/powerpoint/2010/main" val="1246896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探究のイメージ</a:t>
            </a:r>
          </a:p>
        </p:txBody>
      </p:sp>
      <p:sp>
        <p:nvSpPr>
          <p:cNvPr id="4" name="テキスト ボックス 3"/>
          <p:cNvSpPr txBox="1"/>
          <p:nvPr/>
        </p:nvSpPr>
        <p:spPr>
          <a:xfrm>
            <a:off x="1763688" y="3288899"/>
            <a:ext cx="1296144" cy="1107996"/>
          </a:xfrm>
          <a:prstGeom prst="rect">
            <a:avLst/>
          </a:prstGeom>
          <a:noFill/>
          <a:ln>
            <a:solidFill>
              <a:schemeClr val="tx1"/>
            </a:solidFill>
          </a:ln>
        </p:spPr>
        <p:txBody>
          <a:bodyPr wrap="square" rtlCol="0">
            <a:spAutoFit/>
          </a:bodyPr>
          <a:lstStyle/>
          <a:p>
            <a:pPr algn="ctr"/>
            <a:r>
              <a:rPr lang="ja-JP" altLang="en-US" sz="6600" b="1" dirty="0"/>
              <a:t>？</a:t>
            </a:r>
            <a:endParaRPr kumimoji="1" lang="ja-JP" altLang="en-US" sz="6600" b="1" dirty="0"/>
          </a:p>
        </p:txBody>
      </p:sp>
      <p:sp>
        <p:nvSpPr>
          <p:cNvPr id="5" name="テキスト ボックス 4"/>
          <p:cNvSpPr txBox="1"/>
          <p:nvPr/>
        </p:nvSpPr>
        <p:spPr>
          <a:xfrm>
            <a:off x="6228183" y="3288899"/>
            <a:ext cx="1296144" cy="1107996"/>
          </a:xfrm>
          <a:prstGeom prst="rect">
            <a:avLst/>
          </a:prstGeom>
          <a:noFill/>
          <a:ln>
            <a:solidFill>
              <a:schemeClr val="tx1"/>
            </a:solidFill>
          </a:ln>
        </p:spPr>
        <p:txBody>
          <a:bodyPr wrap="square" rtlCol="0">
            <a:spAutoFit/>
          </a:bodyPr>
          <a:lstStyle/>
          <a:p>
            <a:pPr algn="ctr"/>
            <a:r>
              <a:rPr lang="ja-JP" altLang="en-US" sz="6600" b="1" dirty="0"/>
              <a:t>！</a:t>
            </a:r>
            <a:endParaRPr kumimoji="1" lang="ja-JP" altLang="en-US" sz="6600" b="1" dirty="0"/>
          </a:p>
        </p:txBody>
      </p:sp>
      <p:sp>
        <p:nvSpPr>
          <p:cNvPr id="6" name="右カーブ矢印 5"/>
          <p:cNvSpPr/>
          <p:nvPr/>
        </p:nvSpPr>
        <p:spPr>
          <a:xfrm rot="16200000">
            <a:off x="4355976" y="2708921"/>
            <a:ext cx="1224135" cy="5112566"/>
          </a:xfrm>
          <a:prstGeom prst="curvedRightArrow">
            <a:avLst>
              <a:gd name="adj1" fmla="val 36577"/>
              <a:gd name="adj2" fmla="val 99700"/>
              <a:gd name="adj3" fmla="val 2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右カーブ矢印 6"/>
          <p:cNvSpPr/>
          <p:nvPr/>
        </p:nvSpPr>
        <p:spPr>
          <a:xfrm rot="5400000">
            <a:off x="4067944" y="-42725"/>
            <a:ext cx="1224135" cy="5112566"/>
          </a:xfrm>
          <a:prstGeom prst="curvedRightArrow">
            <a:avLst>
              <a:gd name="adj1" fmla="val 36577"/>
              <a:gd name="adj2" fmla="val 99700"/>
              <a:gd name="adj3" fmla="val 268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3561756" y="5949280"/>
            <a:ext cx="2236510" cy="707886"/>
          </a:xfrm>
          <a:prstGeom prst="rect">
            <a:avLst/>
          </a:prstGeom>
          <a:noFill/>
        </p:spPr>
        <p:txBody>
          <a:bodyPr wrap="none" rtlCol="0">
            <a:spAutoFit/>
          </a:bodyPr>
          <a:lstStyle/>
          <a:p>
            <a:r>
              <a:rPr kumimoji="1" lang="en-US" altLang="ja-JP" sz="4000" dirty="0"/>
              <a:t>【</a:t>
            </a:r>
            <a:r>
              <a:rPr kumimoji="1" lang="ja-JP" altLang="en-US" sz="4000" dirty="0"/>
              <a:t>学ぶ</a:t>
            </a:r>
            <a:r>
              <a:rPr kumimoji="1" lang="en-US" altLang="ja-JP" sz="4000" dirty="0"/>
              <a:t>】</a:t>
            </a:r>
            <a:endParaRPr kumimoji="1" lang="ja-JP" altLang="en-US" sz="4000" dirty="0"/>
          </a:p>
        </p:txBody>
      </p:sp>
      <p:sp>
        <p:nvSpPr>
          <p:cNvPr id="10" name="テキスト ボックス 9"/>
          <p:cNvSpPr txBox="1"/>
          <p:nvPr/>
        </p:nvSpPr>
        <p:spPr>
          <a:xfrm>
            <a:off x="3561756" y="1193604"/>
            <a:ext cx="2236510" cy="707886"/>
          </a:xfrm>
          <a:prstGeom prst="rect">
            <a:avLst/>
          </a:prstGeom>
          <a:noFill/>
        </p:spPr>
        <p:txBody>
          <a:bodyPr wrap="none" rtlCol="0">
            <a:spAutoFit/>
          </a:bodyPr>
          <a:lstStyle/>
          <a:p>
            <a:r>
              <a:rPr lang="en-US" altLang="ja-JP" sz="4000" dirty="0"/>
              <a:t>【</a:t>
            </a:r>
            <a:r>
              <a:rPr lang="ja-JP" altLang="en-US" sz="4000" dirty="0"/>
              <a:t>問う</a:t>
            </a:r>
            <a:r>
              <a:rPr lang="en-US" altLang="ja-JP" sz="4000" dirty="0"/>
              <a:t>】</a:t>
            </a:r>
            <a:endParaRPr kumimoji="1" lang="ja-JP" altLang="en-US" sz="4000" dirty="0"/>
          </a:p>
        </p:txBody>
      </p:sp>
    </p:spTree>
    <p:extLst>
      <p:ext uri="{BB962C8B-B14F-4D97-AF65-F5344CB8AC3E}">
        <p14:creationId xmlns:p14="http://schemas.microsoft.com/office/powerpoint/2010/main" val="38763616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話題④</a:t>
            </a:r>
            <a:endParaRPr kumimoji="1" lang="en-US" altLang="ja-JP" sz="5400" b="1" dirty="0"/>
          </a:p>
          <a:p>
            <a:pPr algn="ctr"/>
            <a:r>
              <a:rPr lang="ja-JP" altLang="en-US" sz="5400" b="1" dirty="0"/>
              <a:t>学校の価値とは</a:t>
            </a:r>
          </a:p>
        </p:txBody>
      </p:sp>
    </p:spTree>
    <p:extLst>
      <p:ext uri="{BB962C8B-B14F-4D97-AF65-F5344CB8AC3E}">
        <p14:creationId xmlns:p14="http://schemas.microsoft.com/office/powerpoint/2010/main" val="35213247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a:t>ネットで知識を獲得できる時代</a:t>
            </a:r>
            <a:endParaRPr lang="en-US" altLang="ja-JP" sz="2400" dirty="0"/>
          </a:p>
          <a:p>
            <a:pPr marL="0" indent="0">
              <a:buNone/>
            </a:pPr>
            <a:r>
              <a:rPr lang="ja-JP" altLang="en-US" sz="2400" dirty="0"/>
              <a:t>「知」は開かれ、一部の人間が独占する時代は終わった</a:t>
            </a:r>
            <a:endParaRPr lang="en-US" altLang="ja-JP" sz="2400" dirty="0"/>
          </a:p>
          <a:p>
            <a:pPr marL="0" indent="0">
              <a:buNone/>
            </a:pPr>
            <a:r>
              <a:rPr lang="ja-JP" altLang="en-US" sz="2400" dirty="0"/>
              <a:t>では、学校の意味は？？</a:t>
            </a:r>
            <a:endParaRPr lang="en-US" altLang="ja-JP" sz="2400" dirty="0"/>
          </a:p>
          <a:p>
            <a:pPr marL="0" indent="0">
              <a:buNone/>
            </a:pPr>
            <a:endParaRPr lang="en-US" altLang="ja-JP" dirty="0"/>
          </a:p>
          <a:p>
            <a:pPr marL="0" indent="0">
              <a:buNone/>
            </a:pPr>
            <a:r>
              <a:rPr lang="ja-JP" altLang="en-US" dirty="0"/>
              <a:t>大野の考えていること</a:t>
            </a:r>
            <a:endParaRPr lang="en-US" altLang="ja-JP" dirty="0"/>
          </a:p>
          <a:p>
            <a:pPr marL="0" indent="0">
              <a:buNone/>
            </a:pPr>
            <a:r>
              <a:rPr lang="ja-JP" altLang="en-US" b="1" dirty="0">
                <a:solidFill>
                  <a:srgbClr val="FF0000"/>
                </a:solidFill>
              </a:rPr>
              <a:t>「集団で、同じ時間と空間を共有する」</a:t>
            </a:r>
            <a:endParaRPr lang="en-US" altLang="ja-JP" b="1" dirty="0">
              <a:solidFill>
                <a:srgbClr val="FF0000"/>
              </a:solidFill>
            </a:endParaRPr>
          </a:p>
          <a:p>
            <a:pPr marL="0" indent="0">
              <a:buNone/>
            </a:pPr>
            <a:r>
              <a:rPr lang="ja-JP" altLang="en-US" dirty="0"/>
              <a:t>　＝学校、授業で得られる最大の価値</a:t>
            </a:r>
            <a:endParaRPr lang="en-US" altLang="ja-JP" dirty="0"/>
          </a:p>
          <a:p>
            <a:pPr marL="0" indent="0">
              <a:buNone/>
            </a:pPr>
            <a:endParaRPr lang="en-US" altLang="ja-JP" sz="2400" dirty="0"/>
          </a:p>
          <a:p>
            <a:pPr marL="0" indent="0">
              <a:buNone/>
            </a:pPr>
            <a:r>
              <a:rPr lang="en-US" altLang="ja-JP" sz="2400" dirty="0"/>
              <a:t>※</a:t>
            </a:r>
            <a:r>
              <a:rPr lang="ja-JP" altLang="en-US" sz="2400" dirty="0"/>
              <a:t>「大学の価値」は何か？</a:t>
            </a:r>
            <a:endParaRPr lang="en-US" altLang="ja-JP" sz="2400" dirty="0"/>
          </a:p>
        </p:txBody>
      </p:sp>
    </p:spTree>
    <p:extLst>
      <p:ext uri="{BB962C8B-B14F-4D97-AF65-F5344CB8AC3E}">
        <p14:creationId xmlns:p14="http://schemas.microsoft.com/office/powerpoint/2010/main" val="897803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「（教員が）教える」➡「（生徒が）学ぶ」</a:t>
            </a:r>
            <a:endParaRPr lang="en-US" altLang="ja-JP" dirty="0"/>
          </a:p>
          <a:p>
            <a:pPr marL="0" indent="0">
              <a:buNone/>
            </a:pPr>
            <a:endParaRPr lang="ja-JP" altLang="en-US" dirty="0"/>
          </a:p>
          <a:p>
            <a:pPr marL="0" indent="0">
              <a:buNone/>
            </a:pPr>
            <a:r>
              <a:rPr lang="ja-JP" altLang="en-US" dirty="0"/>
              <a:t>「わかりやすく丁寧に教える」</a:t>
            </a:r>
            <a:endParaRPr lang="en-US" altLang="ja-JP" dirty="0"/>
          </a:p>
          <a:p>
            <a:pPr marL="0" indent="0">
              <a:buNone/>
            </a:pPr>
            <a:r>
              <a:rPr lang="ja-JP" altLang="en-US" dirty="0"/>
              <a:t>➡「生徒の可能性を引き出す」</a:t>
            </a:r>
            <a:endParaRPr lang="en-US" altLang="ja-JP" dirty="0"/>
          </a:p>
          <a:p>
            <a:pPr marL="0" indent="0">
              <a:buNone/>
            </a:pPr>
            <a:r>
              <a:rPr lang="ja-JP" altLang="en-US" dirty="0"/>
              <a:t>　「よりよい学びの場を提供する」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p>
        </p:txBody>
      </p:sp>
    </p:spTree>
    <p:extLst>
      <p:ext uri="{BB962C8B-B14F-4D97-AF65-F5344CB8AC3E}">
        <p14:creationId xmlns:p14="http://schemas.microsoft.com/office/powerpoint/2010/main" val="3103792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294142-408E-4FFD-8B64-0DB3D1F9928E}"/>
              </a:ext>
            </a:extLst>
          </p:cNvPr>
          <p:cNvSpPr>
            <a:spLocks noGrp="1"/>
          </p:cNvSpPr>
          <p:nvPr>
            <p:ph type="title"/>
          </p:nvPr>
        </p:nvSpPr>
        <p:spPr/>
        <p:txBody>
          <a:bodyPr>
            <a:normAutofit/>
          </a:bodyPr>
          <a:lstStyle/>
          <a:p>
            <a:r>
              <a:rPr kumimoji="1" lang="ja-JP" altLang="en-US" dirty="0"/>
              <a:t>アンケートへのご協力のお願い</a:t>
            </a:r>
          </a:p>
        </p:txBody>
      </p:sp>
      <p:pic>
        <p:nvPicPr>
          <p:cNvPr id="5" name="コンテンツ プレースホルダー 4">
            <a:extLst>
              <a:ext uri="{FF2B5EF4-FFF2-40B4-BE49-F238E27FC236}">
                <a16:creationId xmlns:a16="http://schemas.microsoft.com/office/drawing/2014/main" id="{AAB058B1-99A2-453D-B577-FA1E8A3B28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7724" y="1052736"/>
            <a:ext cx="4968552" cy="4968552"/>
          </a:xfrm>
        </p:spPr>
      </p:pic>
      <p:sp>
        <p:nvSpPr>
          <p:cNvPr id="6" name="テキスト ボックス 5">
            <a:extLst>
              <a:ext uri="{FF2B5EF4-FFF2-40B4-BE49-F238E27FC236}">
                <a16:creationId xmlns:a16="http://schemas.microsoft.com/office/drawing/2014/main" id="{76E3A69B-B3B3-44AE-A833-C08A0F98DEED}"/>
              </a:ext>
            </a:extLst>
          </p:cNvPr>
          <p:cNvSpPr txBox="1"/>
          <p:nvPr/>
        </p:nvSpPr>
        <p:spPr>
          <a:xfrm flipH="1">
            <a:off x="899592" y="5877272"/>
            <a:ext cx="7632848" cy="646331"/>
          </a:xfrm>
          <a:prstGeom prst="rect">
            <a:avLst/>
          </a:prstGeom>
          <a:noFill/>
        </p:spPr>
        <p:txBody>
          <a:bodyPr wrap="square" rtlCol="0">
            <a:spAutoFit/>
          </a:bodyPr>
          <a:lstStyle/>
          <a:p>
            <a:r>
              <a:rPr lang="en-US" altLang="ja-JP" sz="3600" dirty="0"/>
              <a:t>https://forms.gle/1Yt1qFit2dyjtCd56</a:t>
            </a:r>
            <a:endParaRPr kumimoji="1" lang="ja-JP" altLang="en-US" sz="3600" dirty="0"/>
          </a:p>
        </p:txBody>
      </p:sp>
    </p:spTree>
    <p:extLst>
      <p:ext uri="{BB962C8B-B14F-4D97-AF65-F5344CB8AC3E}">
        <p14:creationId xmlns:p14="http://schemas.microsoft.com/office/powerpoint/2010/main" val="296544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74712" y="1052736"/>
            <a:ext cx="8464352" cy="4585871"/>
          </a:xfrm>
          <a:prstGeom prst="rect">
            <a:avLst/>
          </a:prstGeom>
          <a:noFill/>
        </p:spPr>
        <p:txBody>
          <a:bodyPr wrap="square" rtlCol="0">
            <a:spAutoFit/>
          </a:bodyPr>
          <a:lstStyle/>
          <a:p>
            <a:r>
              <a:rPr lang="ja-JP" altLang="en-US" sz="4000" b="1" dirty="0"/>
              <a:t>話題①</a:t>
            </a:r>
            <a:r>
              <a:rPr lang="ja-JP" altLang="en-US" sz="4000" dirty="0"/>
              <a:t>　授業デザインの前提</a:t>
            </a:r>
            <a:endParaRPr lang="ja-JP" altLang="en-US" sz="1200" dirty="0"/>
          </a:p>
          <a:p>
            <a:endParaRPr lang="en-US" altLang="ja-JP" sz="4000" b="1" dirty="0"/>
          </a:p>
          <a:p>
            <a:r>
              <a:rPr lang="ja-JP" altLang="en-US" sz="4000" b="1" dirty="0"/>
              <a:t>話題②</a:t>
            </a:r>
            <a:r>
              <a:rPr lang="ja-JP" altLang="en-US" sz="4000" dirty="0"/>
              <a:t>　ＡＬ型の目的</a:t>
            </a:r>
            <a:endParaRPr lang="ja-JP" altLang="en-US" sz="1200" dirty="0"/>
          </a:p>
          <a:p>
            <a:endParaRPr lang="en-US" altLang="ja-JP" sz="4000" b="1" dirty="0"/>
          </a:p>
          <a:p>
            <a:r>
              <a:rPr lang="ja-JP" altLang="en-US" sz="4000" b="1" dirty="0"/>
              <a:t>話題③</a:t>
            </a:r>
            <a:r>
              <a:rPr lang="ja-JP" altLang="en-US" sz="4000" dirty="0"/>
              <a:t>　授業デザインの具体例</a:t>
            </a:r>
            <a:endParaRPr lang="ja-JP" altLang="en-US" sz="1200" dirty="0"/>
          </a:p>
          <a:p>
            <a:endParaRPr lang="en-US" altLang="ja-JP" sz="4000" b="1" dirty="0"/>
          </a:p>
          <a:p>
            <a:r>
              <a:rPr lang="ja-JP" altLang="en-US" sz="4000" b="1" dirty="0"/>
              <a:t>話題④</a:t>
            </a:r>
            <a:r>
              <a:rPr lang="ja-JP" altLang="en-US" sz="4000" dirty="0"/>
              <a:t>　学校の価値とは</a:t>
            </a:r>
            <a:endParaRPr lang="en-US" altLang="ja-JP" sz="4000" dirty="0"/>
          </a:p>
          <a:p>
            <a:endParaRPr lang="en-US" altLang="ja-JP" sz="1200" dirty="0"/>
          </a:p>
        </p:txBody>
      </p:sp>
    </p:spTree>
    <p:extLst>
      <p:ext uri="{BB962C8B-B14F-4D97-AF65-F5344CB8AC3E}">
        <p14:creationId xmlns:p14="http://schemas.microsoft.com/office/powerpoint/2010/main" val="246215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話題①</a:t>
            </a:r>
            <a:endParaRPr kumimoji="1" lang="en-US" altLang="ja-JP" sz="5400" b="1" dirty="0"/>
          </a:p>
          <a:p>
            <a:pPr algn="ctr"/>
            <a:r>
              <a:rPr lang="ja-JP" altLang="en-US" sz="5400" b="1" dirty="0"/>
              <a:t>授業のデザインの前提</a:t>
            </a:r>
          </a:p>
        </p:txBody>
      </p:sp>
    </p:spTree>
    <p:extLst>
      <p:ext uri="{BB962C8B-B14F-4D97-AF65-F5344CB8AC3E}">
        <p14:creationId xmlns:p14="http://schemas.microsoft.com/office/powerpoint/2010/main" val="4109455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a:t>ＡＬ型授業の効果</a:t>
            </a:r>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a:t>②授業のデザイン</a:t>
            </a:r>
            <a:endParaRPr kumimoji="1" lang="en-US" altLang="ja-JP" sz="3600" dirty="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a:t>④授業の改善</a:t>
            </a:r>
            <a:endParaRPr kumimoji="1" lang="en-US" altLang="ja-JP" sz="3600" dirty="0"/>
          </a:p>
        </p:txBody>
      </p:sp>
    </p:spTree>
    <p:extLst>
      <p:ext uri="{BB962C8B-B14F-4D97-AF65-F5344CB8AC3E}">
        <p14:creationId xmlns:p14="http://schemas.microsoft.com/office/powerpoint/2010/main" val="295233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want</a:t>
            </a:r>
            <a:r>
              <a:rPr lang="ja-JP" altLang="en-US" dirty="0"/>
              <a:t>と</a:t>
            </a:r>
            <a:r>
              <a:rPr lang="en-US" altLang="ja-JP" dirty="0"/>
              <a:t>can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4300" b="1" dirty="0">
                <a:solidFill>
                  <a:srgbClr val="FF0000"/>
                </a:solidFill>
              </a:rPr>
              <a:t>want</a:t>
            </a:r>
          </a:p>
          <a:p>
            <a:pPr marL="0" indent="0">
              <a:buNone/>
            </a:pPr>
            <a:r>
              <a:rPr lang="en-US" altLang="ja-JP" sz="3500" dirty="0"/>
              <a:t>AL</a:t>
            </a:r>
            <a:r>
              <a:rPr lang="ja-JP" altLang="en-US" sz="3500" dirty="0"/>
              <a:t>型授業によって目指したいものがある状態</a:t>
            </a:r>
            <a:endParaRPr lang="en-US" altLang="ja-JP" sz="3500" dirty="0"/>
          </a:p>
          <a:p>
            <a:pPr marL="0" indent="0">
              <a:buNone/>
            </a:pPr>
            <a:r>
              <a:rPr lang="en-US" altLang="ja-JP" sz="4300" b="1" dirty="0">
                <a:solidFill>
                  <a:srgbClr val="FF0000"/>
                </a:solidFill>
              </a:rPr>
              <a:t>can</a:t>
            </a:r>
          </a:p>
          <a:p>
            <a:pPr marL="0" indent="0">
              <a:buNone/>
            </a:pPr>
            <a:r>
              <a:rPr lang="ja-JP" altLang="en-US" sz="3500" dirty="0"/>
              <a:t>上記</a:t>
            </a:r>
            <a:r>
              <a:rPr lang="en-US" altLang="ja-JP" sz="3500" dirty="0"/>
              <a:t>want</a:t>
            </a:r>
            <a:r>
              <a:rPr lang="ja-JP" altLang="en-US" sz="3500" dirty="0"/>
              <a:t>に対して、今の自分の経験値でできること</a:t>
            </a:r>
            <a:endParaRPr lang="en-US" altLang="ja-JP" sz="3500" dirty="0"/>
          </a:p>
          <a:p>
            <a:pPr marL="0" indent="0">
              <a:buNone/>
            </a:pPr>
            <a:endParaRPr kumimoji="1" lang="en-US" altLang="ja-JP" dirty="0"/>
          </a:p>
          <a:p>
            <a:pPr marL="0" indent="0">
              <a:buNone/>
            </a:pPr>
            <a:r>
              <a:rPr lang="en-US" altLang="ja-JP" dirty="0"/>
              <a:t>※must</a:t>
            </a:r>
            <a:r>
              <a:rPr lang="ja-JP" altLang="en-US" dirty="0"/>
              <a:t>や</a:t>
            </a:r>
            <a:r>
              <a:rPr lang="en-US" altLang="ja-JP" dirty="0"/>
              <a:t>should</a:t>
            </a:r>
            <a:r>
              <a:rPr lang="ja-JP" altLang="en-US" dirty="0"/>
              <a:t>ではなく</a:t>
            </a:r>
            <a:r>
              <a:rPr lang="en-US" altLang="ja-JP" dirty="0"/>
              <a:t>want</a:t>
            </a:r>
            <a:r>
              <a:rPr lang="ja-JP" altLang="en-US" dirty="0"/>
              <a:t>と</a:t>
            </a:r>
            <a:r>
              <a:rPr lang="en-US" altLang="ja-JP" dirty="0"/>
              <a:t>can</a:t>
            </a:r>
            <a:r>
              <a:rPr lang="ja-JP" altLang="en-US" dirty="0"/>
              <a:t>から始める</a:t>
            </a:r>
            <a:endParaRPr lang="en-US" altLang="ja-JP" dirty="0"/>
          </a:p>
        </p:txBody>
      </p:sp>
    </p:spTree>
    <p:extLst>
      <p:ext uri="{BB962C8B-B14F-4D97-AF65-F5344CB8AC3E}">
        <p14:creationId xmlns:p14="http://schemas.microsoft.com/office/powerpoint/2010/main" val="388607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「型」よりも「柔軟性」を</a:t>
            </a:r>
          </a:p>
        </p:txBody>
      </p:sp>
      <p:sp>
        <p:nvSpPr>
          <p:cNvPr id="3" name="コンテンツ プレースホルダー 2"/>
          <p:cNvSpPr>
            <a:spLocks noGrp="1"/>
          </p:cNvSpPr>
          <p:nvPr>
            <p:ph idx="1"/>
          </p:nvPr>
        </p:nvSpPr>
        <p:spPr/>
        <p:txBody>
          <a:bodyPr>
            <a:normAutofit/>
          </a:bodyPr>
          <a:lstStyle/>
          <a:p>
            <a:r>
              <a:rPr lang="en-US" altLang="ja-JP" dirty="0"/>
              <a:t>AL</a:t>
            </a:r>
            <a:r>
              <a:rPr lang="ja-JP" altLang="en-US" dirty="0"/>
              <a:t>型授業には「こうやれば必ずうまくいく」という「ゴールデンルール」はない。</a:t>
            </a:r>
            <a:endParaRPr lang="en-US" altLang="ja-JP" dirty="0"/>
          </a:p>
          <a:p>
            <a:endParaRPr lang="ja-JP" altLang="en-US" dirty="0"/>
          </a:p>
          <a:p>
            <a:r>
              <a:rPr lang="ja-JP" altLang="en-US" dirty="0"/>
              <a:t>生徒と教員、周囲の状況の実態に応じて、</a:t>
            </a:r>
            <a:r>
              <a:rPr lang="ja-JP" altLang="en-US" b="1" dirty="0">
                <a:solidFill>
                  <a:srgbClr val="FF0000"/>
                </a:solidFill>
              </a:rPr>
              <a:t>柔軟に、変容し続けることが重要</a:t>
            </a:r>
            <a:r>
              <a:rPr lang="ja-JP" altLang="en-US" dirty="0"/>
              <a:t>。</a:t>
            </a:r>
          </a:p>
          <a:p>
            <a:endParaRPr lang="ja-JP" altLang="en-US" dirty="0"/>
          </a:p>
          <a:p>
            <a:pPr marL="0" indent="0">
              <a:buNone/>
            </a:pPr>
            <a:r>
              <a:rPr lang="en-US" altLang="ja-JP" sz="2800" dirty="0"/>
              <a:t>※</a:t>
            </a:r>
            <a:r>
              <a:rPr lang="ja-JP" altLang="en-US" sz="2800" dirty="0"/>
              <a:t>「まずやってみる」ことも重要。やりながら、</a:t>
            </a:r>
            <a:endParaRPr lang="en-US" altLang="ja-JP" sz="2800" dirty="0"/>
          </a:p>
          <a:p>
            <a:pPr marL="0" indent="0">
              <a:buNone/>
            </a:pPr>
            <a:r>
              <a:rPr lang="ja-JP" altLang="en-US" sz="2800" dirty="0"/>
              <a:t>　試行錯誤し、</a:t>
            </a:r>
            <a:r>
              <a:rPr lang="en-US" altLang="ja-JP" sz="2800" dirty="0"/>
              <a:t>want</a:t>
            </a:r>
            <a:r>
              <a:rPr lang="ja-JP" altLang="en-US" sz="2800" dirty="0"/>
              <a:t>や</a:t>
            </a:r>
            <a:r>
              <a:rPr lang="en-US" altLang="ja-JP" sz="2800" dirty="0"/>
              <a:t>can</a:t>
            </a:r>
            <a:r>
              <a:rPr lang="ja-JP" altLang="en-US" sz="2800" dirty="0"/>
              <a:t>が自然と広がっていく。</a:t>
            </a:r>
            <a:endParaRPr kumimoji="1" lang="ja-JP" altLang="en-US" sz="2800" dirty="0"/>
          </a:p>
        </p:txBody>
      </p:sp>
    </p:spTree>
    <p:extLst>
      <p:ext uri="{BB962C8B-B14F-4D97-AF65-F5344CB8AC3E}">
        <p14:creationId xmlns:p14="http://schemas.microsoft.com/office/powerpoint/2010/main" val="3433617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理念（ビジョン）</a:t>
            </a:r>
          </a:p>
        </p:txBody>
      </p:sp>
      <p:sp>
        <p:nvSpPr>
          <p:cNvPr id="3" name="コンテンツ プレースホルダー 2"/>
          <p:cNvSpPr>
            <a:spLocks noGrp="1"/>
          </p:cNvSpPr>
          <p:nvPr>
            <p:ph idx="1"/>
          </p:nvPr>
        </p:nvSpPr>
        <p:spPr/>
        <p:txBody>
          <a:bodyPr/>
          <a:lstStyle/>
          <a:p>
            <a:pPr marL="0" indent="0" algn="ctr">
              <a:buNone/>
            </a:pPr>
            <a:r>
              <a:rPr lang="ja-JP" altLang="en-US" sz="4000" b="1" dirty="0">
                <a:solidFill>
                  <a:srgbClr val="FF0000"/>
                </a:solidFill>
              </a:rPr>
              <a:t>「</a:t>
            </a:r>
            <a:r>
              <a:rPr lang="ja-JP" altLang="ja-JP" sz="4000" b="1" dirty="0">
                <a:solidFill>
                  <a:srgbClr val="FF0000"/>
                </a:solidFill>
              </a:rPr>
              <a:t>誰もが生きやすい社会の実現</a:t>
            </a:r>
            <a:r>
              <a:rPr lang="ja-JP" altLang="en-US" sz="4000" b="1" dirty="0">
                <a:solidFill>
                  <a:srgbClr val="FF0000"/>
                </a:solidFill>
              </a:rPr>
              <a:t>」</a:t>
            </a:r>
            <a:endParaRPr lang="en-US" altLang="ja-JP" sz="4000" b="1" dirty="0">
              <a:solidFill>
                <a:srgbClr val="FF0000"/>
              </a:solidFill>
            </a:endParaRPr>
          </a:p>
          <a:p>
            <a:pPr marL="0" indent="0">
              <a:buNone/>
            </a:pPr>
            <a:endParaRPr lang="en-US" altLang="ja-JP" dirty="0"/>
          </a:p>
          <a:p>
            <a:pPr marL="0" indent="0">
              <a:buNone/>
            </a:pPr>
            <a:r>
              <a:rPr lang="ja-JP" altLang="en-US" dirty="0"/>
              <a:t>→ここを起点にして考える</a:t>
            </a:r>
            <a:endParaRPr lang="ja-JP" altLang="ja-JP" dirty="0"/>
          </a:p>
          <a:p>
            <a:endParaRPr kumimoji="1" lang="en-US" altLang="ja-JP" dirty="0"/>
          </a:p>
          <a:p>
            <a:pPr marL="0" indent="0">
              <a:buNone/>
            </a:pPr>
            <a:r>
              <a:rPr lang="en-US" altLang="ja-JP" dirty="0"/>
              <a:t>※</a:t>
            </a:r>
            <a:r>
              <a:rPr lang="ja-JP" altLang="en-US" dirty="0"/>
              <a:t>「学校教育の目的」は何か？</a:t>
            </a:r>
            <a:endParaRPr lang="en-US" altLang="ja-JP" dirty="0"/>
          </a:p>
          <a:p>
            <a:pPr marL="0" indent="0">
              <a:buNone/>
            </a:pPr>
            <a:r>
              <a:rPr kumimoji="1" lang="en-US" altLang="ja-JP" dirty="0"/>
              <a:t>※</a:t>
            </a:r>
            <a:r>
              <a:rPr lang="ja-JP" altLang="en-US" dirty="0"/>
              <a:t>具体的にはどんな方法がありうるか？</a:t>
            </a:r>
            <a:endParaRPr kumimoji="1" lang="ja-JP" altLang="en-US" dirty="0"/>
          </a:p>
        </p:txBody>
      </p:sp>
    </p:spTree>
    <p:extLst>
      <p:ext uri="{BB962C8B-B14F-4D97-AF65-F5344CB8AC3E}">
        <p14:creationId xmlns:p14="http://schemas.microsoft.com/office/powerpoint/2010/main" val="30776030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5463</TotalTime>
  <Words>1225</Words>
  <Application>Microsoft Office PowerPoint</Application>
  <PresentationFormat>画面に合わせる (4:3)</PresentationFormat>
  <Paragraphs>243</Paragraphs>
  <Slides>39</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39</vt:i4>
      </vt:variant>
    </vt:vector>
  </HeadingPairs>
  <TitlesOfParts>
    <vt:vector size="44" baseType="lpstr">
      <vt:lpstr>メイリオ</vt:lpstr>
      <vt:lpstr>Arial</vt:lpstr>
      <vt:lpstr>Calibri</vt:lpstr>
      <vt:lpstr>Segoe UI</vt:lpstr>
      <vt:lpstr>Office ​​テーマ</vt:lpstr>
      <vt:lpstr>「目的」から考える授業デザイン ～“良い授業”とは何か？～</vt:lpstr>
      <vt:lpstr>自己紹介</vt:lpstr>
      <vt:lpstr>この講座の目標</vt:lpstr>
      <vt:lpstr>PowerPoint プレゼンテーション</vt:lpstr>
      <vt:lpstr>PowerPoint プレゼンテーション</vt:lpstr>
      <vt:lpstr>AL型授業の全体像</vt:lpstr>
      <vt:lpstr>wantとcan</vt:lpstr>
      <vt:lpstr>「型」よりも「柔軟性」を</vt:lpstr>
      <vt:lpstr>理念（ビジョン）</vt:lpstr>
      <vt:lpstr>PowerPoint プレゼンテーション</vt:lpstr>
      <vt:lpstr>「目的」と「方法」</vt:lpstr>
      <vt:lpstr>PowerPoint プレゼンテーション</vt:lpstr>
      <vt:lpstr>理解の４段階</vt:lpstr>
      <vt:lpstr>ラーニングピラミッド</vt:lpstr>
      <vt:lpstr>「わかる」ために必要なこと</vt:lpstr>
      <vt:lpstr>練習問題</vt:lpstr>
      <vt:lpstr>創造性とは</vt:lpstr>
      <vt:lpstr>練習問題</vt:lpstr>
      <vt:lpstr>クリティカルシンキングとは</vt:lpstr>
      <vt:lpstr>練習問題</vt:lpstr>
      <vt:lpstr>練習問題</vt:lpstr>
      <vt:lpstr>練習問題</vt:lpstr>
      <vt:lpstr>練習問題</vt:lpstr>
      <vt:lpstr>練習問題</vt:lpstr>
      <vt:lpstr>よりよい意思決定・行動選択のために</vt:lpstr>
      <vt:lpstr>社会人基礎力①</vt:lpstr>
      <vt:lpstr>社会人基礎力②</vt:lpstr>
      <vt:lpstr>社会人基礎力③</vt:lpstr>
      <vt:lpstr>ＡＬ型授業の目的</vt:lpstr>
      <vt:lpstr>PowerPoint プレゼンテーション</vt:lpstr>
      <vt:lpstr>授業の流れ（50分授業）</vt:lpstr>
      <vt:lpstr>「目的」と「目標」</vt:lpstr>
      <vt:lpstr>授業プリントの基本構造</vt:lpstr>
      <vt:lpstr>習得・活用・探究</vt:lpstr>
      <vt:lpstr>探究のイメージ</vt:lpstr>
      <vt:lpstr>PowerPoint プレゼンテーション</vt:lpstr>
      <vt:lpstr>「学校」「授業」の価値</vt:lpstr>
      <vt:lpstr>教員の「職能」の変化</vt:lpstr>
      <vt:lpstr>アンケートへのご協力のお願い</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智久 大野</cp:lastModifiedBy>
  <cp:revision>167</cp:revision>
  <cp:lastPrinted>2015-07-31T11:03:16Z</cp:lastPrinted>
  <dcterms:created xsi:type="dcterms:W3CDTF">2015-01-23T22:08:07Z</dcterms:created>
  <dcterms:modified xsi:type="dcterms:W3CDTF">2019-08-12T01:33:49Z</dcterms:modified>
</cp:coreProperties>
</file>