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310" r:id="rId2"/>
    <p:sldId id="415" r:id="rId3"/>
    <p:sldId id="386" r:id="rId4"/>
    <p:sldId id="396" r:id="rId5"/>
    <p:sldId id="398" r:id="rId6"/>
    <p:sldId id="371" r:id="rId7"/>
    <p:sldId id="369" r:id="rId8"/>
    <p:sldId id="394" r:id="rId9"/>
    <p:sldId id="373" r:id="rId10"/>
    <p:sldId id="404" r:id="rId11"/>
    <p:sldId id="403" r:id="rId12"/>
    <p:sldId id="377" r:id="rId13"/>
    <p:sldId id="405" r:id="rId14"/>
    <p:sldId id="375" r:id="rId15"/>
    <p:sldId id="283" r:id="rId16"/>
    <p:sldId id="406" r:id="rId17"/>
    <p:sldId id="407" r:id="rId18"/>
    <p:sldId id="408" r:id="rId19"/>
    <p:sldId id="409" r:id="rId20"/>
    <p:sldId id="411" r:id="rId21"/>
    <p:sldId id="302" r:id="rId22"/>
    <p:sldId id="376" r:id="rId23"/>
    <p:sldId id="276" r:id="rId24"/>
    <p:sldId id="277" r:id="rId25"/>
    <p:sldId id="278" r:id="rId26"/>
    <p:sldId id="414" r:id="rId27"/>
    <p:sldId id="384" r:id="rId28"/>
    <p:sldId id="395" r:id="rId29"/>
    <p:sldId id="412" r:id="rId30"/>
    <p:sldId id="381" r:id="rId31"/>
    <p:sldId id="413" r:id="rId32"/>
    <p:sldId id="382" r:id="rId33"/>
    <p:sldId id="383" r:id="rId34"/>
    <p:sldId id="400" r:id="rId35"/>
    <p:sldId id="401" r:id="rId36"/>
    <p:sldId id="399" r:id="rId37"/>
    <p:sldId id="391" r:id="rId38"/>
    <p:sldId id="397" r:id="rId39"/>
    <p:sldId id="416" r:id="rId40"/>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8088" autoAdjust="0"/>
    <p:restoredTop sz="94718" autoAdjust="0"/>
  </p:normalViewPr>
  <p:slideViewPr>
    <p:cSldViewPr showGuides="1">
      <p:cViewPr varScale="1">
        <p:scale>
          <a:sx n="70" d="100"/>
          <a:sy n="70" d="100"/>
        </p:scale>
        <p:origin x="-1158"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999F4063-9611-41F3-92B8-EAAD48A3D9E5}" type="datetimeFigureOut">
              <a:rPr kumimoji="1" lang="ja-JP" altLang="en-US" smtClean="0"/>
              <a:t>2018/4/12</a:t>
            </a:fld>
            <a:endParaRPr kumimoji="1" lang="ja-JP" altLang="en-US"/>
          </a:p>
        </p:txBody>
      </p:sp>
      <p:sp>
        <p:nvSpPr>
          <p:cNvPr id="4" name="フッター プレースホルダー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92F815A2-1DF3-4A35-ABA8-7995722CC0B7}" type="slidenum">
              <a:rPr kumimoji="1" lang="ja-JP" altLang="en-US" smtClean="0"/>
              <a:t>‹#›</a:t>
            </a:fld>
            <a:endParaRPr kumimoji="1" lang="ja-JP" altLang="en-US"/>
          </a:p>
        </p:txBody>
      </p:sp>
    </p:spTree>
    <p:extLst>
      <p:ext uri="{BB962C8B-B14F-4D97-AF65-F5344CB8AC3E}">
        <p14:creationId xmlns:p14="http://schemas.microsoft.com/office/powerpoint/2010/main" val="19573445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BA75C57B-2036-4414-96D6-8D01A8963FD5}" type="datetimeFigureOut">
              <a:rPr kumimoji="1" lang="ja-JP" altLang="en-US" smtClean="0"/>
              <a:t>2018/4/12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7522BAFA-627E-416A-87E0-E20C5AA4887F}" type="slidenum">
              <a:rPr kumimoji="1" lang="ja-JP" altLang="en-US" smtClean="0"/>
              <a:t>‹#›</a:t>
            </a:fld>
            <a:endParaRPr kumimoji="1" lang="ja-JP" altLang="en-US"/>
          </a:p>
        </p:txBody>
      </p:sp>
    </p:spTree>
    <p:extLst>
      <p:ext uri="{BB962C8B-B14F-4D97-AF65-F5344CB8AC3E}">
        <p14:creationId xmlns:p14="http://schemas.microsoft.com/office/powerpoint/2010/main" val="24106122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22BAFA-627E-416A-87E0-E20C5AA4887F}" type="slidenum">
              <a:rPr kumimoji="1" lang="ja-JP" altLang="en-US" smtClean="0"/>
              <a:t>5</a:t>
            </a:fld>
            <a:endParaRPr kumimoji="1" lang="ja-JP" altLang="en-US"/>
          </a:p>
        </p:txBody>
      </p:sp>
    </p:spTree>
    <p:extLst>
      <p:ext uri="{BB962C8B-B14F-4D97-AF65-F5344CB8AC3E}">
        <p14:creationId xmlns:p14="http://schemas.microsoft.com/office/powerpoint/2010/main" val="2696142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7522BAFA-627E-416A-87E0-E20C5AA4887F}" type="slidenum">
              <a:rPr kumimoji="1" lang="ja-JP" altLang="en-US" smtClean="0"/>
              <a:t>21</a:t>
            </a:fld>
            <a:endParaRPr kumimoji="1" lang="ja-JP" altLang="en-US"/>
          </a:p>
        </p:txBody>
      </p:sp>
    </p:spTree>
    <p:extLst>
      <p:ext uri="{BB962C8B-B14F-4D97-AF65-F5344CB8AC3E}">
        <p14:creationId xmlns:p14="http://schemas.microsoft.com/office/powerpoint/2010/main" val="1240215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22BAFA-627E-416A-87E0-E20C5AA4887F}" type="slidenum">
              <a:rPr kumimoji="1" lang="ja-JP" altLang="en-US" smtClean="0"/>
              <a:t>36</a:t>
            </a:fld>
            <a:endParaRPr kumimoji="1" lang="ja-JP" altLang="en-US"/>
          </a:p>
        </p:txBody>
      </p:sp>
    </p:spTree>
    <p:extLst>
      <p:ext uri="{BB962C8B-B14F-4D97-AF65-F5344CB8AC3E}">
        <p14:creationId xmlns:p14="http://schemas.microsoft.com/office/powerpoint/2010/main" val="2696142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8CE010B-C191-441E-9397-0A0789623A32}" type="datetime1">
              <a:rPr kumimoji="1" lang="ja-JP" altLang="en-US" smtClean="0"/>
              <a:t>2018/4/12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3455632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31F9164-5B66-47C4-8968-BDD99E57499C}" type="datetime1">
              <a:rPr kumimoji="1" lang="ja-JP" altLang="en-US" smtClean="0"/>
              <a:t>2018/4/12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3333369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CCF5861-6710-4A2B-8EB8-B9962E07A773}" type="datetime1">
              <a:rPr kumimoji="1" lang="ja-JP" altLang="en-US" smtClean="0"/>
              <a:t>2018/4/12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297457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1B32BE1-A11C-4009-8A59-0570C1D9D869}" type="datetime1">
              <a:rPr kumimoji="1" lang="ja-JP" altLang="en-US" smtClean="0"/>
              <a:t>2018/4/12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751502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3201F2B-919F-4CC3-9373-9CD5F78543F1}" type="datetime1">
              <a:rPr kumimoji="1" lang="ja-JP" altLang="en-US" smtClean="0"/>
              <a:t>2018/4/12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1983364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3E8B7E6-B212-436E-95B4-61D8E675F933}" type="datetime1">
              <a:rPr kumimoji="1" lang="ja-JP" altLang="en-US" smtClean="0"/>
              <a:t>2018/4/12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4158206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189C9C6-4643-4F9B-9F49-6E936258F032}" type="datetime1">
              <a:rPr kumimoji="1" lang="ja-JP" altLang="en-US" smtClean="0"/>
              <a:t>2018/4/12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2169597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74B76BD-50A0-4BF7-B271-AD943FEEBEF1}" type="datetime1">
              <a:rPr kumimoji="1" lang="ja-JP" altLang="en-US" smtClean="0"/>
              <a:t>2018/4/12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1548748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E0B9896-283B-44B6-BFF2-D6C42E4D730C}" type="datetime1">
              <a:rPr kumimoji="1" lang="ja-JP" altLang="en-US" smtClean="0"/>
              <a:t>2018/4/12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1714758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0E61686-F766-4947-AE41-51AADE39D799}" type="datetime1">
              <a:rPr kumimoji="1" lang="ja-JP" altLang="en-US" smtClean="0"/>
              <a:t>2018/4/12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3305113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5EE1EAD-3EED-4FD6-87A4-2F7B0A615CD7}" type="datetime1">
              <a:rPr kumimoji="1" lang="ja-JP" altLang="en-US" smtClean="0"/>
              <a:t>2018/4/12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4292657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70C8FF-D611-4823-AE72-B93F05A6080F}" type="datetime1">
              <a:rPr kumimoji="1" lang="ja-JP" altLang="en-US" smtClean="0"/>
              <a:t>2018/4/12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74591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51520" y="1628801"/>
            <a:ext cx="8640960" cy="1971650"/>
          </a:xfrm>
        </p:spPr>
        <p:txBody>
          <a:bodyPr>
            <a:normAutofit/>
          </a:bodyPr>
          <a:lstStyle/>
          <a:p>
            <a:r>
              <a:rPr lang="ja-JP" altLang="en-US" sz="4000" b="1" dirty="0" smtClean="0"/>
              <a:t>初回授業</a:t>
            </a:r>
            <a:r>
              <a:rPr lang="ja-JP" altLang="en-US" sz="4000" b="1" dirty="0"/>
              <a:t>オリエンテーション</a:t>
            </a:r>
            <a:endParaRPr kumimoji="1" lang="ja-JP" altLang="en-US" b="1" dirty="0"/>
          </a:p>
        </p:txBody>
      </p:sp>
      <p:sp>
        <p:nvSpPr>
          <p:cNvPr id="3" name="サブタイトル 2"/>
          <p:cNvSpPr>
            <a:spLocks noGrp="1"/>
          </p:cNvSpPr>
          <p:nvPr>
            <p:ph type="subTitle" idx="1"/>
          </p:nvPr>
        </p:nvSpPr>
        <p:spPr/>
        <p:txBody>
          <a:bodyPr>
            <a:normAutofit/>
          </a:bodyPr>
          <a:lstStyle/>
          <a:p>
            <a:r>
              <a:rPr lang="ja-JP" altLang="en-US" sz="3600" dirty="0" smtClean="0">
                <a:solidFill>
                  <a:schemeClr val="tx1"/>
                </a:solidFill>
              </a:rPr>
              <a:t>理科（生物）</a:t>
            </a:r>
            <a:endParaRPr kumimoji="1" lang="en-US" altLang="ja-JP" sz="3600" dirty="0" smtClean="0">
              <a:solidFill>
                <a:schemeClr val="tx1"/>
              </a:solidFill>
            </a:endParaRPr>
          </a:p>
          <a:p>
            <a:r>
              <a:rPr lang="ja-JP" altLang="en-US" sz="3600" dirty="0" smtClean="0">
                <a:solidFill>
                  <a:schemeClr val="tx1"/>
                </a:solidFill>
              </a:rPr>
              <a:t>大野　智久</a:t>
            </a:r>
            <a:endParaRPr kumimoji="1" lang="ja-JP" altLang="en-US" sz="3600" dirty="0">
              <a:solidFill>
                <a:schemeClr val="tx1"/>
              </a:solidFill>
            </a:endParaRPr>
          </a:p>
        </p:txBody>
      </p:sp>
    </p:spTree>
    <p:extLst>
      <p:ext uri="{BB962C8B-B14F-4D97-AF65-F5344CB8AC3E}">
        <p14:creationId xmlns:p14="http://schemas.microsoft.com/office/powerpoint/2010/main" val="10892083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練習問題</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sz="3600" b="1" dirty="0" smtClean="0"/>
              <a:t>体細胞分裂とは何か？</a:t>
            </a:r>
            <a:endParaRPr kumimoji="1" lang="en-US" altLang="ja-JP" sz="3600" b="1" dirty="0" smtClean="0"/>
          </a:p>
          <a:p>
            <a:endParaRPr kumimoji="1" lang="en-US" altLang="ja-JP" sz="3600" b="1" dirty="0" smtClean="0"/>
          </a:p>
          <a:p>
            <a:r>
              <a:rPr lang="ja-JP" altLang="en-US" sz="3600" b="1" dirty="0" smtClean="0"/>
              <a:t>植物では体細胞分裂はどこで起こっているか？</a:t>
            </a:r>
            <a:endParaRPr lang="en-US" altLang="ja-JP" sz="3600" b="1" dirty="0"/>
          </a:p>
          <a:p>
            <a:endParaRPr kumimoji="1" lang="en-US" altLang="ja-JP" sz="3600" b="1" dirty="0" smtClean="0"/>
          </a:p>
          <a:p>
            <a:r>
              <a:rPr kumimoji="1" lang="ja-JP" altLang="en-US" sz="3600" b="1" dirty="0" smtClean="0"/>
              <a:t>減数分裂は体細胞分裂とは何が違うのか？</a:t>
            </a:r>
            <a:endParaRPr kumimoji="1" lang="ja-JP" altLang="en-US" sz="3600" b="1" dirty="0"/>
          </a:p>
        </p:txBody>
      </p:sp>
    </p:spTree>
    <p:extLst>
      <p:ext uri="{BB962C8B-B14F-4D97-AF65-F5344CB8AC3E}">
        <p14:creationId xmlns:p14="http://schemas.microsoft.com/office/powerpoint/2010/main" val="26781176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760040" y="1340768"/>
            <a:ext cx="7772400" cy="4032448"/>
          </a:xfrm>
        </p:spPr>
        <p:txBody>
          <a:bodyPr>
            <a:normAutofit/>
          </a:bodyPr>
          <a:lstStyle/>
          <a:p>
            <a:pPr algn="ctr"/>
            <a:r>
              <a:rPr lang="ja-JP" altLang="en-US" dirty="0" smtClean="0"/>
              <a:t>「創造性」とは何か？</a:t>
            </a:r>
            <a:r>
              <a:rPr lang="en-US" altLang="ja-JP" dirty="0" smtClean="0"/>
              <a:t/>
            </a:r>
            <a:br>
              <a:rPr lang="en-US" altLang="ja-JP" dirty="0" smtClean="0"/>
            </a:br>
            <a:r>
              <a:rPr lang="en-US" altLang="ja-JP" dirty="0" smtClean="0"/>
              <a:t/>
            </a:r>
            <a:br>
              <a:rPr lang="en-US" altLang="ja-JP" dirty="0" smtClean="0"/>
            </a:br>
            <a:r>
              <a:rPr lang="ja-JP" altLang="en-US" dirty="0" smtClean="0"/>
              <a:t>「創造性」は必要か？</a:t>
            </a:r>
            <a:r>
              <a:rPr lang="en-US" altLang="ja-JP" dirty="0"/>
              <a:t/>
            </a:r>
            <a:br>
              <a:rPr lang="en-US" altLang="ja-JP" dirty="0"/>
            </a:br>
            <a:r>
              <a:rPr lang="en-US" altLang="ja-JP" dirty="0"/>
              <a:t/>
            </a:r>
            <a:br>
              <a:rPr lang="en-US" altLang="ja-JP" dirty="0"/>
            </a:br>
            <a:r>
              <a:rPr lang="ja-JP" altLang="en-US" dirty="0" smtClean="0"/>
              <a:t>どうすれば、「創造性」を</a:t>
            </a:r>
            <a:r>
              <a:rPr lang="en-US" altLang="ja-JP" dirty="0" smtClean="0"/>
              <a:t/>
            </a:r>
            <a:br>
              <a:rPr lang="en-US" altLang="ja-JP" dirty="0" smtClean="0"/>
            </a:br>
            <a:r>
              <a:rPr lang="ja-JP" altLang="en-US" dirty="0"/>
              <a:t>身に</a:t>
            </a:r>
            <a:r>
              <a:rPr lang="ja-JP" altLang="en-US" dirty="0" smtClean="0"/>
              <a:t>付ける</a:t>
            </a:r>
            <a:r>
              <a:rPr lang="ja-JP" altLang="en-US" dirty="0" smtClean="0"/>
              <a:t>ことができるか？</a:t>
            </a:r>
            <a:endParaRPr kumimoji="1" lang="ja-JP" altLang="en-US" dirty="0"/>
          </a:p>
        </p:txBody>
      </p:sp>
    </p:spTree>
    <p:extLst>
      <p:ext uri="{BB962C8B-B14F-4D97-AF65-F5344CB8AC3E}">
        <p14:creationId xmlns:p14="http://schemas.microsoft.com/office/powerpoint/2010/main" val="40275893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創造性とは</a:t>
            </a:r>
            <a:endParaRPr kumimoji="1" lang="ja-JP" altLang="en-US" dirty="0"/>
          </a:p>
        </p:txBody>
      </p:sp>
      <p:sp>
        <p:nvSpPr>
          <p:cNvPr id="3" name="コンテンツ プレースホルダー 2"/>
          <p:cNvSpPr>
            <a:spLocks noGrp="1"/>
          </p:cNvSpPr>
          <p:nvPr>
            <p:ph idx="1"/>
          </p:nvPr>
        </p:nvSpPr>
        <p:spPr>
          <a:xfrm>
            <a:off x="755576" y="5301208"/>
            <a:ext cx="8229600" cy="1440160"/>
          </a:xfrm>
        </p:spPr>
        <p:txBody>
          <a:bodyPr>
            <a:noAutofit/>
          </a:bodyPr>
          <a:lstStyle/>
          <a:p>
            <a:pPr marL="0" indent="0" algn="ctr">
              <a:buNone/>
            </a:pPr>
            <a:r>
              <a:rPr lang="en-US" altLang="ja-JP" sz="2800" b="1" dirty="0">
                <a:latin typeface="+mj-ea"/>
              </a:rPr>
              <a:t>Creativity is just connecting things. </a:t>
            </a:r>
          </a:p>
          <a:p>
            <a:pPr marL="0" indent="0">
              <a:buNone/>
            </a:pPr>
            <a:r>
              <a:rPr lang="ja-JP" altLang="en-US" sz="2400" dirty="0" smtClean="0"/>
              <a:t>クリエイティビティとは、何かと何かをつなぐことにすぎない（スティーブ・ジョブズ）</a:t>
            </a:r>
            <a:endParaRPr lang="en-US" altLang="ja-JP" sz="2400" dirty="0" smtClean="0"/>
          </a:p>
          <a:p>
            <a:pPr marL="0" indent="0">
              <a:buNone/>
            </a:pPr>
            <a:endParaRPr lang="en-US" altLang="ja-JP" sz="2800" dirty="0" smtClean="0"/>
          </a:p>
        </p:txBody>
      </p:sp>
      <p:pic>
        <p:nvPicPr>
          <p:cNvPr id="1026" name="Picture 2" descr="埋め込み画像への固定リン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1722" y="1052736"/>
            <a:ext cx="7018670" cy="3686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ボックス 3"/>
          <p:cNvSpPr txBox="1"/>
          <p:nvPr/>
        </p:nvSpPr>
        <p:spPr>
          <a:xfrm>
            <a:off x="2348321" y="4706560"/>
            <a:ext cx="6832191" cy="738664"/>
          </a:xfrm>
          <a:prstGeom prst="rect">
            <a:avLst/>
          </a:prstGeom>
          <a:noFill/>
        </p:spPr>
        <p:txBody>
          <a:bodyPr wrap="none" rtlCol="0">
            <a:spAutoFit/>
          </a:bodyPr>
          <a:lstStyle/>
          <a:p>
            <a:r>
              <a:rPr lang="ja-JP" altLang="ja-JP" sz="1400" b="1" dirty="0">
                <a:latin typeface="+mj-ea"/>
                <a:ea typeface="+mj-ea"/>
              </a:rPr>
              <a:t>知識と経験と創造性の違いについて</a:t>
            </a:r>
            <a:r>
              <a:rPr lang="en-US" altLang="ja-JP" sz="1400" b="1" dirty="0">
                <a:latin typeface="+mj-ea"/>
                <a:ea typeface="+mj-ea"/>
              </a:rPr>
              <a:t> </a:t>
            </a:r>
            <a:endParaRPr lang="ja-JP" altLang="ja-JP" sz="1400" dirty="0">
              <a:latin typeface="+mj-ea"/>
              <a:ea typeface="+mj-ea"/>
            </a:endParaRPr>
          </a:p>
          <a:p>
            <a:r>
              <a:rPr lang="en-US" altLang="ja-JP" sz="1400" b="1" dirty="0">
                <a:latin typeface="+mj-ea"/>
                <a:ea typeface="+mj-ea"/>
              </a:rPr>
              <a:t>https://twitter.com/Stakesh/status/432505262021160961/photo/1</a:t>
            </a:r>
            <a:endParaRPr lang="ja-JP" altLang="ja-JP" sz="1400" dirty="0">
              <a:latin typeface="+mj-ea"/>
              <a:ea typeface="+mj-ea"/>
            </a:endParaRPr>
          </a:p>
          <a:p>
            <a:endParaRPr kumimoji="1" lang="ja-JP" altLang="en-US" sz="1400" dirty="0">
              <a:latin typeface="+mj-ea"/>
              <a:ea typeface="+mj-ea"/>
            </a:endParaRPr>
          </a:p>
        </p:txBody>
      </p:sp>
    </p:spTree>
    <p:extLst>
      <p:ext uri="{BB962C8B-B14F-4D97-AF65-F5344CB8AC3E}">
        <p14:creationId xmlns:p14="http://schemas.microsoft.com/office/powerpoint/2010/main" val="16986306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練習問題</a:t>
            </a:r>
            <a:endParaRPr kumimoji="1" lang="ja-JP" altLang="en-US" dirty="0"/>
          </a:p>
        </p:txBody>
      </p:sp>
      <p:sp>
        <p:nvSpPr>
          <p:cNvPr id="3" name="コンテンツ プレースホルダー 2"/>
          <p:cNvSpPr>
            <a:spLocks noGrp="1"/>
          </p:cNvSpPr>
          <p:nvPr>
            <p:ph idx="1"/>
          </p:nvPr>
        </p:nvSpPr>
        <p:spPr/>
        <p:txBody>
          <a:bodyPr/>
          <a:lstStyle/>
          <a:p>
            <a:r>
              <a:rPr lang="ja-JP" altLang="en-US" sz="3600" b="1" dirty="0"/>
              <a:t>動物</a:t>
            </a:r>
            <a:r>
              <a:rPr lang="ja-JP" altLang="en-US" sz="3600" b="1" dirty="0" smtClean="0"/>
              <a:t>では細胞分裂はいつ、どこで起こっているか？</a:t>
            </a:r>
            <a:endParaRPr lang="en-US" altLang="ja-JP" sz="3600" b="1" dirty="0" smtClean="0"/>
          </a:p>
          <a:p>
            <a:endParaRPr lang="en-US" altLang="ja-JP" dirty="0"/>
          </a:p>
          <a:p>
            <a:pPr marL="0" indent="0">
              <a:buNone/>
            </a:pPr>
            <a:r>
              <a:rPr lang="ja-JP" altLang="en-US" dirty="0" smtClean="0"/>
              <a:t>この「問い」を考えるために必要な「知識」は何か？</a:t>
            </a:r>
            <a:endParaRPr lang="en-US" altLang="ja-JP" dirty="0"/>
          </a:p>
          <a:p>
            <a:endParaRPr kumimoji="1" lang="en-US" altLang="ja-JP" dirty="0" smtClean="0"/>
          </a:p>
        </p:txBody>
      </p:sp>
    </p:spTree>
    <p:extLst>
      <p:ext uri="{BB962C8B-B14F-4D97-AF65-F5344CB8AC3E}">
        <p14:creationId xmlns:p14="http://schemas.microsoft.com/office/powerpoint/2010/main" val="41054381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683568" y="2204864"/>
            <a:ext cx="7772400" cy="2016224"/>
          </a:xfrm>
        </p:spPr>
        <p:txBody>
          <a:bodyPr>
            <a:normAutofit fontScale="90000"/>
          </a:bodyPr>
          <a:lstStyle/>
          <a:p>
            <a:pPr algn="ctr"/>
            <a:r>
              <a:rPr lang="ja-JP" altLang="en-US" dirty="0" smtClean="0"/>
              <a:t>テーマ②</a:t>
            </a:r>
            <a:r>
              <a:rPr lang="en-US" altLang="ja-JP" dirty="0" smtClean="0"/>
              <a:t/>
            </a:r>
            <a:br>
              <a:rPr lang="en-US" altLang="ja-JP" dirty="0" smtClean="0"/>
            </a:br>
            <a:r>
              <a:rPr kumimoji="1" lang="en-US" altLang="ja-JP" dirty="0" smtClean="0"/>
              <a:t/>
            </a:r>
            <a:br>
              <a:rPr kumimoji="1" lang="en-US" altLang="ja-JP" dirty="0" smtClean="0"/>
            </a:br>
            <a:r>
              <a:rPr lang="ja-JP" altLang="en-US" dirty="0"/>
              <a:t>自分</a:t>
            </a:r>
            <a:r>
              <a:rPr lang="ja-JP" altLang="en-US" dirty="0" smtClean="0"/>
              <a:t>の目で見て、自分の頭で考える</a:t>
            </a:r>
            <a:endParaRPr kumimoji="1" lang="ja-JP" altLang="en-US" dirty="0"/>
          </a:p>
        </p:txBody>
      </p:sp>
    </p:spTree>
    <p:extLst>
      <p:ext uri="{BB962C8B-B14F-4D97-AF65-F5344CB8AC3E}">
        <p14:creationId xmlns:p14="http://schemas.microsoft.com/office/powerpoint/2010/main" val="31813817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60648"/>
            <a:ext cx="8229600" cy="1143000"/>
          </a:xfrm>
        </p:spPr>
        <p:txBody>
          <a:bodyPr/>
          <a:lstStyle/>
          <a:p>
            <a:r>
              <a:rPr lang="ja-JP" altLang="en-US" dirty="0" smtClean="0"/>
              <a:t>クリティカルシンキングとは</a:t>
            </a:r>
            <a:endParaRPr kumimoji="1" lang="ja-JP" altLang="en-US" dirty="0"/>
          </a:p>
        </p:txBody>
      </p:sp>
      <p:sp>
        <p:nvSpPr>
          <p:cNvPr id="3" name="コンテンツ プレースホルダー 2"/>
          <p:cNvSpPr>
            <a:spLocks noGrp="1"/>
          </p:cNvSpPr>
          <p:nvPr>
            <p:ph idx="1"/>
          </p:nvPr>
        </p:nvSpPr>
        <p:spPr>
          <a:xfrm>
            <a:off x="395536" y="1600200"/>
            <a:ext cx="8424936" cy="4525963"/>
          </a:xfrm>
        </p:spPr>
        <p:txBody>
          <a:bodyPr>
            <a:normAutofit/>
          </a:bodyPr>
          <a:lstStyle/>
          <a:p>
            <a:pPr marL="0" indent="0">
              <a:buNone/>
            </a:pPr>
            <a:r>
              <a:rPr kumimoji="1" lang="ja-JP" altLang="en-US" sz="4000" b="1" dirty="0" smtClean="0">
                <a:solidFill>
                  <a:srgbClr val="FF0000"/>
                </a:solidFill>
              </a:rPr>
              <a:t>自分の目で見て、自分の頭で考える</a:t>
            </a:r>
            <a:endParaRPr kumimoji="1" lang="en-US" altLang="ja-JP" sz="4000" b="1" dirty="0" smtClean="0">
              <a:solidFill>
                <a:srgbClr val="FF0000"/>
              </a:solidFill>
            </a:endParaRPr>
          </a:p>
          <a:p>
            <a:endParaRPr lang="en-US" altLang="ja-JP" dirty="0"/>
          </a:p>
          <a:p>
            <a:r>
              <a:rPr kumimoji="1" lang="ja-JP" altLang="en-US" dirty="0" smtClean="0"/>
              <a:t>自分の目で見る</a:t>
            </a:r>
            <a:endParaRPr kumimoji="1" lang="en-US" altLang="ja-JP" dirty="0" smtClean="0"/>
          </a:p>
          <a:p>
            <a:pPr marL="0" indent="0">
              <a:buNone/>
            </a:pPr>
            <a:r>
              <a:rPr lang="ja-JP" altLang="en-US" dirty="0"/>
              <a:t>　</a:t>
            </a:r>
            <a:r>
              <a:rPr kumimoji="1" lang="ja-JP" altLang="en-US" dirty="0" smtClean="0"/>
              <a:t>＝鵜呑みにしない</a:t>
            </a:r>
            <a:r>
              <a:rPr kumimoji="1" lang="ja-JP" altLang="en-US" b="1" dirty="0" smtClean="0"/>
              <a:t>「つっこみ力」</a:t>
            </a:r>
            <a:endParaRPr kumimoji="1" lang="en-US" altLang="ja-JP" b="1" dirty="0" smtClean="0"/>
          </a:p>
          <a:p>
            <a:endParaRPr lang="en-US" altLang="ja-JP" dirty="0"/>
          </a:p>
          <a:p>
            <a:r>
              <a:rPr lang="ja-JP" altLang="en-US" dirty="0" smtClean="0"/>
              <a:t>自分の頭で考える</a:t>
            </a:r>
            <a:endParaRPr lang="en-US" altLang="ja-JP" dirty="0" smtClean="0"/>
          </a:p>
          <a:p>
            <a:pPr marL="0" indent="0">
              <a:buNone/>
            </a:pPr>
            <a:r>
              <a:rPr lang="ja-JP" altLang="en-US" dirty="0"/>
              <a:t>　</a:t>
            </a:r>
            <a:r>
              <a:rPr lang="ja-JP" altLang="en-US" dirty="0" smtClean="0"/>
              <a:t>＝</a:t>
            </a:r>
            <a:r>
              <a:rPr lang="ja-JP" altLang="en-US" b="1" dirty="0" smtClean="0"/>
              <a:t>納得解</a:t>
            </a:r>
            <a:r>
              <a:rPr lang="ja-JP" altLang="en-US" dirty="0" smtClean="0"/>
              <a:t>へのプロセス</a:t>
            </a:r>
            <a:endParaRPr lang="en-US" altLang="ja-JP" dirty="0" smtClean="0"/>
          </a:p>
          <a:p>
            <a:endParaRPr kumimoji="1" lang="en-US" altLang="ja-JP" dirty="0"/>
          </a:p>
        </p:txBody>
      </p:sp>
    </p:spTree>
    <p:extLst>
      <p:ext uri="{BB962C8B-B14F-4D97-AF65-F5344CB8AC3E}">
        <p14:creationId xmlns:p14="http://schemas.microsoft.com/office/powerpoint/2010/main" val="42753055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練習問題</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b="1" dirty="0" smtClean="0"/>
              <a:t>無性生殖では、親の体の一部が分かれてそれがそのまま子になるので、子は親とまったく同じ性質が現れる。</a:t>
            </a:r>
            <a:endParaRPr lang="en-US" altLang="ja-JP" b="1" dirty="0" smtClean="0"/>
          </a:p>
          <a:p>
            <a:pPr marL="0" indent="0" algn="r">
              <a:buNone/>
            </a:pPr>
            <a:r>
              <a:rPr lang="ja-JP" altLang="en-US" sz="2000" dirty="0" smtClean="0"/>
              <a:t>（啓林館「未来へひろがるサイエンス」より）</a:t>
            </a:r>
            <a:endParaRPr lang="en-US" altLang="ja-JP" sz="2000" dirty="0"/>
          </a:p>
          <a:p>
            <a:pPr marL="0" indent="0">
              <a:buNone/>
            </a:pPr>
            <a:endParaRPr kumimoji="1" lang="en-US" altLang="ja-JP" dirty="0" smtClean="0"/>
          </a:p>
          <a:p>
            <a:pPr marL="0" indent="0" algn="ctr">
              <a:buNone/>
            </a:pPr>
            <a:r>
              <a:rPr kumimoji="1" lang="ja-JP" altLang="en-US" sz="4000" dirty="0" smtClean="0"/>
              <a:t>これ、本当？？</a:t>
            </a:r>
            <a:endParaRPr kumimoji="1" lang="en-US" altLang="ja-JP" sz="4000" dirty="0" smtClean="0"/>
          </a:p>
        </p:txBody>
      </p:sp>
    </p:spTree>
    <p:extLst>
      <p:ext uri="{BB962C8B-B14F-4D97-AF65-F5344CB8AC3E}">
        <p14:creationId xmlns:p14="http://schemas.microsoft.com/office/powerpoint/2010/main" val="38477835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練習問題</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b="1" dirty="0" smtClean="0"/>
              <a:t>無性生殖では、親の体の一部が分かれてそれがそのまま子になるので、子は親とまったく同じ性質が現れる。</a:t>
            </a:r>
            <a:endParaRPr lang="en-US" altLang="ja-JP" b="1" dirty="0" smtClean="0"/>
          </a:p>
          <a:p>
            <a:pPr marL="0" indent="0" algn="r">
              <a:buNone/>
            </a:pPr>
            <a:r>
              <a:rPr lang="ja-JP" altLang="en-US" sz="2000" dirty="0" smtClean="0"/>
              <a:t>（啓林館「未来へひろがるサイエンス」より）</a:t>
            </a:r>
            <a:endParaRPr lang="en-US" altLang="ja-JP" sz="2000" dirty="0"/>
          </a:p>
          <a:p>
            <a:pPr marL="0" indent="0">
              <a:buNone/>
            </a:pPr>
            <a:endParaRPr kumimoji="1" lang="en-US" altLang="ja-JP" dirty="0" smtClean="0"/>
          </a:p>
          <a:p>
            <a:pPr marL="0" indent="0">
              <a:buNone/>
            </a:pPr>
            <a:r>
              <a:rPr lang="ja-JP" altLang="en-US" b="1" dirty="0" smtClean="0"/>
              <a:t>遺伝子は</a:t>
            </a:r>
            <a:r>
              <a:rPr lang="ja-JP" altLang="en-US" b="1" dirty="0" err="1" smtClean="0"/>
              <a:t>いっぱんに</a:t>
            </a:r>
            <a:r>
              <a:rPr lang="ja-JP" altLang="en-US" b="1" dirty="0" smtClean="0"/>
              <a:t>、変化せず伝わる。しかし、遺伝子は不変なものではなく、まれに変化し形質が変化することがある。</a:t>
            </a:r>
            <a:endParaRPr lang="en-US" altLang="ja-JP" b="1" dirty="0" smtClean="0"/>
          </a:p>
          <a:p>
            <a:pPr marL="0" indent="0" algn="r">
              <a:buNone/>
            </a:pPr>
            <a:r>
              <a:rPr lang="ja-JP" altLang="en-US" sz="2000" dirty="0" smtClean="0"/>
              <a:t>（</a:t>
            </a:r>
            <a:r>
              <a:rPr lang="ja-JP" altLang="en-US" sz="2000" dirty="0"/>
              <a:t>啓林館「未来へひろがるサイエンス」より）</a:t>
            </a:r>
            <a:endParaRPr lang="en-US" altLang="ja-JP" sz="2000" dirty="0"/>
          </a:p>
          <a:p>
            <a:pPr marL="0" indent="0">
              <a:buNone/>
            </a:pPr>
            <a:endParaRPr kumimoji="1" lang="en-US" altLang="ja-JP" dirty="0" smtClean="0"/>
          </a:p>
        </p:txBody>
      </p:sp>
    </p:spTree>
    <p:extLst>
      <p:ext uri="{BB962C8B-B14F-4D97-AF65-F5344CB8AC3E}">
        <p14:creationId xmlns:p14="http://schemas.microsoft.com/office/powerpoint/2010/main" val="21108760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練習問題</a:t>
            </a:r>
            <a:endParaRPr kumimoji="1" lang="ja-JP" altLang="en-US" dirty="0"/>
          </a:p>
        </p:txBody>
      </p:sp>
      <p:sp>
        <p:nvSpPr>
          <p:cNvPr id="3" name="コンテンツ プレースホルダー 2"/>
          <p:cNvSpPr>
            <a:spLocks noGrp="1"/>
          </p:cNvSpPr>
          <p:nvPr>
            <p:ph idx="1"/>
          </p:nvPr>
        </p:nvSpPr>
        <p:spPr>
          <a:xfrm>
            <a:off x="457200" y="1600200"/>
            <a:ext cx="8229600" cy="4925144"/>
          </a:xfrm>
        </p:spPr>
        <p:txBody>
          <a:bodyPr>
            <a:noAutofit/>
          </a:bodyPr>
          <a:lstStyle/>
          <a:p>
            <a:pPr marL="0" indent="0">
              <a:buNone/>
            </a:pPr>
            <a:r>
              <a:rPr lang="ja-JP" altLang="en-US" sz="2800" dirty="0"/>
              <a:t>遺伝子検査は、遺伝子の持つ情報を解析することで、生まれ持った病気のなりやすさや体質などを知ることができる検査です。「</a:t>
            </a:r>
            <a:r>
              <a:rPr lang="en-US" altLang="ja-JP" sz="2800" dirty="0"/>
              <a:t>DNA</a:t>
            </a:r>
            <a:r>
              <a:rPr lang="ja-JP" altLang="en-US" sz="2800" dirty="0"/>
              <a:t>検査」と呼ぶこともあります。</a:t>
            </a:r>
          </a:p>
          <a:p>
            <a:pPr marL="0" indent="0">
              <a:buNone/>
            </a:pPr>
            <a:r>
              <a:rPr lang="ja-JP" altLang="en-US" sz="2800" dirty="0" smtClean="0"/>
              <a:t>病気</a:t>
            </a:r>
            <a:r>
              <a:rPr lang="ja-JP" altLang="en-US" sz="2800" dirty="0"/>
              <a:t>は、遺伝子と生活習慣の双方の影響で、発症の有無やその程度が決まると言われています。病気を未然に防ぐためには、検査で自分の「遺伝子型」を知って、遺伝的にかかりやすい病気の傾向を学び、病気にかからないために生活習慣の改善を行うことが重要であると言えます。</a:t>
            </a:r>
          </a:p>
          <a:p>
            <a:pPr marL="0" indent="0" algn="r">
              <a:buNone/>
            </a:pPr>
            <a:r>
              <a:rPr lang="ja-JP" altLang="en-US" sz="2000" dirty="0" smtClean="0"/>
              <a:t>（</a:t>
            </a:r>
            <a:r>
              <a:rPr lang="en-US" altLang="ja-JP" sz="2000" dirty="0"/>
              <a:t>MY CODE</a:t>
            </a:r>
            <a:r>
              <a:rPr lang="ja-JP" altLang="en-US" sz="2000" dirty="0"/>
              <a:t>ウェブサイトより</a:t>
            </a:r>
            <a:r>
              <a:rPr lang="ja-JP" altLang="en-US" sz="2000" dirty="0" smtClean="0"/>
              <a:t>）</a:t>
            </a:r>
            <a:endParaRPr lang="ja-JP" altLang="en-US" sz="2000" dirty="0"/>
          </a:p>
        </p:txBody>
      </p:sp>
    </p:spTree>
    <p:extLst>
      <p:ext uri="{BB962C8B-B14F-4D97-AF65-F5344CB8AC3E}">
        <p14:creationId xmlns:p14="http://schemas.microsoft.com/office/powerpoint/2010/main" val="19604207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練習問題</a:t>
            </a:r>
            <a:endParaRPr kumimoji="1" lang="ja-JP" altLang="en-US" dirty="0"/>
          </a:p>
        </p:txBody>
      </p:sp>
      <p:sp>
        <p:nvSpPr>
          <p:cNvPr id="3" name="コンテンツ プレースホルダー 2"/>
          <p:cNvSpPr>
            <a:spLocks noGrp="1"/>
          </p:cNvSpPr>
          <p:nvPr>
            <p:ph idx="1"/>
          </p:nvPr>
        </p:nvSpPr>
        <p:spPr>
          <a:xfrm>
            <a:off x="457200" y="1600200"/>
            <a:ext cx="8229600" cy="4925144"/>
          </a:xfrm>
        </p:spPr>
        <p:txBody>
          <a:bodyPr>
            <a:noAutofit/>
          </a:bodyPr>
          <a:lstStyle/>
          <a:p>
            <a:pPr marL="0" indent="0">
              <a:buNone/>
            </a:pPr>
            <a:r>
              <a:rPr lang="ja-JP" altLang="en-US" sz="2800" dirty="0" smtClean="0"/>
              <a:t>シークエンサー</a:t>
            </a:r>
            <a:r>
              <a:rPr lang="ja-JP" altLang="en-US" sz="2800" dirty="0"/>
              <a:t>やスーパーコンピューターの進歩による検査時間の短縮や低価格化は、遺伝子検査そのものが進歩したような印象を与える。しかし、ある特徴を見るために適切な遺伝子が存在しない場合、また、遺伝要因が疾患発症要因のどのくらいを占めるのか、その</a:t>
            </a:r>
            <a:r>
              <a:rPr lang="en-US" altLang="ja-JP" sz="2800" dirty="0"/>
              <a:t>SNP</a:t>
            </a:r>
            <a:r>
              <a:rPr lang="ja-JP" altLang="en-US" sz="2800" dirty="0"/>
              <a:t>がどう疾患や体質と関連しているかがブラックボックスである以上、分かることが増えても「占いの域」を完全に脱するのは難しい。</a:t>
            </a:r>
          </a:p>
          <a:p>
            <a:pPr marL="0" indent="0" algn="r">
              <a:buNone/>
            </a:pPr>
            <a:r>
              <a:rPr lang="ja-JP" altLang="en-US" sz="2000" dirty="0" smtClean="0"/>
              <a:t>遺伝子</a:t>
            </a:r>
            <a:r>
              <a:rPr lang="ja-JP" altLang="en-US" sz="2000" dirty="0"/>
              <a:t>検査ビジネスは「疫学」か「易学」</a:t>
            </a:r>
            <a:r>
              <a:rPr lang="ja-JP" altLang="en-US" sz="2000" dirty="0" err="1" smtClean="0"/>
              <a:t>か</a:t>
            </a:r>
            <a:endParaRPr lang="en-US" altLang="ja-JP" sz="2000" dirty="0" smtClean="0"/>
          </a:p>
          <a:p>
            <a:pPr marL="0" indent="0" algn="r">
              <a:buNone/>
            </a:pPr>
            <a:r>
              <a:rPr lang="ja-JP" altLang="en-US" sz="2000" dirty="0" smtClean="0"/>
              <a:t>（</a:t>
            </a:r>
            <a:r>
              <a:rPr lang="en-US" altLang="ja-JP" sz="2000" dirty="0"/>
              <a:t>2014</a:t>
            </a:r>
            <a:r>
              <a:rPr lang="ja-JP" altLang="en-US" sz="2000" dirty="0"/>
              <a:t>年</a:t>
            </a:r>
            <a:r>
              <a:rPr lang="en-US" altLang="ja-JP" sz="2000" dirty="0"/>
              <a:t>12</a:t>
            </a:r>
            <a:r>
              <a:rPr lang="ja-JP" altLang="en-US" sz="2000" dirty="0"/>
              <a:t>月</a:t>
            </a:r>
            <a:r>
              <a:rPr lang="en-US" altLang="ja-JP" sz="2000" dirty="0"/>
              <a:t>15</a:t>
            </a:r>
            <a:r>
              <a:rPr lang="ja-JP" altLang="en-US" sz="2000" dirty="0"/>
              <a:t>日　</a:t>
            </a:r>
            <a:r>
              <a:rPr lang="en-US" altLang="ja-JP" sz="2000" dirty="0"/>
              <a:t>WEDGE REPORT</a:t>
            </a:r>
            <a:r>
              <a:rPr lang="ja-JP" altLang="en-US" sz="2000" dirty="0"/>
              <a:t>より</a:t>
            </a:r>
            <a:r>
              <a:rPr lang="ja-JP" altLang="en-US" sz="2000" dirty="0" smtClean="0"/>
              <a:t>）</a:t>
            </a:r>
            <a:endParaRPr lang="ja-JP" altLang="en-US" sz="2000" dirty="0"/>
          </a:p>
        </p:txBody>
      </p:sp>
    </p:spTree>
    <p:extLst>
      <p:ext uri="{BB962C8B-B14F-4D97-AF65-F5344CB8AC3E}">
        <p14:creationId xmlns:p14="http://schemas.microsoft.com/office/powerpoint/2010/main" val="31553217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自己紹介</a:t>
            </a:r>
            <a:endParaRPr kumimoji="1" lang="ja-JP" altLang="en-US" dirty="0"/>
          </a:p>
        </p:txBody>
      </p:sp>
      <p:sp>
        <p:nvSpPr>
          <p:cNvPr id="3" name="コンテンツ プレースホルダー 2"/>
          <p:cNvSpPr>
            <a:spLocks noGrp="1"/>
          </p:cNvSpPr>
          <p:nvPr>
            <p:ph idx="1"/>
          </p:nvPr>
        </p:nvSpPr>
        <p:spPr>
          <a:xfrm>
            <a:off x="457200" y="1196752"/>
            <a:ext cx="8229600" cy="5472608"/>
          </a:xfrm>
        </p:spPr>
        <p:txBody>
          <a:bodyPr>
            <a:normAutofit/>
          </a:bodyPr>
          <a:lstStyle/>
          <a:p>
            <a:pPr marL="0" indent="0">
              <a:buNone/>
            </a:pPr>
            <a:r>
              <a:rPr kumimoji="1" lang="ja-JP" altLang="en-US" b="1" dirty="0" smtClean="0"/>
              <a:t>部活顧問</a:t>
            </a:r>
            <a:r>
              <a:rPr kumimoji="1" lang="ja-JP" altLang="en-US" dirty="0" smtClean="0"/>
              <a:t>：吹奏楽部</a:t>
            </a:r>
            <a:r>
              <a:rPr kumimoji="1" lang="ja-JP" altLang="en-US" sz="2400" dirty="0" smtClean="0"/>
              <a:t>（主顧問）</a:t>
            </a:r>
            <a:endParaRPr kumimoji="1" lang="en-US" altLang="ja-JP" sz="2400" dirty="0" smtClean="0"/>
          </a:p>
          <a:p>
            <a:pPr marL="0" indent="0">
              <a:buNone/>
            </a:pPr>
            <a:r>
              <a:rPr lang="ja-JP" altLang="en-US" dirty="0"/>
              <a:t>　</a:t>
            </a:r>
            <a:r>
              <a:rPr lang="ja-JP" altLang="en-US" dirty="0" smtClean="0"/>
              <a:t>　　　　生物部、ソフトテニス部</a:t>
            </a:r>
            <a:endParaRPr lang="en-US" altLang="ja-JP" dirty="0" smtClean="0"/>
          </a:p>
          <a:p>
            <a:pPr marL="0" indent="0">
              <a:buNone/>
            </a:pPr>
            <a:endParaRPr lang="en-US" altLang="ja-JP" b="1" dirty="0" smtClean="0"/>
          </a:p>
          <a:p>
            <a:pPr marL="0" indent="0">
              <a:buNone/>
            </a:pPr>
            <a:r>
              <a:rPr lang="ja-JP" altLang="en-US" b="1" dirty="0"/>
              <a:t>分掌</a:t>
            </a:r>
            <a:r>
              <a:rPr lang="ja-JP" altLang="en-US" dirty="0" smtClean="0"/>
              <a:t>：生徒部</a:t>
            </a:r>
            <a:r>
              <a:rPr lang="ja-JP" altLang="en-US" sz="2400" dirty="0" smtClean="0"/>
              <a:t>（生徒会、国高祭）</a:t>
            </a:r>
            <a:endParaRPr kumimoji="1" lang="en-US" altLang="ja-JP" sz="2400" dirty="0" smtClean="0"/>
          </a:p>
          <a:p>
            <a:pPr marL="0" indent="0">
              <a:buNone/>
            </a:pPr>
            <a:endParaRPr kumimoji="1" lang="en-US" altLang="ja-JP" dirty="0"/>
          </a:p>
          <a:p>
            <a:pPr marL="0" indent="0">
              <a:buNone/>
            </a:pPr>
            <a:r>
              <a:rPr lang="ja-JP" altLang="en-US" b="1" dirty="0" smtClean="0"/>
              <a:t>学生時代</a:t>
            </a:r>
            <a:r>
              <a:rPr lang="ja-JP" altLang="en-US" dirty="0" smtClean="0"/>
              <a:t>：吹奏楽部、ＴＤＲ</a:t>
            </a:r>
            <a:endParaRPr lang="en-US" altLang="ja-JP" dirty="0" smtClean="0"/>
          </a:p>
          <a:p>
            <a:pPr marL="0" indent="0">
              <a:buNone/>
            </a:pPr>
            <a:endParaRPr kumimoji="1" lang="en-US" altLang="ja-JP" dirty="0"/>
          </a:p>
          <a:p>
            <a:pPr marL="0" indent="0">
              <a:buNone/>
            </a:pPr>
            <a:r>
              <a:rPr kumimoji="1" lang="ja-JP" altLang="en-US" b="1" dirty="0" smtClean="0"/>
              <a:t>趣味</a:t>
            </a:r>
            <a:r>
              <a:rPr kumimoji="1" lang="ja-JP" altLang="en-US" dirty="0" smtClean="0"/>
              <a:t>：音楽鑑賞</a:t>
            </a:r>
            <a:r>
              <a:rPr kumimoji="1" lang="ja-JP" altLang="en-US" sz="2000" dirty="0" smtClean="0"/>
              <a:t>（クラシック、ジャズ、</a:t>
            </a:r>
            <a:r>
              <a:rPr kumimoji="1" lang="en-US" altLang="ja-JP" sz="2000" dirty="0" err="1" smtClean="0"/>
              <a:t>Mr.Children</a:t>
            </a:r>
            <a:r>
              <a:rPr kumimoji="1" lang="ja-JP" altLang="en-US" sz="2000" dirty="0" smtClean="0"/>
              <a:t>）</a:t>
            </a:r>
            <a:endParaRPr kumimoji="1" lang="en-US" altLang="ja-JP" sz="2000" dirty="0" smtClean="0"/>
          </a:p>
          <a:p>
            <a:pPr marL="0" indent="0">
              <a:buNone/>
            </a:pPr>
            <a:r>
              <a:rPr kumimoji="1" lang="ja-JP" altLang="en-US" dirty="0" smtClean="0"/>
              <a:t>　　　読書</a:t>
            </a:r>
            <a:r>
              <a:rPr kumimoji="1" lang="ja-JP" altLang="en-US" sz="2000" dirty="0" smtClean="0"/>
              <a:t>（いい本たくさんあります！貸し出ししてます！）</a:t>
            </a:r>
            <a:endParaRPr kumimoji="1" lang="ja-JP" altLang="en-US" sz="2000" dirty="0"/>
          </a:p>
        </p:txBody>
      </p:sp>
    </p:spTree>
    <p:extLst>
      <p:ext uri="{BB962C8B-B14F-4D97-AF65-F5344CB8AC3E}">
        <p14:creationId xmlns:p14="http://schemas.microsoft.com/office/powerpoint/2010/main" val="39049199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練習問題</a:t>
            </a:r>
            <a:endParaRPr kumimoji="1" lang="ja-JP" altLang="en-US" dirty="0"/>
          </a:p>
        </p:txBody>
      </p:sp>
      <p:sp>
        <p:nvSpPr>
          <p:cNvPr id="3" name="コンテンツ プレースホルダー 2"/>
          <p:cNvSpPr>
            <a:spLocks noGrp="1"/>
          </p:cNvSpPr>
          <p:nvPr>
            <p:ph idx="1"/>
          </p:nvPr>
        </p:nvSpPr>
        <p:spPr>
          <a:xfrm>
            <a:off x="323528" y="1600200"/>
            <a:ext cx="8363272" cy="4925144"/>
          </a:xfrm>
        </p:spPr>
        <p:txBody>
          <a:bodyPr>
            <a:noAutofit/>
          </a:bodyPr>
          <a:lstStyle/>
          <a:p>
            <a:pPr marL="0" indent="0">
              <a:buNone/>
            </a:pPr>
            <a:r>
              <a:rPr lang="ja-JP" altLang="en-US" sz="3600" dirty="0"/>
              <a:t>診断ではありません </a:t>
            </a:r>
            <a:endParaRPr lang="en-US" altLang="ja-JP" sz="3600" dirty="0" smtClean="0"/>
          </a:p>
          <a:p>
            <a:pPr marL="0" indent="0">
              <a:buNone/>
            </a:pPr>
            <a:endParaRPr lang="ja-JP" altLang="en-US" sz="3600" dirty="0"/>
          </a:p>
          <a:p>
            <a:pPr marL="0" indent="0">
              <a:buNone/>
            </a:pPr>
            <a:r>
              <a:rPr lang="ja-JP" altLang="en-US" sz="3600" dirty="0"/>
              <a:t>会社によって答えはバラバラ</a:t>
            </a:r>
            <a:r>
              <a:rPr lang="ja-JP" altLang="en-US" sz="3600" dirty="0" smtClean="0"/>
              <a:t>です</a:t>
            </a:r>
            <a:endParaRPr lang="en-US" altLang="ja-JP" sz="3600" dirty="0" smtClean="0"/>
          </a:p>
          <a:p>
            <a:pPr marL="0" indent="0">
              <a:buNone/>
            </a:pPr>
            <a:endParaRPr lang="ja-JP" altLang="en-US" sz="3600" dirty="0"/>
          </a:p>
          <a:p>
            <a:pPr marL="0" indent="0">
              <a:buNone/>
            </a:pPr>
            <a:r>
              <a:rPr lang="ja-JP" altLang="en-US" sz="3600" dirty="0"/>
              <a:t>研究が進めば、確率は変わります</a:t>
            </a:r>
          </a:p>
          <a:p>
            <a:pPr marL="0" indent="0" algn="r">
              <a:buNone/>
            </a:pPr>
            <a:endParaRPr lang="en-US" altLang="ja-JP" sz="2800" dirty="0" smtClean="0"/>
          </a:p>
          <a:p>
            <a:pPr marL="0" indent="0" algn="r">
              <a:buNone/>
            </a:pPr>
            <a:r>
              <a:rPr lang="zh-CN" altLang="en-US" sz="1600" dirty="0"/>
              <a:t>東京大学医科学研究所「公共政策研究分野</a:t>
            </a:r>
            <a:r>
              <a:rPr lang="zh-CN" altLang="en-US" sz="1600" dirty="0" smtClean="0"/>
              <a:t>」</a:t>
            </a:r>
            <a:endParaRPr lang="en-US" altLang="zh-CN" sz="1600" dirty="0" smtClean="0"/>
          </a:p>
          <a:p>
            <a:pPr marL="0" indent="0" algn="r">
              <a:buNone/>
            </a:pPr>
            <a:r>
              <a:rPr lang="ja-JP" altLang="en-US" sz="1600" dirty="0" smtClean="0"/>
              <a:t>「遺伝子</a:t>
            </a:r>
            <a:r>
              <a:rPr lang="ja-JP" altLang="en-US" sz="1600" dirty="0"/>
              <a:t>検査サービスを購入しよう</a:t>
            </a:r>
            <a:r>
              <a:rPr lang="ja-JP" altLang="en-US" sz="1600" dirty="0" smtClean="0"/>
              <a:t>か迷って</a:t>
            </a:r>
            <a:r>
              <a:rPr lang="ja-JP" altLang="en-US" sz="1600" dirty="0"/>
              <a:t>いる人のため</a:t>
            </a:r>
            <a:r>
              <a:rPr lang="ja-JP" altLang="en-US" sz="1600" dirty="0" smtClean="0"/>
              <a:t>のチェックリスト</a:t>
            </a:r>
            <a:r>
              <a:rPr lang="en-US" altLang="ja-JP" sz="1600" dirty="0"/>
              <a:t>10</a:t>
            </a:r>
            <a:r>
              <a:rPr lang="ja-JP" altLang="en-US" sz="1600" dirty="0"/>
              <a:t>か</a:t>
            </a:r>
            <a:r>
              <a:rPr lang="ja-JP" altLang="en-US" sz="1600" dirty="0" smtClean="0"/>
              <a:t>条」より</a:t>
            </a:r>
            <a:endParaRPr lang="ja-JP" altLang="en-US" sz="1600" dirty="0"/>
          </a:p>
        </p:txBody>
      </p:sp>
    </p:spTree>
    <p:extLst>
      <p:ext uri="{BB962C8B-B14F-4D97-AF65-F5344CB8AC3E}">
        <p14:creationId xmlns:p14="http://schemas.microsoft.com/office/powerpoint/2010/main" val="35577888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smtClean="0"/>
              <a:t>よりよい意思決定・行動選択のために</a:t>
            </a:r>
            <a:endParaRPr kumimoji="1" lang="ja-JP" altLang="en-US" sz="3600" dirty="0"/>
          </a:p>
        </p:txBody>
      </p:sp>
      <p:sp>
        <p:nvSpPr>
          <p:cNvPr id="4" name="テキスト ボックス 3"/>
          <p:cNvSpPr txBox="1"/>
          <p:nvPr/>
        </p:nvSpPr>
        <p:spPr>
          <a:xfrm>
            <a:off x="2906957" y="5397023"/>
            <a:ext cx="3393002" cy="1200329"/>
          </a:xfrm>
          <a:prstGeom prst="rect">
            <a:avLst/>
          </a:prstGeom>
          <a:solidFill>
            <a:schemeClr val="tx2">
              <a:lumMod val="40000"/>
              <a:lumOff val="60000"/>
            </a:schemeClr>
          </a:solidFill>
          <a:ln>
            <a:solidFill>
              <a:schemeClr val="tx1"/>
            </a:solidFill>
          </a:ln>
        </p:spPr>
        <p:txBody>
          <a:bodyPr wrap="square" rtlCol="0">
            <a:spAutoFit/>
          </a:bodyPr>
          <a:lstStyle/>
          <a:p>
            <a:pPr algn="ctr"/>
            <a:r>
              <a:rPr lang="ja-JP" altLang="en-US" sz="3600" b="1" dirty="0" smtClean="0"/>
              <a:t>意思決定</a:t>
            </a:r>
            <a:endParaRPr lang="en-US" altLang="ja-JP" sz="3600" b="1" dirty="0" smtClean="0"/>
          </a:p>
          <a:p>
            <a:pPr algn="ctr"/>
            <a:r>
              <a:rPr kumimoji="1" lang="ja-JP" altLang="en-US" sz="3600" b="1" dirty="0"/>
              <a:t>行動選択</a:t>
            </a:r>
          </a:p>
        </p:txBody>
      </p:sp>
      <p:sp>
        <p:nvSpPr>
          <p:cNvPr id="15" name="テキスト ボックス 14"/>
          <p:cNvSpPr txBox="1"/>
          <p:nvPr/>
        </p:nvSpPr>
        <p:spPr>
          <a:xfrm>
            <a:off x="2875500" y="1284303"/>
            <a:ext cx="3393000" cy="954107"/>
          </a:xfrm>
          <a:prstGeom prst="rect">
            <a:avLst/>
          </a:prstGeom>
          <a:solidFill>
            <a:schemeClr val="tx2">
              <a:lumMod val="40000"/>
              <a:lumOff val="60000"/>
            </a:schemeClr>
          </a:solidFill>
          <a:ln>
            <a:solidFill>
              <a:schemeClr val="tx1"/>
            </a:solidFill>
          </a:ln>
        </p:spPr>
        <p:txBody>
          <a:bodyPr wrap="square" rtlCol="0">
            <a:spAutoFit/>
          </a:bodyPr>
          <a:lstStyle/>
          <a:p>
            <a:pPr algn="ctr"/>
            <a:r>
              <a:rPr lang="ja-JP" altLang="en-US" sz="2800" b="1" dirty="0" smtClean="0"/>
              <a:t>知識・概念の獲得</a:t>
            </a:r>
            <a:endParaRPr lang="en-US" altLang="ja-JP" sz="2800" b="1" dirty="0" smtClean="0"/>
          </a:p>
          <a:p>
            <a:pPr algn="ctr"/>
            <a:r>
              <a:rPr kumimoji="1" lang="ja-JP" altLang="en-US" sz="2800" b="1" dirty="0" smtClean="0"/>
              <a:t>（受動的・能動的）</a:t>
            </a:r>
            <a:endParaRPr kumimoji="1" lang="ja-JP" altLang="en-US" sz="2800" b="1" dirty="0"/>
          </a:p>
        </p:txBody>
      </p:sp>
      <p:sp>
        <p:nvSpPr>
          <p:cNvPr id="16" name="テキスト ボックス 15"/>
          <p:cNvSpPr txBox="1"/>
          <p:nvPr/>
        </p:nvSpPr>
        <p:spPr>
          <a:xfrm>
            <a:off x="2527532" y="3113965"/>
            <a:ext cx="4088936" cy="1508105"/>
          </a:xfrm>
          <a:prstGeom prst="rect">
            <a:avLst/>
          </a:prstGeom>
          <a:solidFill>
            <a:srgbClr val="FFFF00"/>
          </a:solidFill>
          <a:ln>
            <a:solidFill>
              <a:schemeClr val="tx1"/>
            </a:solidFill>
          </a:ln>
        </p:spPr>
        <p:txBody>
          <a:bodyPr wrap="square" rtlCol="0">
            <a:spAutoFit/>
          </a:bodyPr>
          <a:lstStyle/>
          <a:p>
            <a:pPr algn="ctr"/>
            <a:r>
              <a:rPr lang="ja-JP" altLang="en-US" sz="3600" b="1" dirty="0" smtClean="0"/>
              <a:t>クリティカル思考</a:t>
            </a:r>
            <a:endParaRPr lang="en-US" altLang="ja-JP" sz="3600" b="1" dirty="0" smtClean="0"/>
          </a:p>
          <a:p>
            <a:pPr algn="ctr"/>
            <a:r>
              <a:rPr lang="ja-JP" altLang="en-US" sz="2800" b="1" dirty="0" smtClean="0"/>
              <a:t>自分の目で見て</a:t>
            </a:r>
            <a:endParaRPr lang="en-US" altLang="ja-JP" sz="2800" b="1" dirty="0" smtClean="0"/>
          </a:p>
          <a:p>
            <a:pPr algn="ctr"/>
            <a:r>
              <a:rPr lang="ja-JP" altLang="en-US" sz="2800" b="1" dirty="0"/>
              <a:t>自分</a:t>
            </a:r>
            <a:r>
              <a:rPr lang="ja-JP" altLang="en-US" sz="2800" b="1" dirty="0" smtClean="0"/>
              <a:t>の</a:t>
            </a:r>
            <a:r>
              <a:rPr lang="ja-JP" altLang="en-US" sz="2800" b="1" dirty="0"/>
              <a:t>頭</a:t>
            </a:r>
            <a:r>
              <a:rPr lang="ja-JP" altLang="en-US" sz="2800" b="1" dirty="0" smtClean="0"/>
              <a:t>で考える</a:t>
            </a:r>
            <a:endParaRPr lang="en-US" altLang="ja-JP" sz="2800" b="1" dirty="0" smtClean="0"/>
          </a:p>
        </p:txBody>
      </p:sp>
      <p:sp>
        <p:nvSpPr>
          <p:cNvPr id="17" name="下矢印 16"/>
          <p:cNvSpPr/>
          <p:nvPr/>
        </p:nvSpPr>
        <p:spPr>
          <a:xfrm>
            <a:off x="4396836" y="4725144"/>
            <a:ext cx="350328" cy="5197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下矢印 19"/>
          <p:cNvSpPr/>
          <p:nvPr/>
        </p:nvSpPr>
        <p:spPr>
          <a:xfrm>
            <a:off x="3991174" y="2383674"/>
            <a:ext cx="350328" cy="5197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下矢印 20"/>
          <p:cNvSpPr/>
          <p:nvPr/>
        </p:nvSpPr>
        <p:spPr>
          <a:xfrm flipV="1">
            <a:off x="4833700" y="2370414"/>
            <a:ext cx="350328" cy="5329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四角形吹き出し 2"/>
          <p:cNvSpPr/>
          <p:nvPr/>
        </p:nvSpPr>
        <p:spPr>
          <a:xfrm>
            <a:off x="172950" y="1574327"/>
            <a:ext cx="2354582" cy="1328166"/>
          </a:xfrm>
          <a:prstGeom prst="wedgeRectCallout">
            <a:avLst>
              <a:gd name="adj1" fmla="val 47958"/>
              <a:gd name="adj2" fmla="val 9637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800" b="1" dirty="0">
                <a:latin typeface="+mn-ea"/>
              </a:rPr>
              <a:t>選択可能性</a:t>
            </a:r>
            <a:endParaRPr lang="en-US" altLang="ja-JP" sz="2800" b="1" dirty="0">
              <a:latin typeface="+mn-ea"/>
            </a:endParaRPr>
          </a:p>
          <a:p>
            <a:pPr algn="ctr"/>
            <a:r>
              <a:rPr lang="ja-JP" altLang="en-US" sz="2800" b="1" dirty="0">
                <a:latin typeface="+mn-ea"/>
              </a:rPr>
              <a:t>（能力・法）</a:t>
            </a:r>
          </a:p>
        </p:txBody>
      </p:sp>
      <p:sp>
        <p:nvSpPr>
          <p:cNvPr id="22" name="四角形吹き出し 21"/>
          <p:cNvSpPr/>
          <p:nvPr/>
        </p:nvSpPr>
        <p:spPr>
          <a:xfrm>
            <a:off x="6660232" y="1596778"/>
            <a:ext cx="2354582" cy="1328166"/>
          </a:xfrm>
          <a:prstGeom prst="wedgeRectCallout">
            <a:avLst>
              <a:gd name="adj1" fmla="val -49438"/>
              <a:gd name="adj2" fmla="val 101841"/>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800" b="1" dirty="0" smtClean="0">
                <a:latin typeface="+mn-ea"/>
              </a:rPr>
              <a:t>科学的思考</a:t>
            </a:r>
            <a:endParaRPr lang="en-US" altLang="ja-JP" sz="2800" b="1" dirty="0" smtClean="0">
              <a:latin typeface="+mn-ea"/>
            </a:endParaRPr>
          </a:p>
          <a:p>
            <a:pPr algn="ctr"/>
            <a:r>
              <a:rPr lang="ja-JP" altLang="en-US" sz="2800" b="1" dirty="0" smtClean="0">
                <a:latin typeface="+mn-ea"/>
              </a:rPr>
              <a:t>科学的スキル</a:t>
            </a:r>
            <a:endParaRPr lang="en-US" altLang="ja-JP" sz="2800" b="1" dirty="0">
              <a:latin typeface="+mn-ea"/>
            </a:endParaRPr>
          </a:p>
        </p:txBody>
      </p:sp>
      <p:sp>
        <p:nvSpPr>
          <p:cNvPr id="23" name="四角形吹き出し 22"/>
          <p:cNvSpPr/>
          <p:nvPr/>
        </p:nvSpPr>
        <p:spPr>
          <a:xfrm>
            <a:off x="248155" y="4839116"/>
            <a:ext cx="2354582" cy="1328166"/>
          </a:xfrm>
          <a:prstGeom prst="wedgeRectCallout">
            <a:avLst>
              <a:gd name="adj1" fmla="val 44875"/>
              <a:gd name="adj2" fmla="val -92679"/>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800" b="1" dirty="0" smtClean="0">
                <a:latin typeface="+mn-ea"/>
              </a:rPr>
              <a:t>価値観</a:t>
            </a:r>
            <a:endParaRPr lang="en-US" altLang="ja-JP" sz="2800" b="1" dirty="0" smtClean="0">
              <a:latin typeface="+mn-ea"/>
            </a:endParaRPr>
          </a:p>
          <a:p>
            <a:pPr algn="ctr"/>
            <a:r>
              <a:rPr lang="ja-JP" altLang="en-US" sz="2400" b="1" dirty="0" smtClean="0">
                <a:latin typeface="+mn-ea"/>
              </a:rPr>
              <a:t>多様性・相対化</a:t>
            </a:r>
            <a:endParaRPr lang="en-US" altLang="ja-JP" sz="2400" b="1" dirty="0">
              <a:latin typeface="+mn-ea"/>
            </a:endParaRPr>
          </a:p>
        </p:txBody>
      </p:sp>
      <p:sp>
        <p:nvSpPr>
          <p:cNvPr id="24" name="四角形吹き出し 23"/>
          <p:cNvSpPr/>
          <p:nvPr/>
        </p:nvSpPr>
        <p:spPr>
          <a:xfrm>
            <a:off x="6588224" y="4839116"/>
            <a:ext cx="2354582" cy="1328166"/>
          </a:xfrm>
          <a:prstGeom prst="wedgeRectCallout">
            <a:avLst>
              <a:gd name="adj1" fmla="val -46973"/>
              <a:gd name="adj2" fmla="val -99236"/>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800" b="1" dirty="0">
                <a:latin typeface="+mn-ea"/>
              </a:rPr>
              <a:t>多眼的</a:t>
            </a:r>
            <a:r>
              <a:rPr lang="ja-JP" altLang="en-US" sz="2800" b="1" dirty="0" smtClean="0">
                <a:latin typeface="+mn-ea"/>
              </a:rPr>
              <a:t>思考</a:t>
            </a:r>
            <a:endParaRPr lang="en-US" altLang="ja-JP" sz="2800" b="1" dirty="0" smtClean="0">
              <a:latin typeface="+mn-ea"/>
            </a:endParaRPr>
          </a:p>
          <a:p>
            <a:pPr algn="ctr"/>
            <a:r>
              <a:rPr lang="ja-JP" altLang="en-US" sz="2800" b="1" dirty="0" smtClean="0">
                <a:latin typeface="+mn-ea"/>
              </a:rPr>
              <a:t>メタ</a:t>
            </a:r>
            <a:r>
              <a:rPr lang="ja-JP" altLang="en-US" sz="2800" b="1" dirty="0">
                <a:latin typeface="+mn-ea"/>
              </a:rPr>
              <a:t>思考</a:t>
            </a:r>
            <a:endParaRPr lang="en-US" altLang="ja-JP" sz="2800" b="1" dirty="0">
              <a:latin typeface="+mn-ea"/>
            </a:endParaRPr>
          </a:p>
        </p:txBody>
      </p:sp>
    </p:spTree>
    <p:extLst>
      <p:ext uri="{BB962C8B-B14F-4D97-AF65-F5344CB8AC3E}">
        <p14:creationId xmlns:p14="http://schemas.microsoft.com/office/powerpoint/2010/main" val="2301630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683568" y="2204864"/>
            <a:ext cx="7772400" cy="2016224"/>
          </a:xfrm>
        </p:spPr>
        <p:txBody>
          <a:bodyPr>
            <a:normAutofit/>
          </a:bodyPr>
          <a:lstStyle/>
          <a:p>
            <a:pPr algn="ctr"/>
            <a:r>
              <a:rPr lang="ja-JP" altLang="en-US" dirty="0" smtClean="0"/>
              <a:t>テーマ③</a:t>
            </a:r>
            <a:r>
              <a:rPr lang="en-US" altLang="ja-JP" dirty="0" smtClean="0"/>
              <a:t/>
            </a:r>
            <a:br>
              <a:rPr lang="en-US" altLang="ja-JP" dirty="0" smtClean="0"/>
            </a:br>
            <a:r>
              <a:rPr kumimoji="1" lang="en-US" altLang="ja-JP" dirty="0" smtClean="0"/>
              <a:t/>
            </a:r>
            <a:br>
              <a:rPr kumimoji="1" lang="en-US" altLang="ja-JP" dirty="0" smtClean="0"/>
            </a:br>
            <a:r>
              <a:rPr lang="ja-JP" altLang="en-US" dirty="0" smtClean="0"/>
              <a:t>社会人で求められる力とは</a:t>
            </a:r>
            <a:endParaRPr kumimoji="1" lang="ja-JP" altLang="en-US" dirty="0"/>
          </a:p>
        </p:txBody>
      </p:sp>
    </p:spTree>
    <p:extLst>
      <p:ext uri="{BB962C8B-B14F-4D97-AF65-F5344CB8AC3E}">
        <p14:creationId xmlns:p14="http://schemas.microsoft.com/office/powerpoint/2010/main" val="41828411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社会人基礎力①</a:t>
            </a:r>
            <a:endParaRPr kumimoji="1" lang="ja-JP" altLang="en-US"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0756" y="1738536"/>
            <a:ext cx="8433244" cy="4176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08836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社会人基礎力②</a:t>
            </a:r>
            <a:endParaRPr kumimoji="1" lang="ja-JP" alt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676400"/>
            <a:ext cx="8427358" cy="4200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99006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社会人基礎力③</a:t>
            </a:r>
            <a:endParaRPr kumimoji="1" lang="ja-JP" alt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100" y="2060848"/>
            <a:ext cx="8571800" cy="3096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99006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611560" y="1340768"/>
            <a:ext cx="7992888" cy="4680520"/>
          </a:xfrm>
        </p:spPr>
        <p:txBody>
          <a:bodyPr>
            <a:normAutofit fontScale="90000"/>
          </a:bodyPr>
          <a:lstStyle/>
          <a:p>
            <a:pPr algn="ctr"/>
            <a:r>
              <a:rPr lang="ja-JP" altLang="en-US" dirty="0" smtClean="0"/>
              <a:t>どこでこのような力が</a:t>
            </a:r>
            <a:r>
              <a:rPr lang="en-US" altLang="ja-JP" dirty="0" smtClean="0"/>
              <a:t/>
            </a:r>
            <a:br>
              <a:rPr lang="en-US" altLang="ja-JP" dirty="0" smtClean="0"/>
            </a:br>
            <a:r>
              <a:rPr lang="ja-JP" altLang="en-US" dirty="0" smtClean="0"/>
              <a:t>身に付きますか？</a:t>
            </a:r>
            <a:r>
              <a:rPr lang="en-US" altLang="ja-JP" dirty="0" smtClean="0"/>
              <a:t/>
            </a:r>
            <a:br>
              <a:rPr lang="en-US" altLang="ja-JP" dirty="0" smtClean="0"/>
            </a:br>
            <a:r>
              <a:rPr lang="en-US" altLang="ja-JP" dirty="0"/>
              <a:t/>
            </a:r>
            <a:br>
              <a:rPr lang="en-US" altLang="ja-JP" dirty="0"/>
            </a:br>
            <a:r>
              <a:rPr lang="ja-JP" altLang="en-US" dirty="0" smtClean="0"/>
              <a:t>「授業」「部活」「行事」に</a:t>
            </a:r>
            <a:r>
              <a:rPr lang="en-US" altLang="ja-JP" dirty="0" smtClean="0"/>
              <a:t/>
            </a:r>
            <a:br>
              <a:rPr lang="en-US" altLang="ja-JP" dirty="0" smtClean="0"/>
            </a:br>
            <a:r>
              <a:rPr lang="ja-JP" altLang="en-US" dirty="0" smtClean="0"/>
              <a:t>役割の違いはありますか？</a:t>
            </a:r>
            <a:r>
              <a:rPr lang="en-US" altLang="ja-JP" dirty="0" smtClean="0"/>
              <a:t/>
            </a:r>
            <a:br>
              <a:rPr lang="en-US" altLang="ja-JP" dirty="0" smtClean="0"/>
            </a:br>
            <a:r>
              <a:rPr lang="en-US" altLang="ja-JP" dirty="0" smtClean="0"/>
              <a:t/>
            </a:r>
            <a:br>
              <a:rPr lang="en-US" altLang="ja-JP" dirty="0" smtClean="0"/>
            </a:br>
            <a:r>
              <a:rPr lang="ja-JP" altLang="en-US" dirty="0" smtClean="0"/>
              <a:t>違いがある</a:t>
            </a:r>
            <a:r>
              <a:rPr lang="ja-JP" altLang="en-US" dirty="0"/>
              <a:t>と</a:t>
            </a:r>
            <a:r>
              <a:rPr lang="ja-JP" altLang="en-US" dirty="0" smtClean="0"/>
              <a:t>したら</a:t>
            </a:r>
            <a:r>
              <a:rPr lang="en-US" altLang="ja-JP" dirty="0" smtClean="0"/>
              <a:t/>
            </a:r>
            <a:br>
              <a:rPr lang="en-US" altLang="ja-JP" dirty="0" smtClean="0"/>
            </a:br>
            <a:r>
              <a:rPr lang="ja-JP" altLang="en-US" dirty="0" smtClean="0"/>
              <a:t>それはなぜですか？</a:t>
            </a:r>
            <a:r>
              <a:rPr lang="en-US" altLang="ja-JP" dirty="0" smtClean="0"/>
              <a:t/>
            </a:r>
            <a:br>
              <a:rPr lang="en-US" altLang="ja-JP" dirty="0" smtClean="0"/>
            </a:br>
            <a:r>
              <a:rPr lang="en-US" altLang="ja-JP" dirty="0"/>
              <a:t/>
            </a:r>
            <a:br>
              <a:rPr lang="en-US" altLang="ja-JP" dirty="0"/>
            </a:br>
            <a:endParaRPr kumimoji="1" lang="ja-JP" altLang="en-US" dirty="0"/>
          </a:p>
        </p:txBody>
      </p:sp>
    </p:spTree>
    <p:extLst>
      <p:ext uri="{BB962C8B-B14F-4D97-AF65-F5344CB8AC3E}">
        <p14:creationId xmlns:p14="http://schemas.microsoft.com/office/powerpoint/2010/main" val="22387808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問題発見力と問題解決力</a:t>
            </a:r>
            <a:endParaRPr kumimoji="1" lang="ja-JP" altLang="en-US" dirty="0"/>
          </a:p>
        </p:txBody>
      </p:sp>
      <p:sp>
        <p:nvSpPr>
          <p:cNvPr id="5" name="曲折矢印 4"/>
          <p:cNvSpPr/>
          <p:nvPr/>
        </p:nvSpPr>
        <p:spPr>
          <a:xfrm rot="5400000">
            <a:off x="6191766" y="2172547"/>
            <a:ext cx="813816" cy="868680"/>
          </a:xfrm>
          <a:prstGeom prst="bentArrow">
            <a:avLst>
              <a:gd name="adj1" fmla="val 25000"/>
              <a:gd name="adj2" fmla="val 25000"/>
              <a:gd name="adj3" fmla="val 25000"/>
              <a:gd name="adj4" fmla="val 7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テキスト ボックス 5"/>
          <p:cNvSpPr txBox="1"/>
          <p:nvPr/>
        </p:nvSpPr>
        <p:spPr>
          <a:xfrm>
            <a:off x="3691799" y="1628800"/>
            <a:ext cx="1975221" cy="1384995"/>
          </a:xfrm>
          <a:prstGeom prst="rect">
            <a:avLst/>
          </a:prstGeom>
          <a:noFill/>
          <a:ln>
            <a:solidFill>
              <a:schemeClr val="tx1"/>
            </a:solidFill>
          </a:ln>
        </p:spPr>
        <p:txBody>
          <a:bodyPr wrap="none" rtlCol="0">
            <a:spAutoFit/>
          </a:bodyPr>
          <a:lstStyle/>
          <a:p>
            <a:pPr algn="ctr"/>
            <a:r>
              <a:rPr kumimoji="1" lang="en-US" altLang="ja-JP" sz="4800" b="1" dirty="0" smtClean="0">
                <a:solidFill>
                  <a:srgbClr val="FF0000"/>
                </a:solidFill>
                <a:latin typeface="+mj-ea"/>
                <a:ea typeface="+mj-ea"/>
              </a:rPr>
              <a:t>P</a:t>
            </a:r>
          </a:p>
          <a:p>
            <a:r>
              <a:rPr lang="ja-JP" altLang="en-US" sz="3600" dirty="0" smtClean="0"/>
              <a:t>　</a:t>
            </a:r>
            <a:r>
              <a:rPr lang="en-US" altLang="ja-JP" sz="3600" dirty="0" smtClean="0"/>
              <a:t>Plan</a:t>
            </a:r>
            <a:r>
              <a:rPr lang="ja-JP" altLang="en-US" sz="3600" dirty="0" smtClean="0"/>
              <a:t>　</a:t>
            </a:r>
            <a:endParaRPr kumimoji="1" lang="ja-JP" altLang="en-US" sz="3600" dirty="0"/>
          </a:p>
        </p:txBody>
      </p:sp>
      <p:sp>
        <p:nvSpPr>
          <p:cNvPr id="9" name="テキスト ボックス 8"/>
          <p:cNvSpPr txBox="1"/>
          <p:nvPr/>
        </p:nvSpPr>
        <p:spPr>
          <a:xfrm>
            <a:off x="1345178" y="3143260"/>
            <a:ext cx="2004075" cy="1384995"/>
          </a:xfrm>
          <a:prstGeom prst="rect">
            <a:avLst/>
          </a:prstGeom>
          <a:noFill/>
          <a:ln>
            <a:solidFill>
              <a:schemeClr val="tx1"/>
            </a:solidFill>
          </a:ln>
        </p:spPr>
        <p:txBody>
          <a:bodyPr wrap="none" rtlCol="0">
            <a:spAutoFit/>
          </a:bodyPr>
          <a:lstStyle/>
          <a:p>
            <a:pPr algn="ctr"/>
            <a:r>
              <a:rPr lang="en-US" altLang="ja-JP" sz="4800" b="1" dirty="0">
                <a:solidFill>
                  <a:srgbClr val="FF0000"/>
                </a:solidFill>
                <a:latin typeface="+mj-ea"/>
                <a:ea typeface="+mj-ea"/>
              </a:rPr>
              <a:t>A</a:t>
            </a:r>
            <a:endParaRPr kumimoji="1" lang="en-US" altLang="ja-JP" sz="4800" b="1" dirty="0" smtClean="0">
              <a:solidFill>
                <a:srgbClr val="FF0000"/>
              </a:solidFill>
              <a:latin typeface="+mj-ea"/>
              <a:ea typeface="+mj-ea"/>
            </a:endParaRPr>
          </a:p>
          <a:p>
            <a:r>
              <a:rPr lang="en-US" altLang="ja-JP" sz="3600" dirty="0" smtClean="0"/>
              <a:t>  Action  </a:t>
            </a:r>
            <a:endParaRPr kumimoji="1" lang="ja-JP" altLang="en-US" sz="3600" dirty="0"/>
          </a:p>
        </p:txBody>
      </p:sp>
      <p:sp>
        <p:nvSpPr>
          <p:cNvPr id="10" name="テキスト ボックス 9"/>
          <p:cNvSpPr txBox="1"/>
          <p:nvPr/>
        </p:nvSpPr>
        <p:spPr>
          <a:xfrm>
            <a:off x="3718248" y="4797152"/>
            <a:ext cx="1922321" cy="1384995"/>
          </a:xfrm>
          <a:prstGeom prst="rect">
            <a:avLst/>
          </a:prstGeom>
          <a:noFill/>
          <a:ln>
            <a:solidFill>
              <a:schemeClr val="tx1"/>
            </a:solidFill>
          </a:ln>
        </p:spPr>
        <p:txBody>
          <a:bodyPr wrap="none" rtlCol="0">
            <a:spAutoFit/>
          </a:bodyPr>
          <a:lstStyle/>
          <a:p>
            <a:pPr algn="ctr"/>
            <a:r>
              <a:rPr lang="en-US" altLang="ja-JP" sz="4800" b="1" dirty="0">
                <a:solidFill>
                  <a:srgbClr val="FF0000"/>
                </a:solidFill>
                <a:latin typeface="+mj-ea"/>
                <a:ea typeface="+mj-ea"/>
              </a:rPr>
              <a:t>C</a:t>
            </a:r>
            <a:endParaRPr kumimoji="1" lang="en-US" altLang="ja-JP" sz="4800" b="1" dirty="0" smtClean="0">
              <a:solidFill>
                <a:srgbClr val="FF0000"/>
              </a:solidFill>
              <a:latin typeface="+mj-ea"/>
              <a:ea typeface="+mj-ea"/>
            </a:endParaRPr>
          </a:p>
          <a:p>
            <a:r>
              <a:rPr lang="en-US" altLang="ja-JP" sz="3600" dirty="0" smtClean="0"/>
              <a:t>  Check  </a:t>
            </a:r>
            <a:endParaRPr kumimoji="1" lang="ja-JP" altLang="en-US" sz="3600" dirty="0"/>
          </a:p>
        </p:txBody>
      </p:sp>
      <p:sp>
        <p:nvSpPr>
          <p:cNvPr id="11" name="テキスト ボックス 10"/>
          <p:cNvSpPr txBox="1"/>
          <p:nvPr/>
        </p:nvSpPr>
        <p:spPr>
          <a:xfrm>
            <a:off x="6037697" y="3151724"/>
            <a:ext cx="1955985" cy="1384995"/>
          </a:xfrm>
          <a:prstGeom prst="rect">
            <a:avLst/>
          </a:prstGeom>
          <a:noFill/>
          <a:ln>
            <a:solidFill>
              <a:schemeClr val="tx1"/>
            </a:solidFill>
          </a:ln>
        </p:spPr>
        <p:txBody>
          <a:bodyPr wrap="none" rtlCol="0">
            <a:spAutoFit/>
          </a:bodyPr>
          <a:lstStyle/>
          <a:p>
            <a:pPr algn="ctr"/>
            <a:r>
              <a:rPr lang="en-US" altLang="ja-JP" sz="4800" b="1" dirty="0">
                <a:solidFill>
                  <a:srgbClr val="FF0000"/>
                </a:solidFill>
                <a:latin typeface="+mj-ea"/>
                <a:ea typeface="+mj-ea"/>
              </a:rPr>
              <a:t>D</a:t>
            </a:r>
            <a:endParaRPr kumimoji="1" lang="en-US" altLang="ja-JP" sz="4800" b="1" dirty="0" smtClean="0">
              <a:solidFill>
                <a:srgbClr val="FF0000"/>
              </a:solidFill>
              <a:latin typeface="+mj-ea"/>
              <a:ea typeface="+mj-ea"/>
            </a:endParaRPr>
          </a:p>
          <a:p>
            <a:r>
              <a:rPr lang="ja-JP" altLang="en-US" sz="3600" dirty="0" smtClean="0"/>
              <a:t>　 </a:t>
            </a:r>
            <a:r>
              <a:rPr lang="en-US" altLang="ja-JP" sz="3600" dirty="0" smtClean="0"/>
              <a:t>Do </a:t>
            </a:r>
            <a:r>
              <a:rPr lang="ja-JP" altLang="en-US" sz="3600" dirty="0" smtClean="0"/>
              <a:t>　</a:t>
            </a:r>
            <a:endParaRPr kumimoji="1" lang="ja-JP" altLang="en-US" sz="3600" dirty="0"/>
          </a:p>
        </p:txBody>
      </p:sp>
      <p:sp>
        <p:nvSpPr>
          <p:cNvPr id="12" name="曲折矢印 11"/>
          <p:cNvSpPr/>
          <p:nvPr/>
        </p:nvSpPr>
        <p:spPr>
          <a:xfrm rot="10800000">
            <a:off x="6219198" y="5055310"/>
            <a:ext cx="813816" cy="868680"/>
          </a:xfrm>
          <a:prstGeom prst="bentArrow">
            <a:avLst>
              <a:gd name="adj1" fmla="val 25000"/>
              <a:gd name="adj2" fmla="val 25000"/>
              <a:gd name="adj3" fmla="val 25000"/>
              <a:gd name="adj4" fmla="val 7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 name="曲折矢印 12"/>
          <p:cNvSpPr/>
          <p:nvPr/>
        </p:nvSpPr>
        <p:spPr>
          <a:xfrm>
            <a:off x="2521010" y="2145115"/>
            <a:ext cx="813816" cy="868680"/>
          </a:xfrm>
          <a:prstGeom prst="bentArrow">
            <a:avLst>
              <a:gd name="adj1" fmla="val 25000"/>
              <a:gd name="adj2" fmla="val 25000"/>
              <a:gd name="adj3" fmla="val 25000"/>
              <a:gd name="adj4" fmla="val 7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曲折矢印 13"/>
          <p:cNvSpPr/>
          <p:nvPr/>
        </p:nvSpPr>
        <p:spPr>
          <a:xfrm rot="16200000">
            <a:off x="2423088" y="4964016"/>
            <a:ext cx="813816" cy="868680"/>
          </a:xfrm>
          <a:prstGeom prst="bentArrow">
            <a:avLst>
              <a:gd name="adj1" fmla="val 25000"/>
              <a:gd name="adj2" fmla="val 25000"/>
              <a:gd name="adj3" fmla="val 25000"/>
              <a:gd name="adj4" fmla="val 7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14644709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ビジョンとゴール</a:t>
            </a:r>
            <a:endParaRPr kumimoji="1" lang="ja-JP" altLang="en-US" dirty="0"/>
          </a:p>
        </p:txBody>
      </p:sp>
      <p:pic>
        <p:nvPicPr>
          <p:cNvPr id="2054" name="Picture 6" descr="図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43608" y="2132856"/>
            <a:ext cx="6894007" cy="3395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テキスト ボックス 2"/>
          <p:cNvSpPr txBox="1">
            <a:spLocks noChangeArrowheads="1"/>
          </p:cNvSpPr>
          <p:nvPr/>
        </p:nvSpPr>
        <p:spPr bwMode="auto">
          <a:xfrm>
            <a:off x="5167704" y="3943673"/>
            <a:ext cx="3580760" cy="1861591"/>
          </a:xfrm>
          <a:prstGeom prst="rect">
            <a:avLst/>
          </a:prstGeom>
          <a:noFill/>
          <a:ln>
            <a:noFill/>
          </a:ln>
          <a:extLst>
            <a:ext uri="{909E8E84-426E-40DD-AFC4-6F175D3DCCD1}">
              <a14:hiddenFill xmlns:a14="http://schemas.microsoft.com/office/drawing/2010/main">
                <a:solidFill>
                  <a:srgbClr val="FFFFFF">
                    <a:alpha val="89999"/>
                  </a:srgbClr>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altLang="ja-JP" sz="2800" b="1" i="0" u="none" strike="noStrike" cap="none" normalizeH="0" baseline="0" dirty="0" smtClean="0">
                <a:ln>
                  <a:noFill/>
                </a:ln>
                <a:solidFill>
                  <a:schemeClr val="tx1"/>
                </a:solidFill>
                <a:effectLst/>
                <a:latin typeface="+mn-ea"/>
                <a:cs typeface="ＭＳ Ｐゴシック" pitchFamily="50" charset="-128"/>
              </a:rPr>
              <a:t>【</a:t>
            </a:r>
            <a:r>
              <a:rPr kumimoji="1" lang="ja-JP" altLang="en-US" sz="2800" b="1" i="0" u="none" strike="noStrike" cap="none" normalizeH="0" baseline="0" dirty="0" smtClean="0">
                <a:ln>
                  <a:noFill/>
                </a:ln>
                <a:solidFill>
                  <a:schemeClr val="tx1"/>
                </a:solidFill>
                <a:effectLst/>
                <a:latin typeface="+mn-ea"/>
                <a:cs typeface="ＭＳ Ｐゴシック" pitchFamily="50" charset="-128"/>
              </a:rPr>
              <a:t>ゴール</a:t>
            </a:r>
            <a:r>
              <a:rPr kumimoji="1" lang="en-US" altLang="ja-JP" sz="2800" b="1" i="0" u="none" strike="noStrike" cap="none" normalizeH="0" baseline="0" dirty="0" smtClean="0">
                <a:ln>
                  <a:noFill/>
                </a:ln>
                <a:solidFill>
                  <a:schemeClr val="tx1"/>
                </a:solidFill>
                <a:effectLst/>
                <a:latin typeface="+mn-ea"/>
                <a:cs typeface="ＭＳ Ｐゴシック" pitchFamily="50" charset="-128"/>
              </a:rPr>
              <a:t>】</a:t>
            </a:r>
            <a:endParaRPr kumimoji="1" lang="ja-JP" altLang="en-US" sz="2800" b="1" i="0" u="none" strike="noStrike" cap="none" normalizeH="0" baseline="0" dirty="0" smtClean="0">
              <a:ln>
                <a:noFill/>
              </a:ln>
              <a:solidFill>
                <a:schemeClr val="tx1"/>
              </a:solidFill>
              <a:effectLst/>
              <a:latin typeface="+mn-ea"/>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2800" b="0" i="0" u="none" strike="noStrike" cap="none" normalizeH="0" baseline="0" dirty="0" smtClean="0">
                <a:ln>
                  <a:noFill/>
                </a:ln>
                <a:solidFill>
                  <a:schemeClr val="tx1"/>
                </a:solidFill>
                <a:effectLst/>
                <a:latin typeface="+mn-ea"/>
                <a:cs typeface="ＭＳ Ｐゴシック" pitchFamily="50" charset="-128"/>
              </a:rPr>
              <a:t>目指すべき到達点。</a:t>
            </a: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2800" b="0" i="0" u="none" strike="noStrike" cap="none" normalizeH="0" baseline="0" dirty="0" smtClean="0">
                <a:ln>
                  <a:noFill/>
                </a:ln>
                <a:solidFill>
                  <a:schemeClr val="tx1"/>
                </a:solidFill>
                <a:effectLst/>
                <a:latin typeface="+mn-ea"/>
                <a:cs typeface="ＭＳ Ｐゴシック" pitchFamily="50" charset="-128"/>
              </a:rPr>
              <a:t>ビジョンの示す方向にある</a:t>
            </a:r>
            <a:endParaRPr kumimoji="1" lang="ja-JP" altLang="ja-JP" sz="5400" b="0" i="0" u="none" strike="noStrike" cap="none" normalizeH="0" baseline="0" dirty="0" smtClean="0">
              <a:ln>
                <a:noFill/>
              </a:ln>
              <a:solidFill>
                <a:schemeClr val="tx1"/>
              </a:solidFill>
              <a:effectLst/>
              <a:latin typeface="+mn-ea"/>
              <a:cs typeface="ＭＳ Ｐゴシック" pitchFamily="50" charset="-128"/>
            </a:endParaRPr>
          </a:p>
        </p:txBody>
      </p:sp>
      <p:sp>
        <p:nvSpPr>
          <p:cNvPr id="9" name="テキスト ボックス 2"/>
          <p:cNvSpPr txBox="1">
            <a:spLocks noChangeArrowheads="1"/>
          </p:cNvSpPr>
          <p:nvPr/>
        </p:nvSpPr>
        <p:spPr bwMode="auto">
          <a:xfrm>
            <a:off x="971600" y="2238370"/>
            <a:ext cx="3508751" cy="1705717"/>
          </a:xfrm>
          <a:prstGeom prst="rect">
            <a:avLst/>
          </a:prstGeom>
          <a:noFill/>
          <a:ln>
            <a:noFill/>
          </a:ln>
          <a:extLst>
            <a:ext uri="{909E8E84-426E-40DD-AFC4-6F175D3DCCD1}">
              <a14:hiddenFill xmlns:a14="http://schemas.microsoft.com/office/drawing/2010/main">
                <a:solidFill>
                  <a:srgbClr val="FFFFFF">
                    <a:alpha val="89999"/>
                  </a:srgbClr>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altLang="ja-JP" sz="2800" b="1" i="0" u="none" strike="noStrike" cap="none" normalizeH="0" baseline="0" dirty="0" smtClean="0">
                <a:ln>
                  <a:noFill/>
                </a:ln>
                <a:solidFill>
                  <a:schemeClr val="tx1"/>
                </a:solidFill>
                <a:effectLst/>
                <a:latin typeface="+mn-ea"/>
                <a:cs typeface="ＭＳ Ｐゴシック" pitchFamily="50" charset="-128"/>
              </a:rPr>
              <a:t>【</a:t>
            </a:r>
            <a:r>
              <a:rPr kumimoji="1" lang="ja-JP" altLang="en-US" sz="2800" b="1" i="0" u="none" strike="noStrike" cap="none" normalizeH="0" baseline="0" dirty="0" smtClean="0">
                <a:ln>
                  <a:noFill/>
                </a:ln>
                <a:solidFill>
                  <a:schemeClr val="tx1"/>
                </a:solidFill>
                <a:effectLst/>
                <a:latin typeface="+mn-ea"/>
                <a:cs typeface="ＭＳ Ｐゴシック" pitchFamily="50" charset="-128"/>
              </a:rPr>
              <a:t>ビジョン</a:t>
            </a:r>
            <a:r>
              <a:rPr kumimoji="1" lang="en-US" altLang="ja-JP" sz="2800" b="1" i="0" u="none" strike="noStrike" cap="none" normalizeH="0" baseline="0" dirty="0" smtClean="0">
                <a:ln>
                  <a:noFill/>
                </a:ln>
                <a:solidFill>
                  <a:schemeClr val="tx1"/>
                </a:solidFill>
                <a:effectLst/>
                <a:latin typeface="+mn-ea"/>
                <a:cs typeface="ＭＳ Ｐゴシック" pitchFamily="50" charset="-128"/>
              </a:rPr>
              <a:t>】</a:t>
            </a:r>
            <a:endParaRPr kumimoji="1" lang="ja-JP" altLang="en-US" sz="2800" b="1" i="0" u="none" strike="noStrike" cap="none" normalizeH="0" baseline="0" dirty="0" smtClean="0">
              <a:ln>
                <a:noFill/>
              </a:ln>
              <a:solidFill>
                <a:schemeClr val="tx1"/>
              </a:solidFill>
              <a:effectLst/>
              <a:latin typeface="+mn-ea"/>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2800" b="0" i="0" u="none" strike="noStrike" cap="none" normalizeH="0" baseline="0" dirty="0" smtClean="0">
                <a:ln>
                  <a:noFill/>
                </a:ln>
                <a:solidFill>
                  <a:schemeClr val="tx1"/>
                </a:solidFill>
                <a:effectLst/>
                <a:latin typeface="+mn-ea"/>
                <a:cs typeface="ＭＳ Ｐゴシック" pitchFamily="50" charset="-128"/>
              </a:rPr>
              <a:t>向かうべき</a:t>
            </a:r>
            <a:endParaRPr kumimoji="1" lang="en-US" altLang="ja-JP" sz="2800" b="0" i="0" u="none" strike="noStrike" cap="none" normalizeH="0" baseline="0" dirty="0" smtClean="0">
              <a:ln>
                <a:noFill/>
              </a:ln>
              <a:solidFill>
                <a:schemeClr val="tx1"/>
              </a:solidFill>
              <a:effectLst/>
              <a:latin typeface="+mn-ea"/>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2800" b="0" i="0" u="none" strike="noStrike" cap="none" normalizeH="0" baseline="0" dirty="0" smtClean="0">
                <a:ln>
                  <a:noFill/>
                </a:ln>
                <a:solidFill>
                  <a:schemeClr val="tx1"/>
                </a:solidFill>
                <a:effectLst/>
                <a:latin typeface="+mn-ea"/>
                <a:cs typeface="ＭＳ Ｐゴシック" pitchFamily="50" charset="-128"/>
              </a:rPr>
              <a:t>「方向性」を示す</a:t>
            </a:r>
            <a:endParaRPr kumimoji="1" lang="ja-JP" altLang="ja-JP" sz="5400" b="0" i="0" u="none" strike="noStrike" cap="none" normalizeH="0" baseline="0" dirty="0" smtClean="0">
              <a:ln>
                <a:noFill/>
              </a:ln>
              <a:solidFill>
                <a:schemeClr val="tx1"/>
              </a:solidFill>
              <a:effectLst/>
              <a:latin typeface="+mn-ea"/>
              <a:cs typeface="ＭＳ Ｐゴシック" pitchFamily="50" charset="-128"/>
            </a:endParaRPr>
          </a:p>
        </p:txBody>
      </p:sp>
    </p:spTree>
    <p:extLst>
      <p:ext uri="{BB962C8B-B14F-4D97-AF65-F5344CB8AC3E}">
        <p14:creationId xmlns:p14="http://schemas.microsoft.com/office/powerpoint/2010/main" val="27630439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練習問題</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smtClean="0"/>
              <a:t>部活動を行うのは何のため？</a:t>
            </a:r>
            <a:endParaRPr lang="en-US" altLang="ja-JP" dirty="0" smtClean="0"/>
          </a:p>
          <a:p>
            <a:endParaRPr kumimoji="1" lang="en-US" altLang="ja-JP" dirty="0"/>
          </a:p>
          <a:p>
            <a:r>
              <a:rPr lang="ja-JP" altLang="en-US" dirty="0" smtClean="0"/>
              <a:t>全国大会を目指すのは何のため？</a:t>
            </a:r>
            <a:endParaRPr lang="en-US" altLang="ja-JP" dirty="0" smtClean="0"/>
          </a:p>
          <a:p>
            <a:endParaRPr kumimoji="1" lang="en-US" altLang="ja-JP" dirty="0"/>
          </a:p>
          <a:p>
            <a:r>
              <a:rPr kumimoji="1" lang="ja-JP" altLang="en-US" dirty="0" smtClean="0"/>
              <a:t>「金メダル」を目指すのは何のため？</a:t>
            </a:r>
            <a:endParaRPr kumimoji="1" lang="en-US" altLang="ja-JP" dirty="0" smtClean="0"/>
          </a:p>
          <a:p>
            <a:endParaRPr lang="en-US" altLang="ja-JP" dirty="0"/>
          </a:p>
          <a:p>
            <a:r>
              <a:rPr kumimoji="1" lang="ja-JP" altLang="en-US" dirty="0" smtClean="0"/>
              <a:t>「いい大学」「いい会社」を目指すのは何のため？</a:t>
            </a:r>
            <a:endParaRPr kumimoji="1" lang="ja-JP" altLang="en-US" dirty="0"/>
          </a:p>
        </p:txBody>
      </p:sp>
    </p:spTree>
    <p:extLst>
      <p:ext uri="{BB962C8B-B14F-4D97-AF65-F5344CB8AC3E}">
        <p14:creationId xmlns:p14="http://schemas.microsoft.com/office/powerpoint/2010/main" val="34775055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760040" y="1340768"/>
            <a:ext cx="7772400" cy="4032448"/>
          </a:xfrm>
        </p:spPr>
        <p:txBody>
          <a:bodyPr>
            <a:normAutofit fontScale="90000"/>
          </a:bodyPr>
          <a:lstStyle/>
          <a:p>
            <a:pPr algn="ctr"/>
            <a:r>
              <a:rPr lang="ja-JP" altLang="en-US" dirty="0" smtClean="0"/>
              <a:t>この授業は、</a:t>
            </a:r>
            <a:r>
              <a:rPr lang="en-US" altLang="ja-JP" dirty="0" smtClean="0"/>
              <a:t/>
            </a:r>
            <a:br>
              <a:rPr lang="en-US" altLang="ja-JP" dirty="0" smtClean="0"/>
            </a:br>
            <a:r>
              <a:rPr lang="ja-JP" altLang="en-US" dirty="0" smtClean="0"/>
              <a:t>「教える」より「学ぶ」</a:t>
            </a:r>
            <a:r>
              <a:rPr lang="en-US" altLang="ja-JP" dirty="0" smtClean="0"/>
              <a:t/>
            </a:r>
            <a:br>
              <a:rPr lang="en-US" altLang="ja-JP" dirty="0" smtClean="0"/>
            </a:br>
            <a:r>
              <a:rPr lang="ja-JP" altLang="en-US" dirty="0"/>
              <a:t>こと</a:t>
            </a:r>
            <a:r>
              <a:rPr lang="ja-JP" altLang="en-US" dirty="0" smtClean="0"/>
              <a:t>を大切にしています</a:t>
            </a:r>
            <a:r>
              <a:rPr lang="en-US" altLang="ja-JP" dirty="0" smtClean="0"/>
              <a:t/>
            </a:r>
            <a:br>
              <a:rPr lang="en-US" altLang="ja-JP" dirty="0" smtClean="0"/>
            </a:br>
            <a:r>
              <a:rPr lang="en-US" altLang="ja-JP" dirty="0" smtClean="0"/>
              <a:t/>
            </a:r>
            <a:br>
              <a:rPr lang="en-US" altLang="ja-JP" dirty="0" smtClean="0"/>
            </a:br>
            <a:r>
              <a:rPr lang="en-US" altLang="ja-JP" dirty="0"/>
              <a:t/>
            </a:r>
            <a:br>
              <a:rPr lang="en-US" altLang="ja-JP" dirty="0"/>
            </a:br>
            <a:r>
              <a:rPr lang="ja-JP" altLang="en-US" dirty="0" smtClean="0"/>
              <a:t>まずは「学ぶ」ための</a:t>
            </a:r>
            <a:r>
              <a:rPr lang="en-US" altLang="ja-JP" dirty="0" smtClean="0"/>
              <a:t/>
            </a:r>
            <a:br>
              <a:rPr lang="en-US" altLang="ja-JP" dirty="0" smtClean="0"/>
            </a:br>
            <a:r>
              <a:rPr lang="ja-JP" altLang="en-US" dirty="0" smtClean="0"/>
              <a:t>準備をしましょう</a:t>
            </a:r>
            <a:r>
              <a:rPr lang="en-US" altLang="ja-JP" dirty="0" smtClean="0"/>
              <a:t/>
            </a:r>
            <a:br>
              <a:rPr lang="en-US" altLang="ja-JP" dirty="0" smtClean="0"/>
            </a:br>
            <a:endParaRPr kumimoji="1" lang="ja-JP" altLang="en-US" dirty="0"/>
          </a:p>
        </p:txBody>
      </p:sp>
    </p:spTree>
    <p:extLst>
      <p:ext uri="{BB962C8B-B14F-4D97-AF65-F5344CB8AC3E}">
        <p14:creationId xmlns:p14="http://schemas.microsoft.com/office/powerpoint/2010/main" val="41181304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683568" y="2204864"/>
            <a:ext cx="7772400" cy="2016224"/>
          </a:xfrm>
        </p:spPr>
        <p:txBody>
          <a:bodyPr>
            <a:normAutofit/>
          </a:bodyPr>
          <a:lstStyle/>
          <a:p>
            <a:pPr algn="ctr"/>
            <a:r>
              <a:rPr lang="ja-JP" altLang="en-US" dirty="0" smtClean="0"/>
              <a:t>テーマ</a:t>
            </a:r>
            <a:r>
              <a:rPr lang="ja-JP" altLang="en-US" dirty="0"/>
              <a:t>④</a:t>
            </a:r>
            <a:r>
              <a:rPr lang="en-US" altLang="ja-JP" dirty="0" smtClean="0"/>
              <a:t/>
            </a:r>
            <a:br>
              <a:rPr lang="en-US" altLang="ja-JP" dirty="0" smtClean="0"/>
            </a:br>
            <a:r>
              <a:rPr kumimoji="1" lang="en-US" altLang="ja-JP" dirty="0" smtClean="0"/>
              <a:t/>
            </a:r>
            <a:br>
              <a:rPr kumimoji="1" lang="en-US" altLang="ja-JP" dirty="0" smtClean="0"/>
            </a:br>
            <a:r>
              <a:rPr kumimoji="1" lang="ja-JP" altLang="en-US" dirty="0" smtClean="0"/>
              <a:t>学校はどん</a:t>
            </a:r>
            <a:r>
              <a:rPr lang="ja-JP" altLang="en-US" dirty="0" smtClean="0"/>
              <a:t>な「場」か</a:t>
            </a:r>
            <a:endParaRPr kumimoji="1" lang="ja-JP" altLang="en-US" dirty="0"/>
          </a:p>
        </p:txBody>
      </p:sp>
    </p:spTree>
    <p:extLst>
      <p:ext uri="{BB962C8B-B14F-4D97-AF65-F5344CB8AC3E}">
        <p14:creationId xmlns:p14="http://schemas.microsoft.com/office/powerpoint/2010/main" val="15715433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611560" y="1340768"/>
            <a:ext cx="7992888" cy="4032448"/>
          </a:xfrm>
        </p:spPr>
        <p:txBody>
          <a:bodyPr>
            <a:normAutofit fontScale="90000"/>
          </a:bodyPr>
          <a:lstStyle/>
          <a:p>
            <a:pPr algn="ctr"/>
            <a:r>
              <a:rPr lang="ja-JP" altLang="en-US" dirty="0" smtClean="0"/>
              <a:t>皆さんは何をしに</a:t>
            </a:r>
            <a:r>
              <a:rPr lang="en-US" altLang="ja-JP" dirty="0" smtClean="0"/>
              <a:t/>
            </a:r>
            <a:br>
              <a:rPr lang="en-US" altLang="ja-JP" dirty="0" smtClean="0"/>
            </a:br>
            <a:r>
              <a:rPr lang="ja-JP" altLang="en-US" dirty="0" smtClean="0"/>
              <a:t>「国立高校」に入学しましたか？</a:t>
            </a:r>
            <a:r>
              <a:rPr lang="en-US" altLang="ja-JP" dirty="0" smtClean="0"/>
              <a:t/>
            </a:r>
            <a:br>
              <a:rPr lang="en-US" altLang="ja-JP" dirty="0" smtClean="0"/>
            </a:br>
            <a:r>
              <a:rPr lang="en-US" altLang="ja-JP" dirty="0"/>
              <a:t/>
            </a:r>
            <a:br>
              <a:rPr lang="en-US" altLang="ja-JP" dirty="0"/>
            </a:br>
            <a:r>
              <a:rPr lang="ja-JP" altLang="en-US" dirty="0" smtClean="0"/>
              <a:t>「学校」という場には</a:t>
            </a:r>
            <a:r>
              <a:rPr lang="en-US" altLang="ja-JP" dirty="0" smtClean="0"/>
              <a:t/>
            </a:r>
            <a:br>
              <a:rPr lang="en-US" altLang="ja-JP" dirty="0" smtClean="0"/>
            </a:br>
            <a:r>
              <a:rPr lang="ja-JP" altLang="en-US" dirty="0" smtClean="0"/>
              <a:t>どんな価値がありますか？</a:t>
            </a:r>
            <a:r>
              <a:rPr lang="en-US" altLang="ja-JP" dirty="0" smtClean="0"/>
              <a:t/>
            </a:r>
            <a:br>
              <a:rPr lang="en-US" altLang="ja-JP" dirty="0" smtClean="0"/>
            </a:br>
            <a:r>
              <a:rPr lang="en-US" altLang="ja-JP" dirty="0"/>
              <a:t/>
            </a:r>
            <a:br>
              <a:rPr lang="en-US" altLang="ja-JP" dirty="0"/>
            </a:br>
            <a:endParaRPr kumimoji="1" lang="ja-JP" altLang="en-US" dirty="0"/>
          </a:p>
        </p:txBody>
      </p:sp>
    </p:spTree>
    <p:extLst>
      <p:ext uri="{BB962C8B-B14F-4D97-AF65-F5344CB8AC3E}">
        <p14:creationId xmlns:p14="http://schemas.microsoft.com/office/powerpoint/2010/main" val="22151725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「学校」「授業」の価値</a:t>
            </a:r>
            <a:endParaRPr kumimoji="1" lang="ja-JP" altLang="en-US" dirty="0"/>
          </a:p>
        </p:txBody>
      </p:sp>
      <p:sp>
        <p:nvSpPr>
          <p:cNvPr id="3" name="コンテンツ プレースホルダー 2"/>
          <p:cNvSpPr>
            <a:spLocks noGrp="1"/>
          </p:cNvSpPr>
          <p:nvPr>
            <p:ph idx="1"/>
          </p:nvPr>
        </p:nvSpPr>
        <p:spPr>
          <a:xfrm>
            <a:off x="457200" y="1600200"/>
            <a:ext cx="8229600" cy="4853136"/>
          </a:xfrm>
        </p:spPr>
        <p:txBody>
          <a:bodyPr>
            <a:normAutofit/>
          </a:bodyPr>
          <a:lstStyle/>
          <a:p>
            <a:pPr marL="0" indent="0">
              <a:buNone/>
            </a:pPr>
            <a:r>
              <a:rPr lang="ja-JP" altLang="en-US" sz="2400" dirty="0" smtClean="0"/>
              <a:t>ネットで知識を獲得できる時代</a:t>
            </a:r>
            <a:endParaRPr lang="en-US" altLang="ja-JP" sz="2400" dirty="0" smtClean="0"/>
          </a:p>
          <a:p>
            <a:pPr marL="0" indent="0">
              <a:buNone/>
            </a:pPr>
            <a:r>
              <a:rPr lang="ja-JP" altLang="en-US" sz="2400" dirty="0" smtClean="0"/>
              <a:t>「知」は開かれ、一部の人間が独占する時代は終わった</a:t>
            </a:r>
            <a:endParaRPr lang="en-US" altLang="ja-JP" sz="2400" dirty="0" smtClean="0"/>
          </a:p>
          <a:p>
            <a:pPr marL="0" indent="0">
              <a:buNone/>
            </a:pPr>
            <a:r>
              <a:rPr lang="ja-JP" altLang="en-US" sz="2400" dirty="0" smtClean="0"/>
              <a:t>では、学校の意味は？？</a:t>
            </a:r>
            <a:endParaRPr lang="en-US" altLang="ja-JP" sz="2400" dirty="0"/>
          </a:p>
          <a:p>
            <a:pPr marL="0" indent="0">
              <a:buNone/>
            </a:pPr>
            <a:endParaRPr lang="en-US" altLang="ja-JP" dirty="0" smtClean="0"/>
          </a:p>
          <a:p>
            <a:pPr marL="0" indent="0">
              <a:buNone/>
            </a:pPr>
            <a:r>
              <a:rPr lang="ja-JP" altLang="en-US" dirty="0" smtClean="0"/>
              <a:t>大野の考えていること</a:t>
            </a:r>
            <a:endParaRPr lang="en-US" altLang="ja-JP" dirty="0" smtClean="0"/>
          </a:p>
          <a:p>
            <a:pPr marL="0" indent="0">
              <a:buNone/>
            </a:pPr>
            <a:r>
              <a:rPr lang="ja-JP" altLang="en-US" b="1" dirty="0" smtClean="0">
                <a:solidFill>
                  <a:srgbClr val="FF0000"/>
                </a:solidFill>
              </a:rPr>
              <a:t>「集団で、同じ時間と空間を共有する」</a:t>
            </a:r>
            <a:endParaRPr lang="en-US" altLang="ja-JP" b="1" dirty="0" smtClean="0">
              <a:solidFill>
                <a:srgbClr val="FF0000"/>
              </a:solidFill>
            </a:endParaRPr>
          </a:p>
          <a:p>
            <a:pPr marL="0" indent="0">
              <a:buNone/>
            </a:pPr>
            <a:r>
              <a:rPr lang="ja-JP" altLang="en-US" dirty="0" smtClean="0"/>
              <a:t>　＝学校、授業で得られる最大の価値</a:t>
            </a:r>
            <a:endParaRPr lang="en-US" altLang="ja-JP" dirty="0" smtClean="0"/>
          </a:p>
          <a:p>
            <a:pPr marL="0" indent="0">
              <a:buNone/>
            </a:pPr>
            <a:endParaRPr lang="en-US" altLang="ja-JP" sz="2400" dirty="0" smtClean="0"/>
          </a:p>
          <a:p>
            <a:pPr marL="0" indent="0">
              <a:buNone/>
            </a:pPr>
            <a:r>
              <a:rPr lang="en-US" altLang="ja-JP" sz="2400" dirty="0" smtClean="0"/>
              <a:t>※</a:t>
            </a:r>
            <a:r>
              <a:rPr lang="ja-JP" altLang="en-US" sz="2400" dirty="0" smtClean="0"/>
              <a:t>「大学の価値」は何か？</a:t>
            </a:r>
            <a:endParaRPr lang="en-US" altLang="ja-JP" sz="2400" dirty="0" smtClean="0"/>
          </a:p>
        </p:txBody>
      </p:sp>
    </p:spTree>
    <p:extLst>
      <p:ext uri="{BB962C8B-B14F-4D97-AF65-F5344CB8AC3E}">
        <p14:creationId xmlns:p14="http://schemas.microsoft.com/office/powerpoint/2010/main" val="312766168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多様性と共生</a:t>
            </a:r>
            <a:endParaRPr kumimoji="1" lang="ja-JP" altLang="en-US" dirty="0"/>
          </a:p>
        </p:txBody>
      </p:sp>
      <p:sp>
        <p:nvSpPr>
          <p:cNvPr id="3" name="コンテンツ プレースホルダー 2"/>
          <p:cNvSpPr>
            <a:spLocks noGrp="1"/>
          </p:cNvSpPr>
          <p:nvPr>
            <p:ph idx="1"/>
          </p:nvPr>
        </p:nvSpPr>
        <p:spPr/>
        <p:txBody>
          <a:bodyPr/>
          <a:lstStyle/>
          <a:p>
            <a:r>
              <a:rPr kumimoji="1" lang="ja-JP" altLang="en-US" b="1" dirty="0" smtClean="0">
                <a:solidFill>
                  <a:srgbClr val="FF0000"/>
                </a:solidFill>
              </a:rPr>
              <a:t>「ふつう」はどこにもない</a:t>
            </a:r>
            <a:endParaRPr kumimoji="1" lang="en-US" altLang="ja-JP" b="1" dirty="0" smtClean="0">
              <a:solidFill>
                <a:srgbClr val="FF0000"/>
              </a:solidFill>
            </a:endParaRPr>
          </a:p>
          <a:p>
            <a:pPr marL="0" indent="0">
              <a:buNone/>
            </a:pPr>
            <a:r>
              <a:rPr lang="en-US" altLang="ja-JP" sz="2400" dirty="0" smtClean="0"/>
              <a:t>※</a:t>
            </a:r>
            <a:r>
              <a:rPr lang="ja-JP" altLang="en-US" sz="2400" dirty="0" smtClean="0"/>
              <a:t>「ふつう」は「異質」を排除する</a:t>
            </a:r>
            <a:endParaRPr lang="en-US" altLang="ja-JP" sz="2400" dirty="0"/>
          </a:p>
          <a:p>
            <a:endParaRPr kumimoji="1" lang="en-US" altLang="ja-JP" dirty="0" smtClean="0"/>
          </a:p>
          <a:p>
            <a:r>
              <a:rPr kumimoji="1" lang="ja-JP" altLang="en-US" b="1" dirty="0" smtClean="0">
                <a:solidFill>
                  <a:srgbClr val="FF0000"/>
                </a:solidFill>
              </a:rPr>
              <a:t>「正しさ」はどこにもない</a:t>
            </a:r>
            <a:endParaRPr kumimoji="1" lang="en-US" altLang="ja-JP" b="1" dirty="0" smtClean="0">
              <a:solidFill>
                <a:srgbClr val="FF0000"/>
              </a:solidFill>
            </a:endParaRPr>
          </a:p>
          <a:p>
            <a:pPr marL="0" indent="0">
              <a:buNone/>
            </a:pPr>
            <a:r>
              <a:rPr lang="en-US" altLang="ja-JP" sz="2400" dirty="0" smtClean="0"/>
              <a:t>※</a:t>
            </a:r>
            <a:r>
              <a:rPr lang="ja-JP" altLang="en-US" sz="2400" dirty="0" smtClean="0"/>
              <a:t>「正しさ」は「正しくないもの」を排除する</a:t>
            </a:r>
            <a:endParaRPr lang="en-US" altLang="ja-JP" sz="2400" dirty="0" smtClean="0"/>
          </a:p>
          <a:p>
            <a:pPr marL="0" indent="0">
              <a:buNone/>
            </a:pPr>
            <a:endParaRPr lang="en-US" altLang="ja-JP" dirty="0" smtClean="0"/>
          </a:p>
          <a:p>
            <a:pPr marL="0" indent="0">
              <a:buNone/>
            </a:pPr>
            <a:r>
              <a:rPr lang="ja-JP" altLang="en-US" dirty="0" smtClean="0"/>
              <a:t>「みんなちがって、みんないい」</a:t>
            </a:r>
            <a:endParaRPr lang="en-US" altLang="ja-JP" dirty="0"/>
          </a:p>
          <a:p>
            <a:pPr marL="0" indent="0">
              <a:buNone/>
            </a:pPr>
            <a:r>
              <a:rPr kumimoji="1" lang="ja-JP" altLang="en-US" dirty="0" smtClean="0"/>
              <a:t>＝</a:t>
            </a:r>
            <a:r>
              <a:rPr kumimoji="1" lang="ja-JP" altLang="en-US" b="1" dirty="0" smtClean="0">
                <a:solidFill>
                  <a:srgbClr val="FF0000"/>
                </a:solidFill>
              </a:rPr>
              <a:t>皆が皆を面白がれる集団</a:t>
            </a:r>
            <a:endParaRPr kumimoji="1" lang="ja-JP" altLang="en-US" b="1" dirty="0">
              <a:solidFill>
                <a:srgbClr val="FF0000"/>
              </a:solidFill>
            </a:endParaRPr>
          </a:p>
        </p:txBody>
      </p:sp>
    </p:spTree>
    <p:extLst>
      <p:ext uri="{BB962C8B-B14F-4D97-AF65-F5344CB8AC3E}">
        <p14:creationId xmlns:p14="http://schemas.microsoft.com/office/powerpoint/2010/main" val="295510166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683568" y="2204864"/>
            <a:ext cx="7772400" cy="2016224"/>
          </a:xfrm>
        </p:spPr>
        <p:txBody>
          <a:bodyPr>
            <a:normAutofit/>
          </a:bodyPr>
          <a:lstStyle/>
          <a:p>
            <a:pPr algn="ctr"/>
            <a:r>
              <a:rPr lang="ja-JP" altLang="en-US" dirty="0" smtClean="0"/>
              <a:t>テーマ</a:t>
            </a:r>
            <a:r>
              <a:rPr lang="ja-JP" altLang="en-US" dirty="0"/>
              <a:t>⑤</a:t>
            </a:r>
            <a:r>
              <a:rPr lang="en-US" altLang="ja-JP" dirty="0" smtClean="0"/>
              <a:t/>
            </a:r>
            <a:br>
              <a:rPr lang="en-US" altLang="ja-JP" dirty="0" smtClean="0"/>
            </a:br>
            <a:r>
              <a:rPr kumimoji="1" lang="en-US" altLang="ja-JP" dirty="0" smtClean="0"/>
              <a:t/>
            </a:r>
            <a:br>
              <a:rPr kumimoji="1" lang="en-US" altLang="ja-JP" dirty="0" smtClean="0"/>
            </a:br>
            <a:r>
              <a:rPr lang="ja-JP" altLang="en-US" dirty="0" smtClean="0"/>
              <a:t>「</a:t>
            </a:r>
            <a:r>
              <a:rPr lang="ja-JP" altLang="en-US" dirty="0"/>
              <a:t>生物基礎</a:t>
            </a:r>
            <a:r>
              <a:rPr lang="ja-JP" altLang="en-US" dirty="0" smtClean="0"/>
              <a:t>」で伝えたいこと</a:t>
            </a:r>
            <a:endParaRPr kumimoji="1" lang="ja-JP" altLang="en-US" dirty="0"/>
          </a:p>
        </p:txBody>
      </p:sp>
    </p:spTree>
    <p:extLst>
      <p:ext uri="{BB962C8B-B14F-4D97-AF65-F5344CB8AC3E}">
        <p14:creationId xmlns:p14="http://schemas.microsoft.com/office/powerpoint/2010/main" val="294646313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b="1" dirty="0" smtClean="0"/>
              <a:t>生き物ってすごい！</a:t>
            </a:r>
            <a:endParaRPr kumimoji="1" lang="ja-JP" altLang="en-US" sz="3600" b="1" dirty="0"/>
          </a:p>
        </p:txBody>
      </p:sp>
      <p:sp>
        <p:nvSpPr>
          <p:cNvPr id="3" name="コンテンツ プレースホルダー 2"/>
          <p:cNvSpPr>
            <a:spLocks noGrp="1"/>
          </p:cNvSpPr>
          <p:nvPr>
            <p:ph idx="1"/>
          </p:nvPr>
        </p:nvSpPr>
        <p:spPr/>
        <p:txBody>
          <a:bodyPr>
            <a:normAutofit fontScale="92500"/>
          </a:bodyPr>
          <a:lstStyle/>
          <a:p>
            <a:r>
              <a:rPr lang="en-US" altLang="ja-JP" b="1" dirty="0" smtClean="0"/>
              <a:t>Study </a:t>
            </a:r>
            <a:r>
              <a:rPr lang="en-US" altLang="ja-JP" b="1" dirty="0"/>
              <a:t>nature, not </a:t>
            </a:r>
            <a:r>
              <a:rPr lang="en-US" altLang="ja-JP" b="1" dirty="0" smtClean="0"/>
              <a:t>books</a:t>
            </a:r>
          </a:p>
          <a:p>
            <a:pPr marL="0" indent="0">
              <a:buNone/>
            </a:pPr>
            <a:r>
              <a:rPr lang="ja-JP" altLang="en-US" dirty="0"/>
              <a:t>　</a:t>
            </a:r>
            <a:r>
              <a:rPr lang="ja-JP" altLang="en-US" dirty="0" smtClean="0"/>
              <a:t>（</a:t>
            </a:r>
            <a:r>
              <a:rPr lang="ja-JP" altLang="en-US" dirty="0"/>
              <a:t>ルイ・アガシー）</a:t>
            </a:r>
          </a:p>
          <a:p>
            <a:endParaRPr lang="ja-JP" altLang="en-US" dirty="0"/>
          </a:p>
          <a:p>
            <a:r>
              <a:rPr lang="en-US" altLang="ja-JP" b="1" dirty="0"/>
              <a:t>The Sense of </a:t>
            </a:r>
            <a:r>
              <a:rPr lang="en-US" altLang="ja-JP" b="1" dirty="0" smtClean="0"/>
              <a:t>Wonder</a:t>
            </a:r>
          </a:p>
          <a:p>
            <a:pPr marL="0" indent="0">
              <a:buNone/>
            </a:pPr>
            <a:r>
              <a:rPr lang="ja-JP" altLang="en-US" dirty="0"/>
              <a:t>　</a:t>
            </a:r>
            <a:r>
              <a:rPr lang="ja-JP" altLang="en-US" dirty="0" smtClean="0"/>
              <a:t>（</a:t>
            </a:r>
            <a:r>
              <a:rPr lang="ja-JP" altLang="en-US" dirty="0"/>
              <a:t>レイチェル・カーソン）</a:t>
            </a:r>
          </a:p>
          <a:p>
            <a:pPr marL="0" indent="0">
              <a:buNone/>
            </a:pPr>
            <a:endParaRPr kumimoji="1" lang="en-US" altLang="ja-JP" dirty="0" smtClean="0"/>
          </a:p>
          <a:p>
            <a:pPr marL="0" indent="0">
              <a:buNone/>
            </a:pPr>
            <a:r>
              <a:rPr kumimoji="1" lang="ja-JP" altLang="en-US" dirty="0" smtClean="0"/>
              <a:t>「自分の目で見て自分の頭で</a:t>
            </a:r>
            <a:r>
              <a:rPr kumimoji="1" lang="ja-JP" altLang="en-US" b="1" dirty="0" smtClean="0">
                <a:solidFill>
                  <a:srgbClr val="FF0000"/>
                </a:solidFill>
              </a:rPr>
              <a:t>考える</a:t>
            </a:r>
            <a:r>
              <a:rPr kumimoji="1" lang="ja-JP" altLang="en-US" dirty="0" smtClean="0"/>
              <a:t>」ことと</a:t>
            </a:r>
            <a:endParaRPr kumimoji="1" lang="en-US" altLang="ja-JP" dirty="0" smtClean="0"/>
          </a:p>
          <a:p>
            <a:pPr marL="0" indent="0">
              <a:buNone/>
            </a:pPr>
            <a:r>
              <a:rPr lang="ja-JP" altLang="en-US" dirty="0" smtClean="0"/>
              <a:t>「自分の心で</a:t>
            </a:r>
            <a:r>
              <a:rPr lang="ja-JP" altLang="en-US" b="1" dirty="0" smtClean="0">
                <a:solidFill>
                  <a:srgbClr val="FF0000"/>
                </a:solidFill>
              </a:rPr>
              <a:t>感じる</a:t>
            </a:r>
            <a:r>
              <a:rPr lang="ja-JP" altLang="en-US" dirty="0" smtClean="0"/>
              <a:t>」ことを大切に</a:t>
            </a:r>
            <a:endParaRPr kumimoji="1" lang="en-US" altLang="ja-JP" dirty="0" smtClean="0"/>
          </a:p>
          <a:p>
            <a:pPr marL="0" indent="0">
              <a:buNone/>
            </a:pPr>
            <a:endParaRPr kumimoji="1" lang="ja-JP" altLang="en-US" dirty="0"/>
          </a:p>
        </p:txBody>
      </p:sp>
    </p:spTree>
    <p:extLst>
      <p:ext uri="{BB962C8B-B14F-4D97-AF65-F5344CB8AC3E}">
        <p14:creationId xmlns:p14="http://schemas.microsoft.com/office/powerpoint/2010/main" val="31829404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83568" y="404664"/>
            <a:ext cx="8208912" cy="6124754"/>
          </a:xfrm>
          <a:prstGeom prst="rect">
            <a:avLst/>
          </a:prstGeom>
          <a:noFill/>
        </p:spPr>
        <p:txBody>
          <a:bodyPr wrap="square" rtlCol="0">
            <a:spAutoFit/>
          </a:bodyPr>
          <a:lstStyle/>
          <a:p>
            <a:r>
              <a:rPr lang="ja-JP" altLang="en-US" sz="3200" b="1" dirty="0"/>
              <a:t>テーマ</a:t>
            </a:r>
            <a:r>
              <a:rPr lang="ja-JP" altLang="en-US" sz="3200" b="1" dirty="0" smtClean="0"/>
              <a:t>①</a:t>
            </a:r>
            <a:endParaRPr lang="en-US" altLang="ja-JP" sz="3200" b="1" dirty="0" smtClean="0"/>
          </a:p>
          <a:p>
            <a:r>
              <a:rPr lang="ja-JP" altLang="en-US" sz="3200" dirty="0" smtClean="0"/>
              <a:t>「わかる」とはどういうことか</a:t>
            </a:r>
            <a:endParaRPr lang="en-US" altLang="ja-JP" sz="3200" dirty="0" smtClean="0"/>
          </a:p>
          <a:p>
            <a:endParaRPr lang="en-US" altLang="ja-JP" dirty="0" smtClean="0"/>
          </a:p>
          <a:p>
            <a:r>
              <a:rPr lang="ja-JP" altLang="en-US" sz="3200" b="1" dirty="0" smtClean="0"/>
              <a:t>テーマ②</a:t>
            </a:r>
            <a:endParaRPr lang="en-US" altLang="ja-JP" sz="3200" b="1" dirty="0" smtClean="0"/>
          </a:p>
          <a:p>
            <a:r>
              <a:rPr lang="ja-JP" altLang="en-US" sz="3200" dirty="0" smtClean="0"/>
              <a:t>自分の目で見て、自分の頭で考える</a:t>
            </a:r>
            <a:endParaRPr lang="en-US" altLang="ja-JP" sz="3200" dirty="0" smtClean="0"/>
          </a:p>
          <a:p>
            <a:endParaRPr lang="en-US" altLang="ja-JP" dirty="0"/>
          </a:p>
          <a:p>
            <a:r>
              <a:rPr lang="ja-JP" altLang="en-US" sz="3200" b="1" dirty="0" smtClean="0"/>
              <a:t>テーマ③</a:t>
            </a:r>
            <a:endParaRPr lang="en-US" altLang="ja-JP" sz="3200" b="1" dirty="0" smtClean="0"/>
          </a:p>
          <a:p>
            <a:r>
              <a:rPr kumimoji="1" lang="ja-JP" altLang="en-US" sz="3200" dirty="0" smtClean="0"/>
              <a:t>社会で求められる力とは</a:t>
            </a:r>
            <a:endParaRPr kumimoji="1" lang="en-US" altLang="ja-JP" sz="3200" dirty="0" smtClean="0"/>
          </a:p>
          <a:p>
            <a:endParaRPr kumimoji="1" lang="en-US" altLang="ja-JP" dirty="0" smtClean="0"/>
          </a:p>
          <a:p>
            <a:r>
              <a:rPr lang="ja-JP" altLang="en-US" sz="3200" b="1" dirty="0" smtClean="0"/>
              <a:t>テーマ④</a:t>
            </a:r>
            <a:endParaRPr lang="en-US" altLang="ja-JP" sz="3200" b="1" dirty="0" smtClean="0"/>
          </a:p>
          <a:p>
            <a:r>
              <a:rPr lang="ja-JP" altLang="en-US" sz="3200" dirty="0" smtClean="0"/>
              <a:t>学校はどんな「場」</a:t>
            </a:r>
            <a:r>
              <a:rPr lang="ja-JP" altLang="en-US" sz="3200" dirty="0" err="1" smtClean="0"/>
              <a:t>か</a:t>
            </a:r>
            <a:endParaRPr lang="en-US" altLang="ja-JP" sz="3200" dirty="0" smtClean="0"/>
          </a:p>
          <a:p>
            <a:endParaRPr lang="en-US" altLang="ja-JP" dirty="0" smtClean="0"/>
          </a:p>
          <a:p>
            <a:r>
              <a:rPr lang="ja-JP" altLang="en-US" sz="3200" b="1" dirty="0" smtClean="0"/>
              <a:t>テーマ⑤</a:t>
            </a:r>
            <a:endParaRPr lang="en-US" altLang="ja-JP" sz="3200" b="1" dirty="0" smtClean="0"/>
          </a:p>
          <a:p>
            <a:r>
              <a:rPr lang="ja-JP" altLang="en-US" sz="3200" dirty="0" smtClean="0"/>
              <a:t>「生物基礎」で伝えたいこと</a:t>
            </a:r>
            <a:endParaRPr lang="en-US" altLang="ja-JP" sz="3600" dirty="0"/>
          </a:p>
        </p:txBody>
      </p:sp>
    </p:spTree>
    <p:extLst>
      <p:ext uri="{BB962C8B-B14F-4D97-AF65-F5344CB8AC3E}">
        <p14:creationId xmlns:p14="http://schemas.microsoft.com/office/powerpoint/2010/main" val="21352040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b="1" dirty="0" smtClean="0"/>
              <a:t>まとめ：授業で挑戦してほしいこと</a:t>
            </a:r>
            <a:endParaRPr kumimoji="1" lang="ja-JP" altLang="en-US" sz="3600" b="1" dirty="0"/>
          </a:p>
        </p:txBody>
      </p:sp>
      <p:sp>
        <p:nvSpPr>
          <p:cNvPr id="3" name="コンテンツ プレースホルダー 2"/>
          <p:cNvSpPr>
            <a:spLocks noGrp="1"/>
          </p:cNvSpPr>
          <p:nvPr>
            <p:ph idx="1"/>
          </p:nvPr>
        </p:nvSpPr>
        <p:spPr/>
        <p:txBody>
          <a:bodyPr/>
          <a:lstStyle/>
          <a:p>
            <a:r>
              <a:rPr kumimoji="1" lang="ja-JP" altLang="en-US" dirty="0" smtClean="0"/>
              <a:t>人に聞く、人に説明する</a:t>
            </a:r>
            <a:endParaRPr kumimoji="1" lang="en-US" altLang="ja-JP" dirty="0" smtClean="0"/>
          </a:p>
          <a:p>
            <a:endParaRPr lang="en-US" altLang="ja-JP" dirty="0"/>
          </a:p>
          <a:p>
            <a:r>
              <a:rPr kumimoji="1" lang="ja-JP" altLang="en-US" dirty="0" smtClean="0"/>
              <a:t>自分の目で見て、自分の頭で考える</a:t>
            </a:r>
            <a:endParaRPr kumimoji="1" lang="en-US" altLang="ja-JP" dirty="0" smtClean="0"/>
          </a:p>
          <a:p>
            <a:endParaRPr lang="en-US" altLang="ja-JP" dirty="0"/>
          </a:p>
          <a:p>
            <a:r>
              <a:rPr lang="ja-JP" altLang="en-US" dirty="0" smtClean="0"/>
              <a:t>目的意識を持って</a:t>
            </a:r>
            <a:r>
              <a:rPr lang="en-US" altLang="ja-JP" dirty="0" smtClean="0"/>
              <a:t>PDCA</a:t>
            </a:r>
            <a:r>
              <a:rPr lang="ja-JP" altLang="en-US" dirty="0"/>
              <a:t>サイクル</a:t>
            </a:r>
            <a:r>
              <a:rPr lang="ja-JP" altLang="en-US" dirty="0" smtClean="0"/>
              <a:t>を回す</a:t>
            </a:r>
            <a:endParaRPr lang="en-US" altLang="ja-JP" dirty="0" smtClean="0"/>
          </a:p>
          <a:p>
            <a:endParaRPr kumimoji="1" lang="en-US" altLang="ja-JP" dirty="0"/>
          </a:p>
          <a:p>
            <a:r>
              <a:rPr kumimoji="1" lang="ja-JP" altLang="en-US" dirty="0" smtClean="0"/>
              <a:t>皆が皆の面白さを知り、生かす</a:t>
            </a:r>
            <a:endParaRPr kumimoji="1" lang="en-US" altLang="ja-JP" dirty="0" smtClean="0"/>
          </a:p>
          <a:p>
            <a:pPr marL="0" indent="0">
              <a:buNone/>
            </a:pPr>
            <a:endParaRPr kumimoji="1" lang="en-US" altLang="ja-JP" dirty="0" smtClean="0"/>
          </a:p>
          <a:p>
            <a:pPr marL="0" indent="0">
              <a:buNone/>
            </a:pPr>
            <a:endParaRPr kumimoji="1" lang="ja-JP" altLang="en-US" dirty="0"/>
          </a:p>
        </p:txBody>
      </p:sp>
    </p:spTree>
    <p:extLst>
      <p:ext uri="{BB962C8B-B14F-4D97-AF65-F5344CB8AC3E}">
        <p14:creationId xmlns:p14="http://schemas.microsoft.com/office/powerpoint/2010/main" val="333715891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539552" y="1340768"/>
            <a:ext cx="8280920" cy="4680520"/>
          </a:xfrm>
        </p:spPr>
        <p:txBody>
          <a:bodyPr>
            <a:normAutofit fontScale="90000"/>
          </a:bodyPr>
          <a:lstStyle/>
          <a:p>
            <a:pPr algn="ctr"/>
            <a:r>
              <a:rPr lang="ja-JP" altLang="en-US" b="0" dirty="0" smtClean="0"/>
              <a:t>この授業</a:t>
            </a:r>
            <a:r>
              <a:rPr lang="ja-JP" altLang="en-US" b="0" dirty="0"/>
              <a:t>で</a:t>
            </a:r>
            <a:r>
              <a:rPr lang="ja-JP" altLang="en-US" b="0" dirty="0" smtClean="0"/>
              <a:t>は</a:t>
            </a:r>
            <a:r>
              <a:rPr lang="en-US" altLang="ja-JP" b="0" dirty="0" smtClean="0"/>
              <a:t/>
            </a:r>
            <a:br>
              <a:rPr lang="en-US" altLang="ja-JP" b="0" dirty="0" smtClean="0"/>
            </a:br>
            <a:r>
              <a:rPr lang="ja-JP" altLang="en-US" dirty="0" smtClean="0">
                <a:solidFill>
                  <a:srgbClr val="FF0000"/>
                </a:solidFill>
              </a:rPr>
              <a:t>「教師による講義」</a:t>
            </a:r>
            <a:r>
              <a:rPr lang="en-US" altLang="ja-JP" b="0" dirty="0" smtClean="0"/>
              <a:t/>
            </a:r>
            <a:br>
              <a:rPr lang="en-US" altLang="ja-JP" b="0" dirty="0" smtClean="0"/>
            </a:br>
            <a:r>
              <a:rPr lang="ja-JP" altLang="en-US" b="0" dirty="0" smtClean="0"/>
              <a:t>より</a:t>
            </a:r>
            <a:r>
              <a:rPr lang="en-US" altLang="ja-JP" b="0" dirty="0" smtClean="0"/>
              <a:t/>
            </a:r>
            <a:br>
              <a:rPr lang="en-US" altLang="ja-JP" b="0" dirty="0" smtClean="0"/>
            </a:br>
            <a:r>
              <a:rPr lang="ja-JP" altLang="en-US" dirty="0" smtClean="0">
                <a:solidFill>
                  <a:srgbClr val="FF0000"/>
                </a:solidFill>
              </a:rPr>
              <a:t>「皆さんの自学自習」</a:t>
            </a:r>
            <a:r>
              <a:rPr lang="en-US" altLang="ja-JP" dirty="0" smtClean="0"/>
              <a:t/>
            </a:r>
            <a:br>
              <a:rPr lang="en-US" altLang="ja-JP" dirty="0" smtClean="0"/>
            </a:br>
            <a:r>
              <a:rPr lang="ja-JP" altLang="en-US" b="0" dirty="0" smtClean="0"/>
              <a:t>の時間が長くなります。</a:t>
            </a:r>
            <a:r>
              <a:rPr lang="en-US" altLang="ja-JP" b="0" dirty="0" smtClean="0"/>
              <a:t/>
            </a:r>
            <a:br>
              <a:rPr lang="en-US" altLang="ja-JP" b="0" dirty="0" smtClean="0"/>
            </a:br>
            <a:r>
              <a:rPr lang="en-US" altLang="ja-JP" b="0" dirty="0" smtClean="0"/>
              <a:t/>
            </a:r>
            <a:br>
              <a:rPr lang="en-US" altLang="ja-JP" b="0" dirty="0" smtClean="0"/>
            </a:br>
            <a:r>
              <a:rPr lang="ja-JP" altLang="en-US" b="0" dirty="0"/>
              <a:t>理由</a:t>
            </a:r>
            <a:r>
              <a:rPr lang="ja-JP" altLang="en-US" b="0" dirty="0" smtClean="0"/>
              <a:t>はわかってもらえたでしょうか？</a:t>
            </a:r>
            <a:endParaRPr kumimoji="1" lang="ja-JP" altLang="en-US" b="0" dirty="0"/>
          </a:p>
        </p:txBody>
      </p:sp>
    </p:spTree>
    <p:extLst>
      <p:ext uri="{BB962C8B-B14F-4D97-AF65-F5344CB8AC3E}">
        <p14:creationId xmlns:p14="http://schemas.microsoft.com/office/powerpoint/2010/main" val="399470235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最後に：</a:t>
            </a:r>
            <a:r>
              <a:rPr kumimoji="1" lang="en-US" altLang="ja-JP" dirty="0" smtClean="0"/>
              <a:t>50cm</a:t>
            </a:r>
            <a:r>
              <a:rPr kumimoji="1" lang="ja-JP" altLang="en-US" dirty="0" smtClean="0"/>
              <a:t>革命を！</a:t>
            </a:r>
            <a:endParaRPr kumimoji="1" lang="ja-JP" altLang="en-US" dirty="0"/>
          </a:p>
        </p:txBody>
      </p:sp>
      <p:sp>
        <p:nvSpPr>
          <p:cNvPr id="3" name="コンテンツ プレースホルダー 2"/>
          <p:cNvSpPr>
            <a:spLocks noGrp="1"/>
          </p:cNvSpPr>
          <p:nvPr>
            <p:ph idx="1"/>
          </p:nvPr>
        </p:nvSpPr>
        <p:spPr>
          <a:xfrm>
            <a:off x="518864" y="1340768"/>
            <a:ext cx="8229600" cy="5141168"/>
          </a:xfrm>
        </p:spPr>
        <p:txBody>
          <a:bodyPr>
            <a:normAutofit lnSpcReduction="10000"/>
          </a:bodyPr>
          <a:lstStyle/>
          <a:p>
            <a:pPr marL="0" indent="0">
              <a:buNone/>
            </a:pPr>
            <a:r>
              <a:rPr kumimoji="1" lang="ja-JP" altLang="en-US" sz="4000" b="1" dirty="0" smtClean="0">
                <a:solidFill>
                  <a:srgbClr val="FF0000"/>
                </a:solidFill>
              </a:rPr>
              <a:t>面白いこと</a:t>
            </a:r>
            <a:r>
              <a:rPr kumimoji="1" lang="ja-JP" altLang="en-US" sz="2800" dirty="0" smtClean="0"/>
              <a:t>をしよう！</a:t>
            </a:r>
            <a:endParaRPr kumimoji="1" lang="en-US" altLang="ja-JP" sz="2800" dirty="0" smtClean="0"/>
          </a:p>
          <a:p>
            <a:pPr marL="0" indent="0">
              <a:buNone/>
            </a:pPr>
            <a:r>
              <a:rPr kumimoji="1" lang="en-US" altLang="ja-JP" sz="4000" b="1" dirty="0" smtClean="0">
                <a:solidFill>
                  <a:srgbClr val="FF0000"/>
                </a:solidFill>
              </a:rPr>
              <a:t>50cm</a:t>
            </a:r>
            <a:r>
              <a:rPr kumimoji="1" lang="ja-JP" altLang="en-US" sz="4000" b="1" dirty="0" smtClean="0">
                <a:solidFill>
                  <a:srgbClr val="FF0000"/>
                </a:solidFill>
              </a:rPr>
              <a:t>革命</a:t>
            </a:r>
            <a:r>
              <a:rPr kumimoji="1" lang="ja-JP" altLang="en-US" sz="2800" dirty="0" smtClean="0"/>
              <a:t>を起こそう！</a:t>
            </a:r>
            <a:endParaRPr kumimoji="1" lang="en-US" altLang="ja-JP" sz="2800" dirty="0" smtClean="0"/>
          </a:p>
          <a:p>
            <a:pPr marL="0" indent="0">
              <a:buNone/>
            </a:pPr>
            <a:endParaRPr lang="en-US" altLang="ja-JP" sz="2400" dirty="0"/>
          </a:p>
          <a:p>
            <a:pPr marL="0" indent="0">
              <a:buNone/>
            </a:pPr>
            <a:r>
              <a:rPr kumimoji="1" lang="ja-JP" altLang="en-US" sz="2400" dirty="0" smtClean="0"/>
              <a:t>身近なところで、自分の頭で考えて、よりよい「変化」を生み出す！</a:t>
            </a:r>
            <a:endParaRPr kumimoji="1" lang="en-US" altLang="ja-JP" sz="2400" dirty="0" smtClean="0"/>
          </a:p>
          <a:p>
            <a:pPr marL="0" indent="0">
              <a:buNone/>
            </a:pPr>
            <a:endParaRPr kumimoji="1" lang="en-US" altLang="ja-JP" sz="2400" dirty="0" smtClean="0"/>
          </a:p>
          <a:p>
            <a:pPr marL="0" indent="0">
              <a:buNone/>
            </a:pPr>
            <a:r>
              <a:rPr kumimoji="1" lang="ja-JP" altLang="en-US" sz="4000" b="1" dirty="0" smtClean="0">
                <a:solidFill>
                  <a:srgbClr val="FF0000"/>
                </a:solidFill>
              </a:rPr>
              <a:t>チェンジメーカー</a:t>
            </a:r>
            <a:r>
              <a:rPr kumimoji="1" lang="ja-JP" altLang="en-US" sz="2400" dirty="0" smtClean="0"/>
              <a:t>になろう！</a:t>
            </a:r>
            <a:endParaRPr kumimoji="1" lang="en-US" altLang="ja-JP" sz="2400" dirty="0" smtClean="0"/>
          </a:p>
          <a:p>
            <a:pPr marL="0" indent="0">
              <a:buNone/>
            </a:pPr>
            <a:endParaRPr lang="en-US" altLang="ja-JP" sz="2400" dirty="0"/>
          </a:p>
          <a:p>
            <a:pPr marL="0" indent="0">
              <a:buNone/>
            </a:pPr>
            <a:r>
              <a:rPr kumimoji="1" lang="ja-JP" altLang="en-US" sz="2400" dirty="0" smtClean="0"/>
              <a:t>そのために、</a:t>
            </a:r>
            <a:r>
              <a:rPr kumimoji="1" lang="ja-JP" altLang="en-US" sz="3600" b="1" dirty="0" smtClean="0">
                <a:solidFill>
                  <a:srgbClr val="FF0000"/>
                </a:solidFill>
              </a:rPr>
              <a:t>「外」の世界に出ていこう！</a:t>
            </a:r>
            <a:endParaRPr kumimoji="1" lang="en-US" altLang="ja-JP" sz="3600" b="1" dirty="0" smtClean="0">
              <a:solidFill>
                <a:srgbClr val="FF0000"/>
              </a:solidFill>
            </a:endParaRPr>
          </a:p>
          <a:p>
            <a:pPr marL="0" indent="0">
              <a:buNone/>
            </a:pPr>
            <a:r>
              <a:rPr lang="ja-JP" altLang="en-US" sz="2400" dirty="0" smtClean="0"/>
              <a:t>面白い人と会って、面白い体験をして、世界を広げよう！</a:t>
            </a:r>
            <a:endParaRPr kumimoji="1" lang="en-US" altLang="ja-JP" sz="2400" dirty="0" smtClean="0"/>
          </a:p>
        </p:txBody>
      </p:sp>
    </p:spTree>
    <p:extLst>
      <p:ext uri="{BB962C8B-B14F-4D97-AF65-F5344CB8AC3E}">
        <p14:creationId xmlns:p14="http://schemas.microsoft.com/office/powerpoint/2010/main" val="17300966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760040" y="1340768"/>
            <a:ext cx="7772400" cy="4680520"/>
          </a:xfrm>
        </p:spPr>
        <p:txBody>
          <a:bodyPr>
            <a:normAutofit/>
          </a:bodyPr>
          <a:lstStyle/>
          <a:p>
            <a:pPr algn="ctr"/>
            <a:r>
              <a:rPr lang="ja-JP" altLang="en-US" b="0" dirty="0" smtClean="0"/>
              <a:t>この授業</a:t>
            </a:r>
            <a:r>
              <a:rPr lang="ja-JP" altLang="en-US" b="0" dirty="0"/>
              <a:t>で</a:t>
            </a:r>
            <a:r>
              <a:rPr lang="ja-JP" altLang="en-US" b="0" dirty="0" smtClean="0"/>
              <a:t>は</a:t>
            </a:r>
            <a:r>
              <a:rPr lang="en-US" altLang="ja-JP" b="0" dirty="0" smtClean="0"/>
              <a:t/>
            </a:r>
            <a:br>
              <a:rPr lang="en-US" altLang="ja-JP" b="0" dirty="0" smtClean="0"/>
            </a:br>
            <a:r>
              <a:rPr lang="ja-JP" altLang="en-US" dirty="0" smtClean="0">
                <a:solidFill>
                  <a:srgbClr val="FF0000"/>
                </a:solidFill>
              </a:rPr>
              <a:t>「教師による講義」</a:t>
            </a:r>
            <a:r>
              <a:rPr lang="en-US" altLang="ja-JP" b="0" dirty="0" smtClean="0"/>
              <a:t/>
            </a:r>
            <a:br>
              <a:rPr lang="en-US" altLang="ja-JP" b="0" dirty="0" smtClean="0"/>
            </a:br>
            <a:r>
              <a:rPr lang="ja-JP" altLang="en-US" b="0" dirty="0" smtClean="0"/>
              <a:t>より</a:t>
            </a:r>
            <a:r>
              <a:rPr lang="en-US" altLang="ja-JP" b="0" dirty="0" smtClean="0"/>
              <a:t/>
            </a:r>
            <a:br>
              <a:rPr lang="en-US" altLang="ja-JP" b="0" dirty="0" smtClean="0"/>
            </a:br>
            <a:r>
              <a:rPr lang="ja-JP" altLang="en-US" dirty="0" smtClean="0">
                <a:solidFill>
                  <a:srgbClr val="FF0000"/>
                </a:solidFill>
              </a:rPr>
              <a:t>「皆さんの自学自習」</a:t>
            </a:r>
            <a:r>
              <a:rPr lang="en-US" altLang="ja-JP" dirty="0" smtClean="0"/>
              <a:t/>
            </a:r>
            <a:br>
              <a:rPr lang="en-US" altLang="ja-JP" dirty="0" smtClean="0"/>
            </a:br>
            <a:r>
              <a:rPr lang="ja-JP" altLang="en-US" b="0" dirty="0" smtClean="0"/>
              <a:t>の時間が長くなります。</a:t>
            </a:r>
            <a:r>
              <a:rPr lang="en-US" altLang="ja-JP" b="0" dirty="0" smtClean="0"/>
              <a:t/>
            </a:r>
            <a:br>
              <a:rPr lang="en-US" altLang="ja-JP" b="0" dirty="0" smtClean="0"/>
            </a:br>
            <a:r>
              <a:rPr lang="en-US" altLang="ja-JP" b="0" dirty="0" smtClean="0"/>
              <a:t/>
            </a:r>
            <a:br>
              <a:rPr lang="en-US" altLang="ja-JP" b="0" dirty="0" smtClean="0"/>
            </a:br>
            <a:r>
              <a:rPr lang="ja-JP" altLang="en-US" b="0" dirty="0" smtClean="0"/>
              <a:t>なぜでしょうか？？</a:t>
            </a:r>
            <a:endParaRPr kumimoji="1" lang="ja-JP" altLang="en-US" b="0" dirty="0"/>
          </a:p>
        </p:txBody>
      </p:sp>
    </p:spTree>
    <p:extLst>
      <p:ext uri="{BB962C8B-B14F-4D97-AF65-F5344CB8AC3E}">
        <p14:creationId xmlns:p14="http://schemas.microsoft.com/office/powerpoint/2010/main" val="26367499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83568" y="404664"/>
            <a:ext cx="8208912" cy="6124754"/>
          </a:xfrm>
          <a:prstGeom prst="rect">
            <a:avLst/>
          </a:prstGeom>
          <a:noFill/>
        </p:spPr>
        <p:txBody>
          <a:bodyPr wrap="square" rtlCol="0">
            <a:spAutoFit/>
          </a:bodyPr>
          <a:lstStyle/>
          <a:p>
            <a:r>
              <a:rPr lang="ja-JP" altLang="en-US" sz="3200" b="1" dirty="0"/>
              <a:t>テーマ</a:t>
            </a:r>
            <a:r>
              <a:rPr lang="ja-JP" altLang="en-US" sz="3200" b="1" dirty="0" smtClean="0"/>
              <a:t>①</a:t>
            </a:r>
            <a:endParaRPr lang="en-US" altLang="ja-JP" sz="3200" b="1" dirty="0" smtClean="0"/>
          </a:p>
          <a:p>
            <a:r>
              <a:rPr lang="ja-JP" altLang="en-US" sz="3200" dirty="0" smtClean="0"/>
              <a:t>「わかる」とはどういうことか</a:t>
            </a:r>
            <a:endParaRPr lang="en-US" altLang="ja-JP" sz="3200" dirty="0" smtClean="0"/>
          </a:p>
          <a:p>
            <a:endParaRPr lang="en-US" altLang="ja-JP" dirty="0" smtClean="0"/>
          </a:p>
          <a:p>
            <a:r>
              <a:rPr lang="ja-JP" altLang="en-US" sz="3200" b="1" dirty="0" smtClean="0"/>
              <a:t>テーマ②</a:t>
            </a:r>
            <a:endParaRPr lang="en-US" altLang="ja-JP" sz="3200" b="1" dirty="0" smtClean="0"/>
          </a:p>
          <a:p>
            <a:r>
              <a:rPr lang="ja-JP" altLang="en-US" sz="3200" dirty="0" smtClean="0"/>
              <a:t>自分の目で見て、自分の頭で考える</a:t>
            </a:r>
            <a:endParaRPr lang="en-US" altLang="ja-JP" sz="3200" dirty="0" smtClean="0"/>
          </a:p>
          <a:p>
            <a:endParaRPr lang="en-US" altLang="ja-JP" dirty="0"/>
          </a:p>
          <a:p>
            <a:r>
              <a:rPr lang="ja-JP" altLang="en-US" sz="3200" b="1" dirty="0" smtClean="0"/>
              <a:t>テーマ③</a:t>
            </a:r>
            <a:endParaRPr lang="en-US" altLang="ja-JP" sz="3200" b="1" dirty="0" smtClean="0"/>
          </a:p>
          <a:p>
            <a:r>
              <a:rPr kumimoji="1" lang="ja-JP" altLang="en-US" sz="3200" dirty="0" smtClean="0"/>
              <a:t>社会で求められる力とは</a:t>
            </a:r>
            <a:endParaRPr kumimoji="1" lang="en-US" altLang="ja-JP" sz="3200" dirty="0" smtClean="0"/>
          </a:p>
          <a:p>
            <a:endParaRPr kumimoji="1" lang="en-US" altLang="ja-JP" dirty="0" smtClean="0"/>
          </a:p>
          <a:p>
            <a:r>
              <a:rPr lang="ja-JP" altLang="en-US" sz="3200" b="1" dirty="0" smtClean="0"/>
              <a:t>テーマ④</a:t>
            </a:r>
            <a:endParaRPr lang="en-US" altLang="ja-JP" sz="3200" b="1" dirty="0" smtClean="0"/>
          </a:p>
          <a:p>
            <a:r>
              <a:rPr lang="ja-JP" altLang="en-US" sz="3200" dirty="0" smtClean="0"/>
              <a:t>学校はどんな「場」</a:t>
            </a:r>
            <a:r>
              <a:rPr lang="ja-JP" altLang="en-US" sz="3200" dirty="0" err="1" smtClean="0"/>
              <a:t>か</a:t>
            </a:r>
            <a:endParaRPr lang="en-US" altLang="ja-JP" sz="3200" dirty="0" smtClean="0"/>
          </a:p>
          <a:p>
            <a:endParaRPr lang="en-US" altLang="ja-JP" dirty="0" smtClean="0"/>
          </a:p>
          <a:p>
            <a:r>
              <a:rPr lang="ja-JP" altLang="en-US" sz="3200" b="1" dirty="0" smtClean="0"/>
              <a:t>テーマ⑤</a:t>
            </a:r>
            <a:endParaRPr lang="en-US" altLang="ja-JP" sz="3200" b="1" dirty="0" smtClean="0"/>
          </a:p>
          <a:p>
            <a:r>
              <a:rPr lang="ja-JP" altLang="en-US" sz="3200" dirty="0" smtClean="0"/>
              <a:t>「生物基礎」で伝えたいこと</a:t>
            </a:r>
            <a:endParaRPr lang="en-US" altLang="ja-JP" sz="3600" dirty="0"/>
          </a:p>
        </p:txBody>
      </p:sp>
    </p:spTree>
    <p:extLst>
      <p:ext uri="{BB962C8B-B14F-4D97-AF65-F5344CB8AC3E}">
        <p14:creationId xmlns:p14="http://schemas.microsoft.com/office/powerpoint/2010/main" val="32054925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683568" y="2204864"/>
            <a:ext cx="7772400" cy="2016224"/>
          </a:xfrm>
        </p:spPr>
        <p:txBody>
          <a:bodyPr>
            <a:normAutofit/>
          </a:bodyPr>
          <a:lstStyle/>
          <a:p>
            <a:pPr algn="ctr"/>
            <a:r>
              <a:rPr kumimoji="1" lang="ja-JP" altLang="en-US" dirty="0" smtClean="0"/>
              <a:t>テーマ①</a:t>
            </a:r>
            <a:r>
              <a:rPr kumimoji="1" lang="en-US" altLang="ja-JP" dirty="0" smtClean="0"/>
              <a:t/>
            </a:r>
            <a:br>
              <a:rPr kumimoji="1" lang="en-US" altLang="ja-JP" dirty="0" smtClean="0"/>
            </a:br>
            <a:r>
              <a:rPr kumimoji="1" lang="en-US" altLang="ja-JP" dirty="0" smtClean="0"/>
              <a:t/>
            </a:r>
            <a:br>
              <a:rPr kumimoji="1" lang="en-US" altLang="ja-JP" dirty="0" smtClean="0"/>
            </a:br>
            <a:r>
              <a:rPr kumimoji="1" lang="ja-JP" altLang="en-US" dirty="0" smtClean="0"/>
              <a:t>「わかる」とはどういうことか</a:t>
            </a:r>
            <a:endParaRPr kumimoji="1" lang="ja-JP" altLang="en-US" dirty="0"/>
          </a:p>
        </p:txBody>
      </p:sp>
    </p:spTree>
    <p:extLst>
      <p:ext uri="{BB962C8B-B14F-4D97-AF65-F5344CB8AC3E}">
        <p14:creationId xmlns:p14="http://schemas.microsoft.com/office/powerpoint/2010/main" val="34513373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理解</a:t>
            </a:r>
            <a:r>
              <a:rPr lang="ja-JP" altLang="en-US" dirty="0" smtClean="0"/>
              <a:t>の</a:t>
            </a:r>
            <a:r>
              <a:rPr lang="ja-JP" altLang="en-US" dirty="0"/>
              <a:t>４</a:t>
            </a:r>
            <a:r>
              <a:rPr lang="ja-JP" altLang="en-US" dirty="0" smtClean="0"/>
              <a:t>段階</a:t>
            </a:r>
            <a:endParaRPr kumimoji="1" lang="ja-JP" altLang="en-US" dirty="0"/>
          </a:p>
        </p:txBody>
      </p:sp>
      <p:sp>
        <p:nvSpPr>
          <p:cNvPr id="3" name="コンテンツ プレースホルダー 2"/>
          <p:cNvSpPr>
            <a:spLocks noGrp="1"/>
          </p:cNvSpPr>
          <p:nvPr>
            <p:ph idx="1"/>
          </p:nvPr>
        </p:nvSpPr>
        <p:spPr>
          <a:xfrm>
            <a:off x="467544" y="1340768"/>
            <a:ext cx="8229600" cy="4320480"/>
          </a:xfrm>
        </p:spPr>
        <p:txBody>
          <a:bodyPr>
            <a:normAutofit/>
          </a:bodyPr>
          <a:lstStyle/>
          <a:p>
            <a:pPr marL="0" indent="0">
              <a:buNone/>
            </a:pPr>
            <a:r>
              <a:rPr kumimoji="1" lang="ja-JP" altLang="en-US" b="1" dirty="0" smtClean="0"/>
              <a:t>①わからないことがわからない</a:t>
            </a:r>
            <a:endParaRPr kumimoji="1" lang="en-US" altLang="ja-JP" b="1" dirty="0" smtClean="0"/>
          </a:p>
          <a:p>
            <a:pPr marL="0" indent="0">
              <a:buNone/>
            </a:pPr>
            <a:endParaRPr lang="en-US" altLang="ja-JP" b="1" dirty="0" smtClean="0"/>
          </a:p>
          <a:p>
            <a:pPr marL="0" indent="0">
              <a:buNone/>
            </a:pPr>
            <a:r>
              <a:rPr kumimoji="1" lang="ja-JP" altLang="en-US" b="1" dirty="0" smtClean="0"/>
              <a:t>②わからないことがわかる</a:t>
            </a:r>
            <a:endParaRPr kumimoji="1" lang="en-US" altLang="ja-JP" b="1" dirty="0" smtClean="0"/>
          </a:p>
          <a:p>
            <a:pPr marL="0" indent="0">
              <a:buNone/>
            </a:pPr>
            <a:endParaRPr lang="en-US" altLang="ja-JP" b="1" dirty="0" smtClean="0"/>
          </a:p>
          <a:p>
            <a:pPr marL="0" indent="0">
              <a:buNone/>
            </a:pPr>
            <a:r>
              <a:rPr kumimoji="1" lang="ja-JP" altLang="en-US" b="1" dirty="0" smtClean="0"/>
              <a:t>③わかった気になる</a:t>
            </a:r>
            <a:endParaRPr kumimoji="1" lang="en-US" altLang="ja-JP" b="1" dirty="0" smtClean="0"/>
          </a:p>
          <a:p>
            <a:pPr marL="0" indent="0">
              <a:buNone/>
            </a:pPr>
            <a:endParaRPr lang="en-US" altLang="ja-JP" b="1" dirty="0" smtClean="0"/>
          </a:p>
          <a:p>
            <a:pPr marL="0" indent="0">
              <a:buNone/>
            </a:pPr>
            <a:r>
              <a:rPr kumimoji="1" lang="ja-JP" altLang="en-US" b="1" dirty="0" smtClean="0"/>
              <a:t>④本当にわかる</a:t>
            </a:r>
            <a:endParaRPr kumimoji="1" lang="en-US" altLang="ja-JP" b="1" dirty="0" smtClean="0"/>
          </a:p>
          <a:p>
            <a:pPr marL="0" indent="0">
              <a:buNone/>
            </a:pPr>
            <a:endParaRPr kumimoji="1" lang="ja-JP" altLang="en-US" b="1" dirty="0"/>
          </a:p>
        </p:txBody>
      </p:sp>
      <p:sp>
        <p:nvSpPr>
          <p:cNvPr id="4" name="U ターン矢印 3"/>
          <p:cNvSpPr/>
          <p:nvPr/>
        </p:nvSpPr>
        <p:spPr>
          <a:xfrm rot="5400000">
            <a:off x="6055028" y="1801956"/>
            <a:ext cx="1512168" cy="877824"/>
          </a:xfrm>
          <a:prstGeom prst="uturnArrow">
            <a:avLst>
              <a:gd name="adj1" fmla="val 25000"/>
              <a:gd name="adj2" fmla="val 25000"/>
              <a:gd name="adj3" fmla="val 25000"/>
              <a:gd name="adj4" fmla="val 43750"/>
              <a:gd name="adj5"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テキスト ボックス 5"/>
          <p:cNvSpPr txBox="1"/>
          <p:nvPr/>
        </p:nvSpPr>
        <p:spPr>
          <a:xfrm>
            <a:off x="7441479" y="1805915"/>
            <a:ext cx="1415772" cy="1077218"/>
          </a:xfrm>
          <a:prstGeom prst="rect">
            <a:avLst/>
          </a:prstGeom>
          <a:noFill/>
          <a:ln>
            <a:noFill/>
          </a:ln>
        </p:spPr>
        <p:txBody>
          <a:bodyPr wrap="none" rtlCol="0">
            <a:spAutoFit/>
          </a:bodyPr>
          <a:lstStyle/>
          <a:p>
            <a:pPr algn="ctr"/>
            <a:r>
              <a:rPr lang="ja-JP" altLang="en-US" sz="3200" b="1" dirty="0" smtClean="0"/>
              <a:t>大きな</a:t>
            </a:r>
            <a:endParaRPr lang="en-US" altLang="ja-JP" sz="3200" b="1" dirty="0" smtClean="0"/>
          </a:p>
          <a:p>
            <a:pPr algn="ctr"/>
            <a:r>
              <a:rPr lang="ja-JP" altLang="en-US" sz="3200" b="1" dirty="0" smtClean="0"/>
              <a:t>転換</a:t>
            </a:r>
            <a:endParaRPr kumimoji="1" lang="en-US" altLang="ja-JP" sz="3200" b="1" dirty="0" smtClean="0"/>
          </a:p>
        </p:txBody>
      </p:sp>
      <p:sp>
        <p:nvSpPr>
          <p:cNvPr id="7" name="U ターン矢印 6"/>
          <p:cNvSpPr/>
          <p:nvPr/>
        </p:nvSpPr>
        <p:spPr>
          <a:xfrm rot="5400000">
            <a:off x="6055028" y="4106212"/>
            <a:ext cx="1512168" cy="877824"/>
          </a:xfrm>
          <a:prstGeom prst="uturnArrow">
            <a:avLst>
              <a:gd name="adj1" fmla="val 25000"/>
              <a:gd name="adj2" fmla="val 25000"/>
              <a:gd name="adj3" fmla="val 25000"/>
              <a:gd name="adj4" fmla="val 43750"/>
              <a:gd name="adj5"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テキスト ボックス 7"/>
          <p:cNvSpPr txBox="1"/>
          <p:nvPr/>
        </p:nvSpPr>
        <p:spPr>
          <a:xfrm>
            <a:off x="7415988" y="4124345"/>
            <a:ext cx="1415772" cy="1077218"/>
          </a:xfrm>
          <a:prstGeom prst="rect">
            <a:avLst/>
          </a:prstGeom>
          <a:noFill/>
          <a:ln>
            <a:noFill/>
          </a:ln>
        </p:spPr>
        <p:txBody>
          <a:bodyPr wrap="none" rtlCol="0">
            <a:spAutoFit/>
          </a:bodyPr>
          <a:lstStyle/>
          <a:p>
            <a:pPr algn="ctr"/>
            <a:r>
              <a:rPr lang="ja-JP" altLang="en-US" sz="3200" b="1" dirty="0" smtClean="0"/>
              <a:t>大きな</a:t>
            </a:r>
            <a:endParaRPr lang="en-US" altLang="ja-JP" sz="3200" b="1" dirty="0" smtClean="0"/>
          </a:p>
          <a:p>
            <a:pPr algn="ctr"/>
            <a:r>
              <a:rPr lang="ja-JP" altLang="en-US" sz="3200" b="1" dirty="0" smtClean="0"/>
              <a:t>転換</a:t>
            </a:r>
            <a:endParaRPr kumimoji="1" lang="en-US" altLang="ja-JP" sz="3200" b="1" dirty="0" smtClean="0"/>
          </a:p>
        </p:txBody>
      </p:sp>
    </p:spTree>
    <p:extLst>
      <p:ext uri="{BB962C8B-B14F-4D97-AF65-F5344CB8AC3E}">
        <p14:creationId xmlns:p14="http://schemas.microsoft.com/office/powerpoint/2010/main" val="28857990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ラーニングピラミッド</a:t>
            </a:r>
            <a:endParaRPr kumimoji="1" lang="ja-JP" altLang="en-US" dirty="0"/>
          </a:p>
        </p:txBody>
      </p:sp>
      <p:pic>
        <p:nvPicPr>
          <p:cNvPr id="2050" name="図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484782"/>
            <a:ext cx="6948772" cy="5158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ボックス 3"/>
          <p:cNvSpPr txBox="1"/>
          <p:nvPr/>
        </p:nvSpPr>
        <p:spPr>
          <a:xfrm>
            <a:off x="1026176" y="2252867"/>
            <a:ext cx="754944" cy="400110"/>
          </a:xfrm>
          <a:prstGeom prst="rect">
            <a:avLst/>
          </a:prstGeom>
          <a:solidFill>
            <a:srgbClr val="FFFF00"/>
          </a:solidFill>
          <a:ln>
            <a:solidFill>
              <a:schemeClr val="tx1"/>
            </a:solidFill>
          </a:ln>
        </p:spPr>
        <p:txBody>
          <a:bodyPr wrap="square" rtlCol="0">
            <a:spAutoFit/>
          </a:bodyPr>
          <a:lstStyle/>
          <a:p>
            <a:pPr algn="ctr"/>
            <a:r>
              <a:rPr kumimoji="1" lang="ja-JP" altLang="en-US" sz="2000" b="1" dirty="0" smtClean="0"/>
              <a:t>講義</a:t>
            </a:r>
            <a:endParaRPr kumimoji="1" lang="ja-JP" altLang="en-US" sz="2000" b="1" dirty="0"/>
          </a:p>
        </p:txBody>
      </p:sp>
      <p:sp>
        <p:nvSpPr>
          <p:cNvPr id="7" name="テキスト ボックス 6"/>
          <p:cNvSpPr txBox="1"/>
          <p:nvPr/>
        </p:nvSpPr>
        <p:spPr>
          <a:xfrm>
            <a:off x="987827" y="2838255"/>
            <a:ext cx="831642" cy="400110"/>
          </a:xfrm>
          <a:prstGeom prst="rect">
            <a:avLst/>
          </a:prstGeom>
          <a:solidFill>
            <a:srgbClr val="FFFF00"/>
          </a:solidFill>
          <a:ln>
            <a:solidFill>
              <a:schemeClr val="tx1"/>
            </a:solidFill>
          </a:ln>
        </p:spPr>
        <p:txBody>
          <a:bodyPr wrap="square" rtlCol="0">
            <a:spAutoFit/>
          </a:bodyPr>
          <a:lstStyle/>
          <a:p>
            <a:pPr algn="ctr"/>
            <a:r>
              <a:rPr lang="ja-JP" altLang="en-US" sz="2000" b="1" dirty="0"/>
              <a:t>読書</a:t>
            </a:r>
            <a:endParaRPr kumimoji="1" lang="ja-JP" altLang="en-US" sz="2000" b="1" dirty="0"/>
          </a:p>
        </p:txBody>
      </p:sp>
      <p:sp>
        <p:nvSpPr>
          <p:cNvPr id="8" name="テキスト ボックス 7"/>
          <p:cNvSpPr txBox="1"/>
          <p:nvPr/>
        </p:nvSpPr>
        <p:spPr>
          <a:xfrm>
            <a:off x="846261" y="3423643"/>
            <a:ext cx="1114774" cy="400110"/>
          </a:xfrm>
          <a:prstGeom prst="rect">
            <a:avLst/>
          </a:prstGeom>
          <a:solidFill>
            <a:srgbClr val="FFFF00"/>
          </a:solidFill>
          <a:ln>
            <a:solidFill>
              <a:schemeClr val="tx1"/>
            </a:solidFill>
          </a:ln>
        </p:spPr>
        <p:txBody>
          <a:bodyPr wrap="square" rtlCol="0">
            <a:spAutoFit/>
          </a:bodyPr>
          <a:lstStyle/>
          <a:p>
            <a:pPr algn="ctr"/>
            <a:r>
              <a:rPr lang="ja-JP" altLang="en-US" sz="2000" b="1" dirty="0" smtClean="0"/>
              <a:t>視聴覚</a:t>
            </a:r>
            <a:endParaRPr lang="en-US" altLang="ja-JP" sz="2000" b="1" dirty="0" smtClean="0"/>
          </a:p>
        </p:txBody>
      </p:sp>
      <p:sp>
        <p:nvSpPr>
          <p:cNvPr id="9" name="テキスト ボックス 8"/>
          <p:cNvSpPr txBox="1"/>
          <p:nvPr/>
        </p:nvSpPr>
        <p:spPr>
          <a:xfrm>
            <a:off x="1025606" y="4009031"/>
            <a:ext cx="756084" cy="400110"/>
          </a:xfrm>
          <a:prstGeom prst="rect">
            <a:avLst/>
          </a:prstGeom>
          <a:solidFill>
            <a:srgbClr val="FFFF00"/>
          </a:solidFill>
          <a:ln>
            <a:solidFill>
              <a:schemeClr val="tx1"/>
            </a:solidFill>
          </a:ln>
        </p:spPr>
        <p:txBody>
          <a:bodyPr wrap="square" rtlCol="0">
            <a:spAutoFit/>
          </a:bodyPr>
          <a:lstStyle/>
          <a:p>
            <a:pPr algn="ctr"/>
            <a:r>
              <a:rPr lang="ja-JP" altLang="en-US" sz="2000" b="1" dirty="0" smtClean="0"/>
              <a:t>演じ</a:t>
            </a:r>
            <a:endParaRPr kumimoji="1" lang="ja-JP" altLang="en-US" sz="2000" b="1" dirty="0"/>
          </a:p>
        </p:txBody>
      </p:sp>
      <p:sp>
        <p:nvSpPr>
          <p:cNvPr id="10" name="テキスト ボックス 9"/>
          <p:cNvSpPr txBox="1"/>
          <p:nvPr/>
        </p:nvSpPr>
        <p:spPr>
          <a:xfrm>
            <a:off x="971600" y="4594419"/>
            <a:ext cx="864096" cy="400110"/>
          </a:xfrm>
          <a:prstGeom prst="rect">
            <a:avLst/>
          </a:prstGeom>
          <a:solidFill>
            <a:srgbClr val="FFFF00"/>
          </a:solidFill>
          <a:ln>
            <a:solidFill>
              <a:schemeClr val="tx1"/>
            </a:solidFill>
          </a:ln>
        </p:spPr>
        <p:txBody>
          <a:bodyPr wrap="square" rtlCol="0">
            <a:spAutoFit/>
          </a:bodyPr>
          <a:lstStyle/>
          <a:p>
            <a:pPr algn="ctr"/>
            <a:r>
              <a:rPr lang="ja-JP" altLang="en-US" sz="2000" b="1" dirty="0" smtClean="0"/>
              <a:t>対話</a:t>
            </a:r>
            <a:endParaRPr kumimoji="1" lang="ja-JP" altLang="en-US" sz="2000" b="1" dirty="0"/>
          </a:p>
        </p:txBody>
      </p:sp>
      <p:sp>
        <p:nvSpPr>
          <p:cNvPr id="11" name="テキスト ボックス 10"/>
          <p:cNvSpPr txBox="1"/>
          <p:nvPr/>
        </p:nvSpPr>
        <p:spPr>
          <a:xfrm>
            <a:off x="1025606" y="5179807"/>
            <a:ext cx="756084" cy="400110"/>
          </a:xfrm>
          <a:prstGeom prst="rect">
            <a:avLst/>
          </a:prstGeom>
          <a:solidFill>
            <a:srgbClr val="FFFF00"/>
          </a:solidFill>
          <a:ln>
            <a:solidFill>
              <a:schemeClr val="tx1"/>
            </a:solidFill>
          </a:ln>
        </p:spPr>
        <p:txBody>
          <a:bodyPr wrap="square" rtlCol="0">
            <a:spAutoFit/>
          </a:bodyPr>
          <a:lstStyle/>
          <a:p>
            <a:pPr algn="ctr"/>
            <a:r>
              <a:rPr lang="ja-JP" altLang="en-US" sz="2000" b="1" dirty="0"/>
              <a:t>体験</a:t>
            </a:r>
            <a:endParaRPr kumimoji="1" lang="ja-JP" altLang="en-US" sz="2000" b="1" dirty="0"/>
          </a:p>
        </p:txBody>
      </p:sp>
      <p:sp>
        <p:nvSpPr>
          <p:cNvPr id="12" name="テキスト ボックス 11"/>
          <p:cNvSpPr txBox="1"/>
          <p:nvPr/>
        </p:nvSpPr>
        <p:spPr>
          <a:xfrm>
            <a:off x="467544" y="5765194"/>
            <a:ext cx="1872208" cy="400110"/>
          </a:xfrm>
          <a:prstGeom prst="rect">
            <a:avLst/>
          </a:prstGeom>
          <a:solidFill>
            <a:srgbClr val="FFFF00"/>
          </a:solidFill>
          <a:ln>
            <a:solidFill>
              <a:schemeClr val="tx1"/>
            </a:solidFill>
          </a:ln>
        </p:spPr>
        <p:txBody>
          <a:bodyPr wrap="square" rtlCol="0">
            <a:spAutoFit/>
          </a:bodyPr>
          <a:lstStyle/>
          <a:p>
            <a:pPr algn="ctr"/>
            <a:r>
              <a:rPr lang="ja-JP" altLang="en-US" sz="2000" b="1" dirty="0"/>
              <a:t>他人</a:t>
            </a:r>
            <a:r>
              <a:rPr lang="ja-JP" altLang="en-US" sz="2000" b="1" dirty="0" smtClean="0"/>
              <a:t>に教える</a:t>
            </a:r>
            <a:endParaRPr kumimoji="1" lang="ja-JP" altLang="en-US" sz="2000" b="1" dirty="0"/>
          </a:p>
        </p:txBody>
      </p:sp>
      <p:sp>
        <p:nvSpPr>
          <p:cNvPr id="13" name="正方形/長方形 12"/>
          <p:cNvSpPr/>
          <p:nvPr/>
        </p:nvSpPr>
        <p:spPr>
          <a:xfrm>
            <a:off x="323528" y="4484304"/>
            <a:ext cx="8424936" cy="1796880"/>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6217824" y="1872534"/>
            <a:ext cx="2736304" cy="646331"/>
          </a:xfrm>
          <a:prstGeom prst="rect">
            <a:avLst/>
          </a:prstGeom>
          <a:solidFill>
            <a:schemeClr val="bg1"/>
          </a:solidFill>
          <a:ln>
            <a:solidFill>
              <a:schemeClr val="tx1"/>
            </a:solidFill>
          </a:ln>
        </p:spPr>
        <p:txBody>
          <a:bodyPr wrap="square" rtlCol="0">
            <a:spAutoFit/>
          </a:bodyPr>
          <a:lstStyle/>
          <a:p>
            <a:pPr algn="ctr"/>
            <a:r>
              <a:rPr kumimoji="1" lang="ja-JP" altLang="en-US" dirty="0" smtClean="0"/>
              <a:t>実証的な研究成果</a:t>
            </a:r>
            <a:endParaRPr kumimoji="1" lang="en-US" altLang="ja-JP" dirty="0" smtClean="0"/>
          </a:p>
          <a:p>
            <a:pPr algn="ctr"/>
            <a:r>
              <a:rPr lang="ja-JP" altLang="en-US" dirty="0"/>
              <a:t>ではないこと</a:t>
            </a:r>
            <a:r>
              <a:rPr lang="ja-JP" altLang="en-US" dirty="0" smtClean="0"/>
              <a:t>に注意</a:t>
            </a:r>
            <a:endParaRPr lang="en-US" altLang="ja-JP" dirty="0" smtClean="0"/>
          </a:p>
        </p:txBody>
      </p:sp>
    </p:spTree>
    <p:extLst>
      <p:ext uri="{BB962C8B-B14F-4D97-AF65-F5344CB8AC3E}">
        <p14:creationId xmlns:p14="http://schemas.microsoft.com/office/powerpoint/2010/main" val="30940030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「わかる」ために必要なこと</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「わからないこと」はまず自分で考えてみる。</a:t>
            </a:r>
            <a:endParaRPr lang="en-US" altLang="ja-JP" dirty="0" smtClean="0"/>
          </a:p>
          <a:p>
            <a:endParaRPr kumimoji="1" lang="en-US" altLang="ja-JP" dirty="0" smtClean="0"/>
          </a:p>
          <a:p>
            <a:r>
              <a:rPr lang="ja-JP" altLang="en-US" dirty="0"/>
              <a:t>それ</a:t>
            </a:r>
            <a:r>
              <a:rPr lang="ja-JP" altLang="en-US" dirty="0" smtClean="0"/>
              <a:t>でもわからなければ、人に助けを求める（「教えて」と言える能力）。</a:t>
            </a:r>
            <a:endParaRPr lang="en-US" altLang="ja-JP" dirty="0" smtClean="0"/>
          </a:p>
          <a:p>
            <a:endParaRPr kumimoji="1" lang="en-US" altLang="ja-JP" dirty="0"/>
          </a:p>
          <a:p>
            <a:r>
              <a:rPr lang="ja-JP" altLang="en-US" dirty="0"/>
              <a:t>自分</a:t>
            </a:r>
            <a:r>
              <a:rPr lang="ja-JP" altLang="en-US" dirty="0" smtClean="0"/>
              <a:t>が「わかった」と思ったことは、積極的に人に教える。</a:t>
            </a:r>
            <a:endParaRPr kumimoji="1" lang="en-US" altLang="ja-JP" dirty="0"/>
          </a:p>
        </p:txBody>
      </p:sp>
    </p:spTree>
    <p:extLst>
      <p:ext uri="{BB962C8B-B14F-4D97-AF65-F5344CB8AC3E}">
        <p14:creationId xmlns:p14="http://schemas.microsoft.com/office/powerpoint/2010/main" val="31990641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おすすめ設定">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7091</TotalTime>
  <Words>1176</Words>
  <Application>Microsoft Office PowerPoint</Application>
  <PresentationFormat>画面に合わせる (4:3)</PresentationFormat>
  <Paragraphs>223</Paragraphs>
  <Slides>39</Slides>
  <Notes>3</Notes>
  <HiddenSlides>0</HiddenSlides>
  <MMClips>0</MMClips>
  <ScaleCrop>false</ScaleCrop>
  <HeadingPairs>
    <vt:vector size="4" baseType="variant">
      <vt:variant>
        <vt:lpstr>テーマ</vt:lpstr>
      </vt:variant>
      <vt:variant>
        <vt:i4>1</vt:i4>
      </vt:variant>
      <vt:variant>
        <vt:lpstr>スライド タイトル</vt:lpstr>
      </vt:variant>
      <vt:variant>
        <vt:i4>39</vt:i4>
      </vt:variant>
    </vt:vector>
  </HeadingPairs>
  <TitlesOfParts>
    <vt:vector size="40" baseType="lpstr">
      <vt:lpstr>Office ​​テーマ</vt:lpstr>
      <vt:lpstr>初回授業オリエンテーション</vt:lpstr>
      <vt:lpstr>自己紹介</vt:lpstr>
      <vt:lpstr>この授業は、 「教える」より「学ぶ」 ことを大切にしています   まずは「学ぶ」ための 準備をしましょう </vt:lpstr>
      <vt:lpstr>この授業では 「教師による講義」 より 「皆さんの自学自習」 の時間が長くなります。  なぜでしょうか？？</vt:lpstr>
      <vt:lpstr>PowerPoint プレゼンテーション</vt:lpstr>
      <vt:lpstr>テーマ①  「わかる」とはどういうことか</vt:lpstr>
      <vt:lpstr>理解の４段階</vt:lpstr>
      <vt:lpstr>ラーニングピラミッド</vt:lpstr>
      <vt:lpstr>「わかる」ために必要なこと</vt:lpstr>
      <vt:lpstr>練習問題</vt:lpstr>
      <vt:lpstr>「創造性」とは何か？  「創造性」は必要か？  どうすれば、「創造性」を 身に付けることができるか？</vt:lpstr>
      <vt:lpstr>創造性とは</vt:lpstr>
      <vt:lpstr>練習問題</vt:lpstr>
      <vt:lpstr>テーマ②  自分の目で見て、自分の頭で考える</vt:lpstr>
      <vt:lpstr>クリティカルシンキングとは</vt:lpstr>
      <vt:lpstr>練習問題</vt:lpstr>
      <vt:lpstr>練習問題</vt:lpstr>
      <vt:lpstr>練習問題</vt:lpstr>
      <vt:lpstr>練習問題</vt:lpstr>
      <vt:lpstr>練習問題</vt:lpstr>
      <vt:lpstr>よりよい意思決定・行動選択のために</vt:lpstr>
      <vt:lpstr>テーマ③  社会人で求められる力とは</vt:lpstr>
      <vt:lpstr>社会人基礎力①</vt:lpstr>
      <vt:lpstr>社会人基礎力②</vt:lpstr>
      <vt:lpstr>社会人基礎力③</vt:lpstr>
      <vt:lpstr>どこでこのような力が 身に付きますか？  「授業」「部活」「行事」に 役割の違いはありますか？  違いがあるとしたら それはなぜですか？  </vt:lpstr>
      <vt:lpstr>問題発見力と問題解決力</vt:lpstr>
      <vt:lpstr>ビジョンとゴール</vt:lpstr>
      <vt:lpstr>練習問題</vt:lpstr>
      <vt:lpstr>テーマ④  学校はどんな「場」か</vt:lpstr>
      <vt:lpstr>皆さんは何をしに 「国立高校」に入学しましたか？  「学校」という場には どんな価値がありますか？  </vt:lpstr>
      <vt:lpstr>「学校」「授業」の価値</vt:lpstr>
      <vt:lpstr>多様性と共生</vt:lpstr>
      <vt:lpstr>テーマ⑤  「生物基礎」で伝えたいこと</vt:lpstr>
      <vt:lpstr>生き物ってすごい！</vt:lpstr>
      <vt:lpstr>PowerPoint プレゼンテーション</vt:lpstr>
      <vt:lpstr>まとめ：授業で挑戦してほしいこと</vt:lpstr>
      <vt:lpstr>この授業では 「教師による講義」 より 「皆さんの自学自習」 の時間が長くなります。  理由はわかってもらえたでしょうか？</vt:lpstr>
      <vt:lpstr>最後に：50cm革命を！</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コンテンツとコンピテンシーの視点</dc:title>
  <dc:creator>Ohno</dc:creator>
  <cp:lastModifiedBy>東京都</cp:lastModifiedBy>
  <cp:revision>67</cp:revision>
  <cp:lastPrinted>2015-04-08T00:51:35Z</cp:lastPrinted>
  <dcterms:created xsi:type="dcterms:W3CDTF">2015-01-23T22:08:07Z</dcterms:created>
  <dcterms:modified xsi:type="dcterms:W3CDTF">2018-04-12T01:18:30Z</dcterms:modified>
</cp:coreProperties>
</file>