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310" r:id="rId2"/>
    <p:sldId id="659" r:id="rId3"/>
    <p:sldId id="535" r:id="rId4"/>
    <p:sldId id="311" r:id="rId5"/>
    <p:sldId id="518" r:id="rId6"/>
    <p:sldId id="588" r:id="rId7"/>
    <p:sldId id="520" r:id="rId8"/>
    <p:sldId id="521" r:id="rId9"/>
    <p:sldId id="522" r:id="rId10"/>
    <p:sldId id="523" r:id="rId11"/>
    <p:sldId id="524" r:id="rId12"/>
    <p:sldId id="525" r:id="rId13"/>
    <p:sldId id="592" r:id="rId14"/>
    <p:sldId id="593" r:id="rId15"/>
    <p:sldId id="646" r:id="rId16"/>
    <p:sldId id="647" r:id="rId17"/>
    <p:sldId id="648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495" r:id="rId27"/>
    <p:sldId id="385" r:id="rId28"/>
    <p:sldId id="546" r:id="rId29"/>
    <p:sldId id="547" r:id="rId30"/>
    <p:sldId id="595" r:id="rId31"/>
    <p:sldId id="597" r:id="rId32"/>
    <p:sldId id="649" r:id="rId33"/>
    <p:sldId id="596" r:id="rId34"/>
    <p:sldId id="600" r:id="rId35"/>
    <p:sldId id="438" r:id="rId36"/>
    <p:sldId id="439" r:id="rId37"/>
    <p:sldId id="440" r:id="rId38"/>
    <p:sldId id="602" r:id="rId39"/>
    <p:sldId id="447" r:id="rId40"/>
    <p:sldId id="604" r:id="rId41"/>
    <p:sldId id="594" r:id="rId42"/>
    <p:sldId id="586" r:id="rId43"/>
    <p:sldId id="660" r:id="rId44"/>
    <p:sldId id="661" r:id="rId45"/>
    <p:sldId id="650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710" r:id="rId61"/>
    <p:sldId id="712" r:id="rId62"/>
    <p:sldId id="713" r:id="rId63"/>
    <p:sldId id="714" r:id="rId64"/>
    <p:sldId id="715" r:id="rId65"/>
    <p:sldId id="716" r:id="rId66"/>
    <p:sldId id="717" r:id="rId67"/>
    <p:sldId id="718" r:id="rId68"/>
    <p:sldId id="720" r:id="rId69"/>
    <p:sldId id="721" r:id="rId70"/>
    <p:sldId id="723" r:id="rId71"/>
    <p:sldId id="687" r:id="rId72"/>
    <p:sldId id="691" r:id="rId73"/>
    <p:sldId id="692" r:id="rId74"/>
    <p:sldId id="693" r:id="rId75"/>
    <p:sldId id="694" r:id="rId76"/>
    <p:sldId id="695" r:id="rId77"/>
    <p:sldId id="696" r:id="rId78"/>
    <p:sldId id="698" r:id="rId79"/>
    <p:sldId id="699" r:id="rId80"/>
    <p:sldId id="700" r:id="rId81"/>
    <p:sldId id="701" r:id="rId82"/>
    <p:sldId id="702" r:id="rId83"/>
    <p:sldId id="703" r:id="rId84"/>
    <p:sldId id="704" r:id="rId85"/>
    <p:sldId id="705" r:id="rId86"/>
    <p:sldId id="706" r:id="rId87"/>
    <p:sldId id="707" r:id="rId88"/>
    <p:sldId id="708" r:id="rId89"/>
    <p:sldId id="709" r:id="rId90"/>
  </p:sldIdLst>
  <p:sldSz cx="9144000" cy="6858000" type="screen4x3"/>
  <p:notesSz cx="7053263" cy="10186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08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7" autoAdjust="0"/>
    <p:restoredTop sz="94718" autoAdjust="0"/>
  </p:normalViewPr>
  <p:slideViewPr>
    <p:cSldViewPr showGuides="1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974"/>
    </p:cViewPr>
  </p:sorterViewPr>
  <p:notesViewPr>
    <p:cSldViewPr>
      <p:cViewPr varScale="1">
        <p:scale>
          <a:sx n="51" d="100"/>
          <a:sy n="51" d="100"/>
        </p:scale>
        <p:origin x="-2916" y="-84"/>
      </p:cViewPr>
      <p:guideLst>
        <p:guide orient="horz" pos="3208"/>
        <p:guide pos="22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C19-EBF9-41DD-BCA6-DD2AB0DEB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42A76C3-3D39-4111-A661-95C60189E1BE}">
      <dgm:prSet/>
      <dgm:spPr/>
      <dgm:t>
        <a:bodyPr/>
        <a:lstStyle/>
        <a:p>
          <a:pPr rtl="0"/>
          <a:r>
            <a:rPr kumimoji="1" lang="ja-JP" dirty="0"/>
            <a:t>●実践例を材料とし、</a:t>
          </a:r>
          <a:r>
            <a:rPr kumimoji="1" lang="ja-JP" altLang="en-US" dirty="0"/>
            <a:t>高校生物における「主体的・対話的で深い学び」について</a:t>
          </a:r>
          <a:r>
            <a:rPr kumimoji="1" lang="ja-JP" dirty="0"/>
            <a:t>考察する</a:t>
          </a:r>
          <a:endParaRPr lang="ja-JP" dirty="0"/>
        </a:p>
      </dgm:t>
    </dgm:pt>
    <dgm:pt modelId="{D720E525-26E1-48C4-885D-D0C669131B65}" type="par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503CA60D-76E4-4A85-8389-784C08F087F6}" type="sibTrans" cxnId="{C6A2ED32-C61D-44EB-A7DD-0FB2F0F42538}">
      <dgm:prSet/>
      <dgm:spPr/>
      <dgm:t>
        <a:bodyPr/>
        <a:lstStyle/>
        <a:p>
          <a:endParaRPr kumimoji="1" lang="ja-JP" altLang="en-US"/>
        </a:p>
      </dgm:t>
    </dgm:pt>
    <dgm:pt modelId="{341CF50C-A4B7-4123-B6BA-D5881832308A}" type="pres">
      <dgm:prSet presAssocID="{D0F07C19-EBF9-41DD-BCA6-DD2AB0DEB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BCEE960-DC0B-45A1-A08F-03B402173118}" type="pres">
      <dgm:prSet presAssocID="{A42A76C3-3D39-4111-A661-95C60189E1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EFE6BF3-BFD0-440B-A61B-B26CA22F6C2F}" type="presOf" srcId="{D0F07C19-EBF9-41DD-BCA6-DD2AB0DEB5C4}" destId="{341CF50C-A4B7-4123-B6BA-D5881832308A}" srcOrd="0" destOrd="0" presId="urn:microsoft.com/office/officeart/2005/8/layout/vList2"/>
    <dgm:cxn modelId="{C6A2ED32-C61D-44EB-A7DD-0FB2F0F42538}" srcId="{D0F07C19-EBF9-41DD-BCA6-DD2AB0DEB5C4}" destId="{A42A76C3-3D39-4111-A661-95C60189E1BE}" srcOrd="0" destOrd="0" parTransId="{D720E525-26E1-48C4-885D-D0C669131B65}" sibTransId="{503CA60D-76E4-4A85-8389-784C08F087F6}"/>
    <dgm:cxn modelId="{72063830-C07A-4A41-8A98-6D1D933ACDBE}" type="presOf" srcId="{A42A76C3-3D39-4111-A661-95C60189E1BE}" destId="{6BCEE960-DC0B-45A1-A08F-03B402173118}" srcOrd="0" destOrd="0" presId="urn:microsoft.com/office/officeart/2005/8/layout/vList2"/>
    <dgm:cxn modelId="{1DEA8F5C-5255-4703-9583-B73354E88A98}" type="presParOf" srcId="{341CF50C-A4B7-4123-B6BA-D5881832308A}" destId="{6BCEE960-DC0B-45A1-A08F-03B4021731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「実験観察の授業」のデザインでは何が大切か？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7212E0EC-8A31-415C-9DC6-ECD0FD18C6E1}" type="presOf" srcId="{47229FB3-4980-45A3-8228-AC2E4BA89B7E}" destId="{8BC4BC7A-C695-4381-AF88-FD0200B07BF7}" srcOrd="0" destOrd="0" presId="urn:microsoft.com/office/officeart/2005/8/layout/vList2"/>
    <dgm:cxn modelId="{0167E611-3E9B-4D76-BB4C-C2D26E597FBD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8B54B1D1-BD2B-4154-BC57-ABEECE7E3B97}" type="presOf" srcId="{5C95D20B-84E9-4F92-9307-B573DEA30813}" destId="{19706229-6318-4B9E-AE1D-E20AEBB29EC4}" srcOrd="0" destOrd="0" presId="urn:microsoft.com/office/officeart/2005/8/layout/vList2"/>
    <dgm:cxn modelId="{100AFE28-F432-4C90-9DA0-05F943F38634}" type="presParOf" srcId="{7B1543A8-BFAC-40CB-BBC2-F82BC40CB281}" destId="{19706229-6318-4B9E-AE1D-E20AEBB29EC4}" srcOrd="0" destOrd="0" presId="urn:microsoft.com/office/officeart/2005/8/layout/vList2"/>
    <dgm:cxn modelId="{01428C61-5FCD-430A-8653-16D4062CB5E1}" type="presParOf" srcId="{7B1543A8-BFAC-40CB-BBC2-F82BC40CB281}" destId="{CEECE216-15F8-46B6-B01A-8745D990558B}" srcOrd="1" destOrd="0" presId="urn:microsoft.com/office/officeart/2005/8/layout/vList2"/>
    <dgm:cxn modelId="{4C868F76-9CB7-46BF-99CF-4FDA112E8F0F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/>
            <a:t>説明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/>
            <a:t>説明後、グループ分けも行う。</a:t>
          </a:r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/>
            <a:t>「決め方」から決めさせる。</a:t>
          </a:r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/>
            <a:t>準備</a:t>
          </a:r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ja-JP" altLang="en-US" sz="2800" dirty="0"/>
            <a:t>時間の使い方は各グループに委ねる</a:t>
          </a:r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5CEB8CE5-317B-4799-B35C-598DC2B319B5}">
      <dgm:prSet phldrT="[テキスト]" custT="1"/>
      <dgm:spPr/>
      <dgm:t>
        <a:bodyPr/>
        <a:lstStyle/>
        <a:p>
          <a:r>
            <a:rPr lang="ja-JP" altLang="en-US" sz="2800" dirty="0"/>
            <a:t>ポストイット・ホワイトボードなどは準備</a:t>
          </a:r>
          <a:endParaRPr kumimoji="1" lang="ja-JP" altLang="en-US" sz="2800" dirty="0"/>
        </a:p>
      </dgm:t>
    </dgm:pt>
    <dgm:pt modelId="{1938B8BA-59FF-45AB-972E-2C7FC593CDF9}" type="par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908B09CF-EE0D-402D-86D0-18F6237BD2BE}" type="sib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/>
            <a:t>成果物を回収・印刷</a:t>
          </a:r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A0394B4-F14B-4811-A783-FD61551DDFE5}">
      <dgm:prSet phldrT="[テキスト]" custT="1"/>
      <dgm:spPr/>
      <dgm:t>
        <a:bodyPr/>
        <a:lstStyle/>
        <a:p>
          <a:r>
            <a:rPr kumimoji="1" lang="en-US" altLang="ja-JP" sz="2800" dirty="0"/>
            <a:t>3</a:t>
          </a:r>
          <a:r>
            <a:rPr kumimoji="1" lang="ja-JP" altLang="en-US" sz="2800" dirty="0"/>
            <a:t>分間でのプレゼンテーション</a:t>
          </a:r>
        </a:p>
      </dgm:t>
    </dgm:pt>
    <dgm:pt modelId="{CA834FF4-E4BF-475B-8E4B-127728AE7165}" type="par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633C8D80-2B72-45D1-8DB4-FE169A46CBB6}" type="sib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2331EDF-D0EA-46D2-882E-DA784BA4498F}" type="presOf" srcId="{F16AB392-F76D-41CB-B9BF-24BEF2C1AFBF}" destId="{4DA24FF6-EAE1-4FBF-A823-C0C8527838C0}" srcOrd="0" destOrd="0" presId="urn:microsoft.com/office/officeart/2005/8/layout/chevron2"/>
    <dgm:cxn modelId="{03A104AE-F611-4255-9314-B1D15C124C77}" type="presOf" srcId="{27EE7C88-297E-4578-8E17-07313A7F4604}" destId="{12B0E212-05C2-4FFD-9379-F62E837EB2ED}" srcOrd="0" destOrd="0" presId="urn:microsoft.com/office/officeart/2005/8/layout/chevron2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80A46296-E632-47D7-ACFD-5F5AF035C6F5}" srcId="{19BE7812-43B6-468F-872D-76842F95A388}" destId="{5CEB8CE5-317B-4799-B35C-598DC2B319B5}" srcOrd="1" destOrd="0" parTransId="{1938B8BA-59FF-45AB-972E-2C7FC593CDF9}" sibTransId="{908B09CF-EE0D-402D-86D0-18F6237BD2BE}"/>
    <dgm:cxn modelId="{86B19426-AFD2-4577-B999-4D84933A7BC8}" srcId="{1314B590-29A6-4002-8F3F-ECC02D91C868}" destId="{7A0394B4-F14B-4811-A783-FD61551DDFE5}" srcOrd="1" destOrd="0" parTransId="{CA834FF4-E4BF-475B-8E4B-127728AE7165}" sibTransId="{633C8D80-2B72-45D1-8DB4-FE169A46CBB6}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5AABD613-96C8-4730-BE38-C21CEE56A719}" type="presOf" srcId="{A1E46E39-B6A7-481E-A4CE-EE34D2CAAA90}" destId="{4DA24FF6-EAE1-4FBF-A823-C0C8527838C0}" srcOrd="0" destOrd="1" presId="urn:microsoft.com/office/officeart/2005/8/layout/chevron2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FDDDD9BA-11E9-4D08-A0B4-750C74373BFC}" type="presOf" srcId="{E13B0EA3-D03C-493C-B73A-DD30A6C5B0CC}" destId="{9596BEF1-ABB1-4DEC-93C0-E07F1C68572E}" srcOrd="0" destOrd="0" presId="urn:microsoft.com/office/officeart/2005/8/layout/chevron2"/>
    <dgm:cxn modelId="{F8561222-ED7D-4C3B-9029-3C8011D1E271}" type="presOf" srcId="{1314B590-29A6-4002-8F3F-ECC02D91C868}" destId="{BF685DA9-FE09-416A-A039-007BD99DDB49}" srcOrd="0" destOrd="0" presId="urn:microsoft.com/office/officeart/2005/8/layout/chevron2"/>
    <dgm:cxn modelId="{4A49EC23-1778-478A-854E-499A62018709}" type="presOf" srcId="{19BE7812-43B6-468F-872D-76842F95A388}" destId="{F03BB49E-DD7D-4924-A4E3-F4FAD7085BF6}" srcOrd="0" destOrd="0" presId="urn:microsoft.com/office/officeart/2005/8/layout/chevron2"/>
    <dgm:cxn modelId="{A3208CA0-7930-4398-9D2E-2CE5C832506D}" type="presOf" srcId="{5CEB8CE5-317B-4799-B35C-598DC2B319B5}" destId="{64F4BC8C-58C8-47C0-BD3D-609C6D39E6EE}" srcOrd="0" destOrd="1" presId="urn:microsoft.com/office/officeart/2005/8/layout/chevron2"/>
    <dgm:cxn modelId="{3B6CD096-12F7-4369-A88B-6D60F0EDDFE1}" type="presOf" srcId="{759F0462-1FDA-4FA2-BD68-3EACF8322F58}" destId="{3D86F3E9-A9CD-44C5-9D90-48182F902704}" srcOrd="0" destOrd="0" presId="urn:microsoft.com/office/officeart/2005/8/layout/chevron2"/>
    <dgm:cxn modelId="{101BAB10-EEC6-4084-ADB8-BF7884104C3E}" type="presOf" srcId="{7A0394B4-F14B-4811-A783-FD61551DDFE5}" destId="{9596BEF1-ABB1-4DEC-93C0-E07F1C68572E}" srcOrd="0" destOrd="1" presId="urn:microsoft.com/office/officeart/2005/8/layout/chevron2"/>
    <dgm:cxn modelId="{9EF01658-0FA5-4E34-A6E6-04BDB758D6C5}" type="presOf" srcId="{4F775EC2-6CCE-438B-9FF8-728931DD20F8}" destId="{64F4BC8C-58C8-47C0-BD3D-609C6D39E6EE}" srcOrd="0" destOrd="0" presId="urn:microsoft.com/office/officeart/2005/8/layout/chevron2"/>
    <dgm:cxn modelId="{8901D811-CF01-4815-9831-5EE66268F598}" type="presParOf" srcId="{3D86F3E9-A9CD-44C5-9D90-48182F902704}" destId="{A6505536-9E69-495E-BC5F-BC093287DCDC}" srcOrd="0" destOrd="0" presId="urn:microsoft.com/office/officeart/2005/8/layout/chevron2"/>
    <dgm:cxn modelId="{D5EAD221-D1AA-4BC9-BB61-61473E52CF55}" type="presParOf" srcId="{A6505536-9E69-495E-BC5F-BC093287DCDC}" destId="{12B0E212-05C2-4FFD-9379-F62E837EB2ED}" srcOrd="0" destOrd="0" presId="urn:microsoft.com/office/officeart/2005/8/layout/chevron2"/>
    <dgm:cxn modelId="{D86E0493-FD72-4DF1-BFD2-8EBABB3C9AF7}" type="presParOf" srcId="{A6505536-9E69-495E-BC5F-BC093287DCDC}" destId="{4DA24FF6-EAE1-4FBF-A823-C0C8527838C0}" srcOrd="1" destOrd="0" presId="urn:microsoft.com/office/officeart/2005/8/layout/chevron2"/>
    <dgm:cxn modelId="{AFFC9E8B-0A3E-4AA2-AE75-1196B675A019}" type="presParOf" srcId="{3D86F3E9-A9CD-44C5-9D90-48182F902704}" destId="{9135B540-72D2-44CA-B9F8-4CBA12D64681}" srcOrd="1" destOrd="0" presId="urn:microsoft.com/office/officeart/2005/8/layout/chevron2"/>
    <dgm:cxn modelId="{78461EA1-1330-46BC-B503-DD11A272A828}" type="presParOf" srcId="{3D86F3E9-A9CD-44C5-9D90-48182F902704}" destId="{2955A148-ADFD-41C0-8618-96F44BAE8EF3}" srcOrd="2" destOrd="0" presId="urn:microsoft.com/office/officeart/2005/8/layout/chevron2"/>
    <dgm:cxn modelId="{D5ACDBDC-C1C6-4BFE-8FEA-4603C468A4E2}" type="presParOf" srcId="{2955A148-ADFD-41C0-8618-96F44BAE8EF3}" destId="{F03BB49E-DD7D-4924-A4E3-F4FAD7085BF6}" srcOrd="0" destOrd="0" presId="urn:microsoft.com/office/officeart/2005/8/layout/chevron2"/>
    <dgm:cxn modelId="{7155617F-8312-4E56-92B3-CC759703D69F}" type="presParOf" srcId="{2955A148-ADFD-41C0-8618-96F44BAE8EF3}" destId="{64F4BC8C-58C8-47C0-BD3D-609C6D39E6EE}" srcOrd="1" destOrd="0" presId="urn:microsoft.com/office/officeart/2005/8/layout/chevron2"/>
    <dgm:cxn modelId="{3AB98FCD-8D70-496C-AF8B-C59F23021022}" type="presParOf" srcId="{3D86F3E9-A9CD-44C5-9D90-48182F902704}" destId="{05FF8779-9A05-4314-BA1D-BA6CE4FCD436}" srcOrd="3" destOrd="0" presId="urn:microsoft.com/office/officeart/2005/8/layout/chevron2"/>
    <dgm:cxn modelId="{7EA20FCC-7646-4E75-8316-828D82CD4457}" type="presParOf" srcId="{3D86F3E9-A9CD-44C5-9D90-48182F902704}" destId="{50B9CF17-E422-4DDE-9F7F-DE988547CA1A}" srcOrd="4" destOrd="0" presId="urn:microsoft.com/office/officeart/2005/8/layout/chevron2"/>
    <dgm:cxn modelId="{5068C736-56DD-4840-8C74-110808A1AC00}" type="presParOf" srcId="{50B9CF17-E422-4DDE-9F7F-DE988547CA1A}" destId="{BF685DA9-FE09-416A-A039-007BD99DDB49}" srcOrd="0" destOrd="0" presId="urn:microsoft.com/office/officeart/2005/8/layout/chevron2"/>
    <dgm:cxn modelId="{E4AB0E1A-DC51-4601-B4BC-6F218BEE26A7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準備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 smtClean="0"/>
            <a:t>教員　地図の回収→印刷</a:t>
          </a:r>
          <a:endParaRPr kumimoji="1" lang="ja-JP" altLang="en-US" sz="2800" dirty="0"/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 smtClean="0"/>
            <a:t>生徒　発表の準備</a:t>
          </a:r>
          <a:endParaRPr kumimoji="1" lang="ja-JP" altLang="en-US" sz="2800" dirty="0"/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発表</a:t>
          </a:r>
          <a:endParaRPr kumimoji="1" lang="ja-JP" altLang="en-US" sz="2800" b="1" dirty="0"/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en-US" altLang="ja-JP" sz="2800" dirty="0" smtClean="0"/>
            <a:t>3</a:t>
          </a:r>
          <a:r>
            <a:rPr kumimoji="1" lang="ja-JP" altLang="en-US" sz="2800" dirty="0" smtClean="0"/>
            <a:t>分 </a:t>
          </a:r>
          <a:r>
            <a:rPr kumimoji="1" lang="en-US" altLang="ja-JP" sz="2800" dirty="0" smtClean="0"/>
            <a:t>× </a:t>
          </a:r>
          <a:r>
            <a:rPr kumimoji="1" lang="ja-JP" altLang="en-US" sz="2800" dirty="0" smtClean="0"/>
            <a:t>８グループ</a:t>
          </a:r>
          <a:endParaRPr kumimoji="1" lang="ja-JP" altLang="en-US" sz="2800" dirty="0"/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 smtClean="0"/>
            <a:t>まとめ</a:t>
          </a:r>
          <a:endParaRPr kumimoji="1" lang="ja-JP" altLang="en-US" sz="2800" b="1" dirty="0"/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 smtClean="0"/>
            <a:t>振り返りのコメント</a:t>
          </a:r>
          <a:endParaRPr kumimoji="1" lang="ja-JP" altLang="en-US" sz="2800" dirty="0"/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5A992A7A-0392-4199-9B30-FFEB9B2807E4}">
      <dgm:prSet phldrT="[テキスト]" custT="1"/>
      <dgm:spPr/>
      <dgm:t>
        <a:bodyPr/>
        <a:lstStyle/>
        <a:p>
          <a:r>
            <a:rPr kumimoji="1" lang="ja-JP" altLang="en-US" sz="2800" dirty="0" smtClean="0"/>
            <a:t>「振り返りシート」の記入</a:t>
          </a:r>
          <a:endParaRPr kumimoji="1" lang="ja-JP" altLang="en-US" sz="2800" dirty="0"/>
        </a:p>
      </dgm:t>
    </dgm:pt>
    <dgm:pt modelId="{C70B21D7-B386-4916-8BD6-A9D1CEA5D4A4}" type="par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23DC92C4-3DEB-4510-9DD1-80DEC3DF61DA}" type="sib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CC75BD2-2939-41FF-A9D1-E70677C7F041}" type="presOf" srcId="{27EE7C88-297E-4578-8E17-07313A7F4604}" destId="{12B0E212-05C2-4FFD-9379-F62E837EB2ED}" srcOrd="0" destOrd="0" presId="urn:microsoft.com/office/officeart/2005/8/layout/chevron2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B4A6A7B0-C514-4A0F-9843-40D68C212A40}" type="presOf" srcId="{19BE7812-43B6-468F-872D-76842F95A388}" destId="{F03BB49E-DD7D-4924-A4E3-F4FAD7085BF6}" srcOrd="0" destOrd="0" presId="urn:microsoft.com/office/officeart/2005/8/layout/chevron2"/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8927466A-D41E-408A-A620-F4852C44584D}" type="presOf" srcId="{1314B590-29A6-4002-8F3F-ECC02D91C868}" destId="{BF685DA9-FE09-416A-A039-007BD99DDB49}" srcOrd="0" destOrd="0" presId="urn:microsoft.com/office/officeart/2005/8/layout/chevron2"/>
    <dgm:cxn modelId="{B7DC6720-E5AA-4D1A-BC12-23B852E2B2B7}" type="presOf" srcId="{F16AB392-F76D-41CB-B9BF-24BEF2C1AFBF}" destId="{4DA24FF6-EAE1-4FBF-A823-C0C8527838C0}" srcOrd="0" destOrd="0" presId="urn:microsoft.com/office/officeart/2005/8/layout/chevron2"/>
    <dgm:cxn modelId="{199025E6-F6CD-4E6C-B5E6-89D7196C1FA0}" type="presOf" srcId="{5A992A7A-0392-4199-9B30-FFEB9B2807E4}" destId="{9596BEF1-ABB1-4DEC-93C0-E07F1C68572E}" srcOrd="0" destOrd="1" presId="urn:microsoft.com/office/officeart/2005/8/layout/chevron2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BE493B20-4B08-4997-A2AD-6758AA301B0C}" srcId="{1314B590-29A6-4002-8F3F-ECC02D91C868}" destId="{5A992A7A-0392-4199-9B30-FFEB9B2807E4}" srcOrd="1" destOrd="0" parTransId="{C70B21D7-B386-4916-8BD6-A9D1CEA5D4A4}" sibTransId="{23DC92C4-3DEB-4510-9DD1-80DEC3DF61DA}"/>
    <dgm:cxn modelId="{37E25C7E-DDE1-4D08-AFA0-1D311009817F}" type="presOf" srcId="{759F0462-1FDA-4FA2-BD68-3EACF8322F58}" destId="{3D86F3E9-A9CD-44C5-9D90-48182F902704}" srcOrd="0" destOrd="0" presId="urn:microsoft.com/office/officeart/2005/8/layout/chevron2"/>
    <dgm:cxn modelId="{C085B738-5AB0-4441-BABE-76AB64C033DB}" type="presOf" srcId="{4F775EC2-6CCE-438B-9FF8-728931DD20F8}" destId="{64F4BC8C-58C8-47C0-BD3D-609C6D39E6EE}" srcOrd="0" destOrd="0" presId="urn:microsoft.com/office/officeart/2005/8/layout/chevron2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D6067B1B-90D9-438F-B4B3-A9D6F25B7DBD}" type="presOf" srcId="{E13B0EA3-D03C-493C-B73A-DD30A6C5B0CC}" destId="{9596BEF1-ABB1-4DEC-93C0-E07F1C68572E}" srcOrd="0" destOrd="0" presId="urn:microsoft.com/office/officeart/2005/8/layout/chevron2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D584D484-8969-4E37-9278-5067243C3249}" type="presOf" srcId="{A1E46E39-B6A7-481E-A4CE-EE34D2CAAA90}" destId="{4DA24FF6-EAE1-4FBF-A823-C0C8527838C0}" srcOrd="0" destOrd="1" presId="urn:microsoft.com/office/officeart/2005/8/layout/chevron2"/>
    <dgm:cxn modelId="{2801E5C0-A94F-409F-BBF6-9A299B84CFD4}" type="presParOf" srcId="{3D86F3E9-A9CD-44C5-9D90-48182F902704}" destId="{A6505536-9E69-495E-BC5F-BC093287DCDC}" srcOrd="0" destOrd="0" presId="urn:microsoft.com/office/officeart/2005/8/layout/chevron2"/>
    <dgm:cxn modelId="{53EDC956-D1E9-4CCF-9A12-6D6F13BA1BA7}" type="presParOf" srcId="{A6505536-9E69-495E-BC5F-BC093287DCDC}" destId="{12B0E212-05C2-4FFD-9379-F62E837EB2ED}" srcOrd="0" destOrd="0" presId="urn:microsoft.com/office/officeart/2005/8/layout/chevron2"/>
    <dgm:cxn modelId="{A1F64C78-8E7A-4FDA-B855-029D574E8F76}" type="presParOf" srcId="{A6505536-9E69-495E-BC5F-BC093287DCDC}" destId="{4DA24FF6-EAE1-4FBF-A823-C0C8527838C0}" srcOrd="1" destOrd="0" presId="urn:microsoft.com/office/officeart/2005/8/layout/chevron2"/>
    <dgm:cxn modelId="{39C60E8E-77CB-4980-91A7-32427C7756B6}" type="presParOf" srcId="{3D86F3E9-A9CD-44C5-9D90-48182F902704}" destId="{9135B540-72D2-44CA-B9F8-4CBA12D64681}" srcOrd="1" destOrd="0" presId="urn:microsoft.com/office/officeart/2005/8/layout/chevron2"/>
    <dgm:cxn modelId="{A5BD80F9-86D2-440B-9583-DF64525351AC}" type="presParOf" srcId="{3D86F3E9-A9CD-44C5-9D90-48182F902704}" destId="{2955A148-ADFD-41C0-8618-96F44BAE8EF3}" srcOrd="2" destOrd="0" presId="urn:microsoft.com/office/officeart/2005/8/layout/chevron2"/>
    <dgm:cxn modelId="{CACD8F02-B559-45EE-AD04-0856A1C31649}" type="presParOf" srcId="{2955A148-ADFD-41C0-8618-96F44BAE8EF3}" destId="{F03BB49E-DD7D-4924-A4E3-F4FAD7085BF6}" srcOrd="0" destOrd="0" presId="urn:microsoft.com/office/officeart/2005/8/layout/chevron2"/>
    <dgm:cxn modelId="{48665AD6-B685-48D9-995E-EBE904068DB6}" type="presParOf" srcId="{2955A148-ADFD-41C0-8618-96F44BAE8EF3}" destId="{64F4BC8C-58C8-47C0-BD3D-609C6D39E6EE}" srcOrd="1" destOrd="0" presId="urn:microsoft.com/office/officeart/2005/8/layout/chevron2"/>
    <dgm:cxn modelId="{16870B6E-1078-44B6-B17B-983D095E9977}" type="presParOf" srcId="{3D86F3E9-A9CD-44C5-9D90-48182F902704}" destId="{05FF8779-9A05-4314-BA1D-BA6CE4FCD436}" srcOrd="3" destOrd="0" presId="urn:microsoft.com/office/officeart/2005/8/layout/chevron2"/>
    <dgm:cxn modelId="{952719FF-1764-4744-B544-1008F3C44F8E}" type="presParOf" srcId="{3D86F3E9-A9CD-44C5-9D90-48182F902704}" destId="{50B9CF17-E422-4DDE-9F7F-DE988547CA1A}" srcOrd="4" destOrd="0" presId="urn:microsoft.com/office/officeart/2005/8/layout/chevron2"/>
    <dgm:cxn modelId="{215F587F-856B-4CAE-B65B-D5D7EFF6DC76}" type="presParOf" srcId="{50B9CF17-E422-4DDE-9F7F-DE988547CA1A}" destId="{BF685DA9-FE09-416A-A039-007BD99DDB49}" srcOrd="0" destOrd="0" presId="urn:microsoft.com/office/officeart/2005/8/layout/chevron2"/>
    <dgm:cxn modelId="{61EC0D60-980E-4499-BF94-970536B14D8E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「プロジェクト型の授業」のデザインでは何が大切か？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415D1CE-4FD1-4ADF-ABCD-4C0490F2131B}" type="presOf" srcId="{5C95D20B-84E9-4F92-9307-B573DEA30813}" destId="{19706229-6318-4B9E-AE1D-E20AEBB29EC4}" srcOrd="0" destOrd="0" presId="urn:microsoft.com/office/officeart/2005/8/layout/vList2"/>
    <dgm:cxn modelId="{1EAAFDD6-CF05-48ED-8A51-C462A939F3AA}" type="presOf" srcId="{47229FB3-4980-45A3-8228-AC2E4BA89B7E}" destId="{8BC4BC7A-C695-4381-AF88-FD0200B07BF7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886AD515-7CAF-4D04-9896-E2DB9BF85E4F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E5290968-7066-4BA1-B405-5BAC236F1C0E}" type="presParOf" srcId="{7B1543A8-BFAC-40CB-BBC2-F82BC40CB281}" destId="{19706229-6318-4B9E-AE1D-E20AEBB29EC4}" srcOrd="0" destOrd="0" presId="urn:microsoft.com/office/officeart/2005/8/layout/vList2"/>
    <dgm:cxn modelId="{1D172051-60A2-469E-AB31-612C73FB6FC4}" type="presParOf" srcId="{7B1543A8-BFAC-40CB-BBC2-F82BC40CB281}" destId="{CEECE216-15F8-46B6-B01A-8745D990558B}" srcOrd="1" destOrd="0" presId="urn:microsoft.com/office/officeart/2005/8/layout/vList2"/>
    <dgm:cxn modelId="{321690DA-4E02-4F11-83CC-E0F80FF172D6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dirty="0"/>
            <a:t>●「学校」の価値とは何か？</a:t>
          </a:r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9FB968A6-37FD-4541-937E-1FCEA09E331C}">
      <dgm:prSet/>
      <dgm:spPr/>
      <dgm:t>
        <a:bodyPr/>
        <a:lstStyle/>
        <a:p>
          <a:r>
            <a:rPr lang="ja-JP" dirty="0"/>
            <a:t>●</a:t>
          </a:r>
          <a:r>
            <a:rPr lang="ja-JP" altLang="en-US" dirty="0"/>
            <a:t>教師</a:t>
          </a:r>
          <a:r>
            <a:rPr lang="ja-JP" dirty="0"/>
            <a:t>とは何をする人か？</a:t>
          </a:r>
        </a:p>
      </dgm:t>
    </dgm:pt>
    <dgm:pt modelId="{3BF165DD-18C5-4E9A-AB82-CDA1ED4F4E13}" type="parTrans" cxnId="{F96BFB4C-EB70-465D-833D-C47D4B7D0E32}">
      <dgm:prSet/>
      <dgm:spPr/>
      <dgm:t>
        <a:bodyPr/>
        <a:lstStyle/>
        <a:p>
          <a:endParaRPr kumimoji="1" lang="ja-JP" altLang="en-US"/>
        </a:p>
      </dgm:t>
    </dgm:pt>
    <dgm:pt modelId="{05F9C13C-BE07-49FF-95EE-3E04FDEC26B9}" type="sibTrans" cxnId="{F96BFB4C-EB70-465D-833D-C47D4B7D0E32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122C2A67-A604-415A-87F4-A969BC81DB76}" type="pres">
      <dgm:prSet presAssocID="{9FB968A6-37FD-4541-937E-1FCEA09E33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F96BFB4C-EB70-465D-833D-C47D4B7D0E32}" srcId="{26C6E1B0-0EF7-4749-95B0-151808AA65CD}" destId="{9FB968A6-37FD-4541-937E-1FCEA09E331C}" srcOrd="1" destOrd="0" parTransId="{3BF165DD-18C5-4E9A-AB82-CDA1ED4F4E13}" sibTransId="{05F9C13C-BE07-49FF-95EE-3E04FDEC26B9}"/>
    <dgm:cxn modelId="{AAED5A8C-CD54-493F-90E4-F070B80CDBFF}" type="presOf" srcId="{9FB968A6-37FD-4541-937E-1FCEA09E331C}" destId="{122C2A67-A604-415A-87F4-A969BC81DB76}" srcOrd="0" destOrd="0" presId="urn:microsoft.com/office/officeart/2005/8/layout/vList2"/>
    <dgm:cxn modelId="{607C4413-070B-4906-BE18-75A4AF07E5C2}" type="presOf" srcId="{26C6E1B0-0EF7-4749-95B0-151808AA65CD}" destId="{7B1543A8-BFAC-40CB-BBC2-F82BC40CB281}" srcOrd="0" destOrd="0" presId="urn:microsoft.com/office/officeart/2005/8/layout/vList2"/>
    <dgm:cxn modelId="{4A088730-465A-4346-915B-1513CD5568BE}" type="presOf" srcId="{5C95D20B-84E9-4F92-9307-B573DEA30813}" destId="{19706229-6318-4B9E-AE1D-E20AEBB29EC4}" srcOrd="0" destOrd="0" presId="urn:microsoft.com/office/officeart/2005/8/layout/vList2"/>
    <dgm:cxn modelId="{5DEC9B49-2F47-4522-8126-3E1521BE353C}" type="presParOf" srcId="{7B1543A8-BFAC-40CB-BBC2-F82BC40CB281}" destId="{19706229-6318-4B9E-AE1D-E20AEBB29EC4}" srcOrd="0" destOrd="0" presId="urn:microsoft.com/office/officeart/2005/8/layout/vList2"/>
    <dgm:cxn modelId="{18DA84DF-55C1-4772-899C-0E762EF0C411}" type="presParOf" srcId="{7B1543A8-BFAC-40CB-BBC2-F82BC40CB281}" destId="{CEECE216-15F8-46B6-B01A-8745D990558B}" srcOrd="1" destOrd="0" presId="urn:microsoft.com/office/officeart/2005/8/layout/vList2"/>
    <dgm:cxn modelId="{AE59C9B6-5CF6-4DCF-A8A5-E294C53FDE95}" type="presParOf" srcId="{7B1543A8-BFAC-40CB-BBC2-F82BC40CB281}" destId="{122C2A67-A604-415A-87F4-A969BC81DB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ＡＬ型授業が機能しているのかどうかは、どのような方法で「評価」すればよいか？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上記の「評価」でどのような結果に対してどのような「改善」が考えられるか？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E1BBCB7-5897-48C8-8A01-A4F83AF0F46C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7E1B19A-3D6B-4656-831F-BDE72360C7C1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7A113EFD-2384-4106-B966-8EBD70A730F4}" type="presOf" srcId="{47229FB3-4980-45A3-8228-AC2E4BA89B7E}" destId="{8BC4BC7A-C695-4381-AF88-FD0200B07BF7}" srcOrd="0" destOrd="0" presId="urn:microsoft.com/office/officeart/2005/8/layout/vList2"/>
    <dgm:cxn modelId="{0D7F709B-E3D0-49A5-A04A-A1AFE6479406}" type="presParOf" srcId="{7B1543A8-BFAC-40CB-BBC2-F82BC40CB281}" destId="{19706229-6318-4B9E-AE1D-E20AEBB29EC4}" srcOrd="0" destOrd="0" presId="urn:microsoft.com/office/officeart/2005/8/layout/vList2"/>
    <dgm:cxn modelId="{16889A71-9234-4D38-AD9A-702B9C72499E}" type="presParOf" srcId="{7B1543A8-BFAC-40CB-BBC2-F82BC40CB281}" destId="{CEECE216-15F8-46B6-B01A-8745D990558B}" srcOrd="1" destOrd="0" presId="urn:microsoft.com/office/officeart/2005/8/layout/vList2"/>
    <dgm:cxn modelId="{69B1C52A-5D74-48C7-AEB4-E89B1ABF9EB5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なぜ今「主体的・対話的で深い学び」なのか？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次期学習指導要領の「軸」はどこにあるのか？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172DA7D-792F-4ED6-83DE-7BC8248489A3}" type="presOf" srcId="{5C95D20B-84E9-4F92-9307-B573DEA30813}" destId="{19706229-6318-4B9E-AE1D-E20AEBB29EC4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D17D4CE1-E9D8-47A7-BE85-C2B1F455DBFC}" type="presOf" srcId="{47229FB3-4980-45A3-8228-AC2E4BA89B7E}" destId="{8BC4BC7A-C695-4381-AF88-FD0200B07BF7}" srcOrd="0" destOrd="0" presId="urn:microsoft.com/office/officeart/2005/8/layout/vList2"/>
    <dgm:cxn modelId="{ED461D38-FC19-42DF-9D87-706A8630BCB6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D550E9F2-7C1E-4AE8-80F4-A68016F55C28}" type="presParOf" srcId="{7B1543A8-BFAC-40CB-BBC2-F82BC40CB281}" destId="{19706229-6318-4B9E-AE1D-E20AEBB29EC4}" srcOrd="0" destOrd="0" presId="urn:microsoft.com/office/officeart/2005/8/layout/vList2"/>
    <dgm:cxn modelId="{34C4274F-07B8-410B-AA67-E4B038B7C6A9}" type="presParOf" srcId="{7B1543A8-BFAC-40CB-BBC2-F82BC40CB281}" destId="{CEECE216-15F8-46B6-B01A-8745D990558B}" srcOrd="1" destOrd="0" presId="urn:microsoft.com/office/officeart/2005/8/layout/vList2"/>
    <dgm:cxn modelId="{2C06278F-267F-478C-9007-F48B1F9AD54A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これまでの授業のどこに「主体的・対話的な学び」があったか？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/>
            <a:t>「</a:t>
          </a:r>
          <a:r>
            <a:rPr lang="ja-JP" altLang="en-US" smtClean="0"/>
            <a:t>深い学び</a:t>
          </a:r>
          <a:r>
            <a:rPr lang="ja-JP" altLang="en-US" dirty="0"/>
            <a:t>」とは何か？これまでの授業のどこにその要素があるか？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172DA7D-792F-4ED6-83DE-7BC8248489A3}" type="presOf" srcId="{5C95D20B-84E9-4F92-9307-B573DEA30813}" destId="{19706229-6318-4B9E-AE1D-E20AEBB29EC4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D17D4CE1-E9D8-47A7-BE85-C2B1F455DBFC}" type="presOf" srcId="{47229FB3-4980-45A3-8228-AC2E4BA89B7E}" destId="{8BC4BC7A-C695-4381-AF88-FD0200B07BF7}" srcOrd="0" destOrd="0" presId="urn:microsoft.com/office/officeart/2005/8/layout/vList2"/>
    <dgm:cxn modelId="{ED461D38-FC19-42DF-9D87-706A8630BCB6}" type="presOf" srcId="{26C6E1B0-0EF7-4749-95B0-151808AA65CD}" destId="{7B1543A8-BFAC-40CB-BBC2-F82BC40CB281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D550E9F2-7C1E-4AE8-80F4-A68016F55C28}" type="presParOf" srcId="{7B1543A8-BFAC-40CB-BBC2-F82BC40CB281}" destId="{19706229-6318-4B9E-AE1D-E20AEBB29EC4}" srcOrd="0" destOrd="0" presId="urn:microsoft.com/office/officeart/2005/8/layout/vList2"/>
    <dgm:cxn modelId="{34C4274F-07B8-410B-AA67-E4B038B7C6A9}" type="presParOf" srcId="{7B1543A8-BFAC-40CB-BBC2-F82BC40CB281}" destId="{CEECE216-15F8-46B6-B01A-8745D990558B}" srcOrd="1" destOrd="0" presId="urn:microsoft.com/office/officeart/2005/8/layout/vList2"/>
    <dgm:cxn modelId="{2C06278F-267F-478C-9007-F48B1F9AD54A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授業</a:t>
          </a:r>
          <a:r>
            <a:rPr lang="ja-JP" altLang="en-US" dirty="0" smtClean="0"/>
            <a:t>の「理念」「方針」は</a:t>
          </a:r>
          <a:r>
            <a:rPr lang="ja-JP" altLang="en-US" dirty="0"/>
            <a:t>何か？</a:t>
          </a:r>
          <a:endParaRPr 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これに関連して具体的にどのような「方法」をとるとよいか？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288EB8F-8FDC-4A30-852A-9FB1404D5F9F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479AE31-74DC-4FB4-8A47-793A976F9628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47314F5D-DF5B-432F-9724-CFAACFC8D58B}" type="presOf" srcId="{47229FB3-4980-45A3-8228-AC2E4BA89B7E}" destId="{8BC4BC7A-C695-4381-AF88-FD0200B07BF7}" srcOrd="0" destOrd="0" presId="urn:microsoft.com/office/officeart/2005/8/layout/vList2"/>
    <dgm:cxn modelId="{A453BC43-D3D4-4A64-8D2B-671736990FF8}" type="presParOf" srcId="{7B1543A8-BFAC-40CB-BBC2-F82BC40CB281}" destId="{19706229-6318-4B9E-AE1D-E20AEBB29EC4}" srcOrd="0" destOrd="0" presId="urn:microsoft.com/office/officeart/2005/8/layout/vList2"/>
    <dgm:cxn modelId="{00BA2A1E-A7C3-41BE-AF81-651E566CF0DD}" type="presParOf" srcId="{7B1543A8-BFAC-40CB-BBC2-F82BC40CB281}" destId="{CEECE216-15F8-46B6-B01A-8745D990558B}" srcOrd="1" destOrd="0" presId="urn:microsoft.com/office/officeart/2005/8/layout/vList2"/>
    <dgm:cxn modelId="{FD5D9DFF-0C51-4A63-AAD6-8C4D6A884A2D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825178-4A21-4F2A-AD9E-DF036C194D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BAEDF3B0-2C2C-43D9-BCCE-E17AC8EC1E3E}">
      <dgm:prSet phldrT="[テキスト]" custT="1"/>
      <dgm:spPr/>
      <dgm:t>
        <a:bodyPr/>
        <a:lstStyle/>
        <a:p>
          <a:r>
            <a:rPr kumimoji="1" lang="ja-JP" altLang="en-US" sz="2800" b="1" dirty="0"/>
            <a:t>班分け・説明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～</a:t>
          </a:r>
          <a:r>
            <a:rPr kumimoji="1" lang="en-US" altLang="ja-JP" sz="3200" dirty="0"/>
            <a:t>10</a:t>
          </a:r>
          <a:r>
            <a:rPr kumimoji="1" lang="ja-JP" altLang="en-US" sz="3200" dirty="0"/>
            <a:t>分</a:t>
          </a:r>
        </a:p>
      </dgm:t>
    </dgm:pt>
    <dgm:pt modelId="{B065809A-AE7C-47FA-A6AB-CAB357133EBE}" type="par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5DB932BF-D51D-4E5A-8620-06536D7F5878}" type="sib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311565CC-63FE-4E05-BEB5-110C858822BE}">
      <dgm:prSet phldrT="[テキスト]" custT="1"/>
      <dgm:spPr/>
      <dgm:t>
        <a:bodyPr/>
        <a:lstStyle/>
        <a:p>
          <a:r>
            <a:rPr kumimoji="1" lang="ja-JP" altLang="en-US" sz="2800" b="1" dirty="0"/>
            <a:t>活動</a:t>
          </a:r>
          <a:endParaRPr kumimoji="1" lang="en-US" altLang="ja-JP" sz="2800" b="1" dirty="0"/>
        </a:p>
        <a:p>
          <a:r>
            <a:rPr kumimoji="1" lang="en-US" altLang="ja-JP" sz="3200" dirty="0"/>
            <a:t>35</a:t>
          </a:r>
          <a:r>
            <a:rPr kumimoji="1" lang="ja-JP" altLang="en-US" sz="3200" dirty="0"/>
            <a:t>～</a:t>
          </a:r>
          <a:r>
            <a:rPr kumimoji="1" lang="en-US" altLang="ja-JP" sz="3200" dirty="0"/>
            <a:t>40</a:t>
          </a:r>
          <a:r>
            <a:rPr kumimoji="1" lang="ja-JP" altLang="en-US" sz="3200" dirty="0"/>
            <a:t>分</a:t>
          </a:r>
          <a:endParaRPr kumimoji="1" lang="ja-JP" altLang="en-US" sz="1600" dirty="0"/>
        </a:p>
      </dgm:t>
    </dgm:pt>
    <dgm:pt modelId="{D8B7879D-CBC1-48BC-A2A8-1D8EE4F0BD83}" type="par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472336DD-C4CD-46C4-81F0-DB48A84103C1}" type="sib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9246E019-A056-4143-8CEE-1B42736E750B}">
      <dgm:prSet phldrT="[テキスト]" custT="1"/>
      <dgm:spPr/>
      <dgm:t>
        <a:bodyPr/>
        <a:lstStyle/>
        <a:p>
          <a:r>
            <a:rPr kumimoji="1" lang="ja-JP" altLang="en-US" sz="2800" b="1" dirty="0"/>
            <a:t>振り返り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分</a:t>
          </a:r>
        </a:p>
      </dgm:t>
    </dgm:pt>
    <dgm:pt modelId="{BA5B0294-0717-4848-872A-C241D85B38DA}" type="par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9693A5E0-177B-4A25-A6D1-7F04624A5548}" type="sib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59C575EB-0850-4896-AB23-20DDD10FBCBA}" type="pres">
      <dgm:prSet presAssocID="{91825178-4A21-4F2A-AD9E-DF036C194D8E}" presName="CompostProcess" presStyleCnt="0">
        <dgm:presLayoutVars>
          <dgm:dir/>
          <dgm:resizeHandles val="exact"/>
        </dgm:presLayoutVars>
      </dgm:prSet>
      <dgm:spPr/>
    </dgm:pt>
    <dgm:pt modelId="{73008D73-E33A-42D0-8823-3483A75CFF49}" type="pres">
      <dgm:prSet presAssocID="{91825178-4A21-4F2A-AD9E-DF036C194D8E}" presName="arrow" presStyleLbl="bgShp" presStyleIdx="0" presStyleCnt="1"/>
      <dgm:spPr/>
    </dgm:pt>
    <dgm:pt modelId="{AF6CD3FC-ABBE-47C1-BCCB-AD753F8397A7}" type="pres">
      <dgm:prSet presAssocID="{91825178-4A21-4F2A-AD9E-DF036C194D8E}" presName="linearProcess" presStyleCnt="0"/>
      <dgm:spPr/>
    </dgm:pt>
    <dgm:pt modelId="{E30A307F-418F-4604-88BC-864BBE55B5F5}" type="pres">
      <dgm:prSet presAssocID="{BAEDF3B0-2C2C-43D9-BCCE-E17AC8EC1E3E}" presName="textNode" presStyleLbl="node1" presStyleIdx="0" presStyleCnt="3" custScaleX="11508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CFCF11-E622-4F9F-B0B4-E1970882C4C2}" type="pres">
      <dgm:prSet presAssocID="{5DB932BF-D51D-4E5A-8620-06536D7F5878}" presName="sibTrans" presStyleCnt="0"/>
      <dgm:spPr/>
    </dgm:pt>
    <dgm:pt modelId="{6B4F97F2-853C-451A-8535-D635FB2834E0}" type="pres">
      <dgm:prSet presAssocID="{311565CC-63FE-4E05-BEB5-110C858822BE}" presName="textNode" presStyleLbl="node1" presStyleIdx="1" presStyleCnt="3" custScaleX="1120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F8B13D-D66F-4E5A-8A36-13F1F36941E6}" type="pres">
      <dgm:prSet presAssocID="{472336DD-C4CD-46C4-81F0-DB48A84103C1}" presName="sibTrans" presStyleCnt="0"/>
      <dgm:spPr/>
    </dgm:pt>
    <dgm:pt modelId="{48AF9876-ED16-4509-BA6C-FB49D6701009}" type="pres">
      <dgm:prSet presAssocID="{9246E019-A056-4143-8CEE-1B42736E750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4D28DB2-9E36-4AF9-9FB5-FD516238E441}" type="presOf" srcId="{311565CC-63FE-4E05-BEB5-110C858822BE}" destId="{6B4F97F2-853C-451A-8535-D635FB2834E0}" srcOrd="0" destOrd="0" presId="urn:microsoft.com/office/officeart/2005/8/layout/hProcess9"/>
    <dgm:cxn modelId="{A5A8FB50-6CC7-4A94-9EE1-2D27A3CE962D}" type="presOf" srcId="{9246E019-A056-4143-8CEE-1B42736E750B}" destId="{48AF9876-ED16-4509-BA6C-FB49D6701009}" srcOrd="0" destOrd="0" presId="urn:microsoft.com/office/officeart/2005/8/layout/hProcess9"/>
    <dgm:cxn modelId="{57ADE687-79CA-44DD-A1B2-594AA4B0B830}" type="presOf" srcId="{91825178-4A21-4F2A-AD9E-DF036C194D8E}" destId="{59C575EB-0850-4896-AB23-20DDD10FBCBA}" srcOrd="0" destOrd="0" presId="urn:microsoft.com/office/officeart/2005/8/layout/hProcess9"/>
    <dgm:cxn modelId="{D4A57F12-A6F6-473B-A383-BA9055A2F6AD}" type="presOf" srcId="{BAEDF3B0-2C2C-43D9-BCCE-E17AC8EC1E3E}" destId="{E30A307F-418F-4604-88BC-864BBE55B5F5}" srcOrd="0" destOrd="0" presId="urn:microsoft.com/office/officeart/2005/8/layout/hProcess9"/>
    <dgm:cxn modelId="{89DF5AEB-6A18-4284-8862-37C1C39C0609}" srcId="{91825178-4A21-4F2A-AD9E-DF036C194D8E}" destId="{9246E019-A056-4143-8CEE-1B42736E750B}" srcOrd="2" destOrd="0" parTransId="{BA5B0294-0717-4848-872A-C241D85B38DA}" sibTransId="{9693A5E0-177B-4A25-A6D1-7F04624A5548}"/>
    <dgm:cxn modelId="{CA27330D-24B1-4A6B-B226-099E10E2EE15}" srcId="{91825178-4A21-4F2A-AD9E-DF036C194D8E}" destId="{BAEDF3B0-2C2C-43D9-BCCE-E17AC8EC1E3E}" srcOrd="0" destOrd="0" parTransId="{B065809A-AE7C-47FA-A6AB-CAB357133EBE}" sibTransId="{5DB932BF-D51D-4E5A-8620-06536D7F5878}"/>
    <dgm:cxn modelId="{098F7581-6551-451F-BB80-37A3FAB2C763}" srcId="{91825178-4A21-4F2A-AD9E-DF036C194D8E}" destId="{311565CC-63FE-4E05-BEB5-110C858822BE}" srcOrd="1" destOrd="0" parTransId="{D8B7879D-CBC1-48BC-A2A8-1D8EE4F0BD83}" sibTransId="{472336DD-C4CD-46C4-81F0-DB48A84103C1}"/>
    <dgm:cxn modelId="{B839BCDC-6130-4B69-9A48-5FC9E1B8ED7F}" type="presParOf" srcId="{59C575EB-0850-4896-AB23-20DDD10FBCBA}" destId="{73008D73-E33A-42D0-8823-3483A75CFF49}" srcOrd="0" destOrd="0" presId="urn:microsoft.com/office/officeart/2005/8/layout/hProcess9"/>
    <dgm:cxn modelId="{CEAB218E-30D5-47B9-951A-3303A561A205}" type="presParOf" srcId="{59C575EB-0850-4896-AB23-20DDD10FBCBA}" destId="{AF6CD3FC-ABBE-47C1-BCCB-AD753F8397A7}" srcOrd="1" destOrd="0" presId="urn:microsoft.com/office/officeart/2005/8/layout/hProcess9"/>
    <dgm:cxn modelId="{DBC04AB3-F215-4983-9211-9D7FE2DC0E26}" type="presParOf" srcId="{AF6CD3FC-ABBE-47C1-BCCB-AD753F8397A7}" destId="{E30A307F-418F-4604-88BC-864BBE55B5F5}" srcOrd="0" destOrd="0" presId="urn:microsoft.com/office/officeart/2005/8/layout/hProcess9"/>
    <dgm:cxn modelId="{175F4FCD-79A2-4B46-8F1D-C2D4944801B7}" type="presParOf" srcId="{AF6CD3FC-ABBE-47C1-BCCB-AD753F8397A7}" destId="{A6CFCF11-E622-4F9F-B0B4-E1970882C4C2}" srcOrd="1" destOrd="0" presId="urn:microsoft.com/office/officeart/2005/8/layout/hProcess9"/>
    <dgm:cxn modelId="{26019218-367F-4F1C-B384-5B36AD3604CD}" type="presParOf" srcId="{AF6CD3FC-ABBE-47C1-BCCB-AD753F8397A7}" destId="{6B4F97F2-853C-451A-8535-D635FB2834E0}" srcOrd="2" destOrd="0" presId="urn:microsoft.com/office/officeart/2005/8/layout/hProcess9"/>
    <dgm:cxn modelId="{A68E50CD-CDD8-4D11-B545-9175110BC53C}" type="presParOf" srcId="{AF6CD3FC-ABBE-47C1-BCCB-AD753F8397A7}" destId="{9CF8B13D-D66F-4E5A-8A36-13F1F36941E6}" srcOrd="3" destOrd="0" presId="urn:microsoft.com/office/officeart/2005/8/layout/hProcess9"/>
    <dgm:cxn modelId="{26E7DB76-D330-41E5-BF5C-607889B2D907}" type="presParOf" srcId="{AF6CD3FC-ABBE-47C1-BCCB-AD753F8397A7}" destId="{48AF9876-ED16-4509-BA6C-FB49D67010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6E1B0-0EF7-4749-95B0-151808AA6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C95D20B-84E9-4F92-9307-B573DEA30813}">
      <dgm:prSet/>
      <dgm:spPr/>
      <dgm:t>
        <a:bodyPr/>
        <a:lstStyle/>
        <a:p>
          <a:pPr rtl="0"/>
          <a:r>
            <a:rPr lang="ja-JP" altLang="en-US" dirty="0"/>
            <a:t>「教科書中心の授業」のデザインでは何が大切か？</a:t>
          </a:r>
          <a:endParaRPr lang="en-US" altLang="ja-JP" dirty="0"/>
        </a:p>
      </dgm:t>
    </dgm:pt>
    <dgm:pt modelId="{FDC65ED5-AD12-4101-9E95-A7D83D2341B7}" type="par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02A17C3F-A3FF-4874-B11D-5D86CDA06F64}" type="sibTrans" cxnId="{B3CB7FAF-55A2-425A-A403-0F54340F6DD9}">
      <dgm:prSet/>
      <dgm:spPr/>
      <dgm:t>
        <a:bodyPr/>
        <a:lstStyle/>
        <a:p>
          <a:endParaRPr kumimoji="1" lang="ja-JP" altLang="en-US"/>
        </a:p>
      </dgm:t>
    </dgm:pt>
    <dgm:pt modelId="{47229FB3-4980-45A3-8228-AC2E4BA89B7E}">
      <dgm:prSet/>
      <dgm:spPr/>
      <dgm:t>
        <a:bodyPr/>
        <a:lstStyle/>
        <a:p>
          <a:pPr rtl="0"/>
          <a:r>
            <a:rPr lang="ja-JP" altLang="en-US" dirty="0"/>
            <a:t>どのような工夫をしていきたいか？</a:t>
          </a:r>
          <a:endParaRPr lang="ja-JP" dirty="0"/>
        </a:p>
      </dgm:t>
    </dgm:pt>
    <dgm:pt modelId="{3C8096F3-F777-42E6-94A8-8374E2794036}" type="par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B65A839D-A474-4AA4-A657-EAE4B58D3A39}" type="sibTrans" cxnId="{75537938-6317-4568-A5E4-01B08934F62E}">
      <dgm:prSet/>
      <dgm:spPr/>
      <dgm:t>
        <a:bodyPr/>
        <a:lstStyle/>
        <a:p>
          <a:endParaRPr kumimoji="1" lang="ja-JP" altLang="en-US"/>
        </a:p>
      </dgm:t>
    </dgm:pt>
    <dgm:pt modelId="{7B1543A8-BFAC-40CB-BBC2-F82BC40CB281}" type="pres">
      <dgm:prSet presAssocID="{26C6E1B0-0EF7-4749-95B0-151808AA6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9706229-6318-4B9E-AE1D-E20AEBB29EC4}" type="pres">
      <dgm:prSet presAssocID="{5C95D20B-84E9-4F92-9307-B573DEA3081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ECE216-15F8-46B6-B01A-8745D990558B}" type="pres">
      <dgm:prSet presAssocID="{02A17C3F-A3FF-4874-B11D-5D86CDA06F64}" presName="spacer" presStyleCnt="0"/>
      <dgm:spPr/>
    </dgm:pt>
    <dgm:pt modelId="{8BC4BC7A-C695-4381-AF88-FD0200B07BF7}" type="pres">
      <dgm:prSet presAssocID="{47229FB3-4980-45A3-8228-AC2E4BA89B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288EB8F-8FDC-4A30-852A-9FB1404D5F9F}" type="presOf" srcId="{26C6E1B0-0EF7-4749-95B0-151808AA65CD}" destId="{7B1543A8-BFAC-40CB-BBC2-F82BC40CB281}" srcOrd="0" destOrd="0" presId="urn:microsoft.com/office/officeart/2005/8/layout/vList2"/>
    <dgm:cxn modelId="{B3CB7FAF-55A2-425A-A403-0F54340F6DD9}" srcId="{26C6E1B0-0EF7-4749-95B0-151808AA65CD}" destId="{5C95D20B-84E9-4F92-9307-B573DEA30813}" srcOrd="0" destOrd="0" parTransId="{FDC65ED5-AD12-4101-9E95-A7D83D2341B7}" sibTransId="{02A17C3F-A3FF-4874-B11D-5D86CDA06F64}"/>
    <dgm:cxn modelId="{6479AE31-74DC-4FB4-8A47-793A976F9628}" type="presOf" srcId="{5C95D20B-84E9-4F92-9307-B573DEA30813}" destId="{19706229-6318-4B9E-AE1D-E20AEBB29EC4}" srcOrd="0" destOrd="0" presId="urn:microsoft.com/office/officeart/2005/8/layout/vList2"/>
    <dgm:cxn modelId="{75537938-6317-4568-A5E4-01B08934F62E}" srcId="{26C6E1B0-0EF7-4749-95B0-151808AA65CD}" destId="{47229FB3-4980-45A3-8228-AC2E4BA89B7E}" srcOrd="1" destOrd="0" parTransId="{3C8096F3-F777-42E6-94A8-8374E2794036}" sibTransId="{B65A839D-A474-4AA4-A657-EAE4B58D3A39}"/>
    <dgm:cxn modelId="{47314F5D-DF5B-432F-9724-CFAACFC8D58B}" type="presOf" srcId="{47229FB3-4980-45A3-8228-AC2E4BA89B7E}" destId="{8BC4BC7A-C695-4381-AF88-FD0200B07BF7}" srcOrd="0" destOrd="0" presId="urn:microsoft.com/office/officeart/2005/8/layout/vList2"/>
    <dgm:cxn modelId="{A453BC43-D3D4-4A64-8D2B-671736990FF8}" type="presParOf" srcId="{7B1543A8-BFAC-40CB-BBC2-F82BC40CB281}" destId="{19706229-6318-4B9E-AE1D-E20AEBB29EC4}" srcOrd="0" destOrd="0" presId="urn:microsoft.com/office/officeart/2005/8/layout/vList2"/>
    <dgm:cxn modelId="{00BA2A1E-A7C3-41BE-AF81-651E566CF0DD}" type="presParOf" srcId="{7B1543A8-BFAC-40CB-BBC2-F82BC40CB281}" destId="{CEECE216-15F8-46B6-B01A-8745D990558B}" srcOrd="1" destOrd="0" presId="urn:microsoft.com/office/officeart/2005/8/layout/vList2"/>
    <dgm:cxn modelId="{FD5D9DFF-0C51-4A63-AAD6-8C4D6A884A2D}" type="presParOf" srcId="{7B1543A8-BFAC-40CB-BBC2-F82BC40CB281}" destId="{8BC4BC7A-C695-4381-AF88-FD0200B07B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098FF4-3EBD-4AA3-8103-B48C3CEAC89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D03BFE-03B9-401A-B4AF-1312EC668A4D}">
      <dgm:prSet phldrT="[テキスト]" custT="1"/>
      <dgm:spPr/>
      <dgm:t>
        <a:bodyPr/>
        <a:lstStyle/>
        <a:p>
          <a:r>
            <a:rPr kumimoji="1" lang="ja-JP" altLang="en-US" sz="2400"/>
            <a:t>課題１</a:t>
          </a:r>
          <a:endParaRPr kumimoji="1" lang="ja-JP" altLang="en-US" sz="2400" dirty="0"/>
        </a:p>
      </dgm:t>
    </dgm:pt>
    <dgm:pt modelId="{3668F185-DAA3-4C5A-8BC1-51A7A04AB2C0}" type="par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6C348FD1-7361-44AE-AE99-33E0CE504C1A}" type="sib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155051BE-4858-4AD6-B551-BC481CB08F0C}">
      <dgm:prSet phldrT="[テキスト]" custT="1"/>
      <dgm:spPr/>
      <dgm:t>
        <a:bodyPr/>
        <a:lstStyle/>
        <a:p>
          <a:r>
            <a:rPr kumimoji="1" lang="ja-JP" altLang="en-US" sz="2400" dirty="0"/>
            <a:t>課題２</a:t>
          </a:r>
        </a:p>
      </dgm:t>
    </dgm:pt>
    <dgm:pt modelId="{DCE9E2A8-18A2-4A50-9EDB-4A248678B503}" type="par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8D794050-9D1C-49A4-8319-AABCF43DD1FB}" type="sib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F5E0CF08-7FA8-4ADE-B63C-82B30498D7DF}">
      <dgm:prSet phldrT="[テキスト]"/>
      <dgm:spPr/>
      <dgm:t>
        <a:bodyPr/>
        <a:lstStyle/>
        <a:p>
          <a:r>
            <a:rPr lang="ja-JP" altLang="en-US" dirty="0"/>
            <a:t>観察結果を基に、「問い」を可能な限り多くまとめよ。</a:t>
          </a:r>
          <a:endParaRPr kumimoji="1" lang="ja-JP" altLang="en-US" dirty="0"/>
        </a:p>
      </dgm:t>
    </dgm:pt>
    <dgm:pt modelId="{D718A4D8-13E9-4B80-B645-9A5452EFCABA}" type="par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88505FFD-6D51-4702-B582-91A3E8B0BFB7}" type="sib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C7795814-EF27-4753-99D1-A4D0BC1ACF5C}">
      <dgm:prSet phldrT="[テキスト]"/>
      <dgm:spPr/>
      <dgm:t>
        <a:bodyPr/>
        <a:lstStyle/>
        <a:p>
          <a:r>
            <a:rPr kumimoji="1" lang="ja-JP" altLang="en-US" dirty="0"/>
            <a:t>課題</a:t>
          </a:r>
          <a:endParaRPr kumimoji="1" lang="en-US" altLang="ja-JP" dirty="0"/>
        </a:p>
        <a:p>
          <a:r>
            <a:rPr kumimoji="1" lang="ja-JP" altLang="en-US" dirty="0"/>
            <a:t>３</a:t>
          </a:r>
        </a:p>
      </dgm:t>
    </dgm:pt>
    <dgm:pt modelId="{E2E4E1F1-3383-4C70-BCF2-7A8C7A83B221}" type="sib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CF54A02A-1448-45D7-8319-BC2F485908DB}" type="par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9EBE3E14-0FCE-400D-9459-FCDFE66DEDFF}">
      <dgm:prSet phldrT="[テキスト]"/>
      <dgm:spPr/>
      <dgm:t>
        <a:bodyPr/>
        <a:lstStyle/>
        <a:p>
          <a:r>
            <a:rPr lang="ja-JP" altLang="en-US" dirty="0"/>
            <a:t>最も興味深い「問い」を一つ選び、それに対する「仮説」と、仮説の検証のための「観察・実験」を提案せよ。</a:t>
          </a:r>
          <a:endParaRPr kumimoji="1" lang="ja-JP" altLang="en-US" dirty="0"/>
        </a:p>
      </dgm:t>
    </dgm:pt>
    <dgm:pt modelId="{572006A7-4677-41F2-91C0-9EA4884F242D}" type="par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1C44C381-7782-49C2-A314-756FF6F6B339}" type="sib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4477DB43-3C19-4BF5-AA18-5D408A3F5DCB}">
      <dgm:prSet phldrT="[テキスト]"/>
      <dgm:spPr/>
      <dgm:t>
        <a:bodyPr/>
        <a:lstStyle/>
        <a:p>
          <a:r>
            <a:rPr lang="ja-JP" altLang="en-US" dirty="0"/>
            <a:t>（各観察・実験の基本課題）＝従来の「落としどころ」</a:t>
          </a:r>
          <a:endParaRPr kumimoji="1" lang="ja-JP" altLang="en-US" dirty="0"/>
        </a:p>
      </dgm:t>
    </dgm:pt>
    <dgm:pt modelId="{173DF8EE-678F-4472-9491-F8360A712EDD}" type="sib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1D65C310-DE4B-4A1F-A183-1AC447FE793F}" type="par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9BA23407-F321-4E0B-B070-D6B057783890}" type="pres">
      <dgm:prSet presAssocID="{80098FF4-3EBD-4AA3-8103-B48C3CEAC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EE8F675-009A-4B75-933B-62FC7580C2F8}" type="pres">
      <dgm:prSet presAssocID="{FFD03BFE-03B9-401A-B4AF-1312EC668A4D}" presName="linNode" presStyleCnt="0"/>
      <dgm:spPr/>
    </dgm:pt>
    <dgm:pt modelId="{E3315B11-CA9B-4DC0-9402-94F5C7201580}" type="pres">
      <dgm:prSet presAssocID="{FFD03BFE-03B9-401A-B4AF-1312EC668A4D}" presName="parentText" presStyleLbl="node1" presStyleIdx="0" presStyleCnt="3" custScaleX="46530" custLinFactNeighborX="-13475" custLinFactNeighborY="129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295B11-F09E-4F8F-ABD7-12A46B84F1CB}" type="pres">
      <dgm:prSet presAssocID="{FFD03BFE-03B9-401A-B4AF-1312EC668A4D}" presName="descendantText" presStyleLbl="alignAccFollowNode1" presStyleIdx="0" presStyleCnt="3" custScaleX="171571" custLinFactNeighborX="1" custLinFactNeighborY="13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E9B4FE-B99B-4737-BAF7-3F6E5EE5682D}" type="pres">
      <dgm:prSet presAssocID="{6C348FD1-7361-44AE-AE99-33E0CE504C1A}" presName="sp" presStyleCnt="0"/>
      <dgm:spPr/>
    </dgm:pt>
    <dgm:pt modelId="{2C09FDD9-1B37-44F9-B914-E808E19A3505}" type="pres">
      <dgm:prSet presAssocID="{155051BE-4858-4AD6-B551-BC481CB08F0C}" presName="linNode" presStyleCnt="0"/>
      <dgm:spPr/>
    </dgm:pt>
    <dgm:pt modelId="{55B928F2-2BEA-40A7-800A-76518EA894B6}" type="pres">
      <dgm:prSet presAssocID="{155051BE-4858-4AD6-B551-BC481CB08F0C}" presName="parentText" presStyleLbl="node1" presStyleIdx="1" presStyleCnt="3" custScaleX="46530" custLinFactNeighborX="233" custLinFactNeighborY="66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88A71-E221-4A47-B71B-1569E8F02517}" type="pres">
      <dgm:prSet presAssocID="{155051BE-4858-4AD6-B551-BC481CB08F0C}" presName="descendantText" presStyleLbl="alignAccFollowNode1" presStyleIdx="1" presStyleCnt="3" custScaleX="1715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93677A-F6BD-418B-89E3-35734C5B0EBB}" type="pres">
      <dgm:prSet presAssocID="{8D794050-9D1C-49A4-8319-AABCF43DD1FB}" presName="sp" presStyleCnt="0"/>
      <dgm:spPr/>
    </dgm:pt>
    <dgm:pt modelId="{7DB1987F-024E-44F3-B43A-31EC5A00E70F}" type="pres">
      <dgm:prSet presAssocID="{C7795814-EF27-4753-99D1-A4D0BC1ACF5C}" presName="linNode" presStyleCnt="0"/>
      <dgm:spPr/>
    </dgm:pt>
    <dgm:pt modelId="{4D1E276D-6455-4C7A-8620-ABB77C9A55C6}" type="pres">
      <dgm:prSet presAssocID="{C7795814-EF27-4753-99D1-A4D0BC1ACF5C}" presName="parentText" presStyleLbl="node1" presStyleIdx="2" presStyleCnt="3" custFlipHor="1" custScaleX="36161" custScaleY="102456" custLinFactNeighborX="-11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6CB586-EFE9-4082-A561-4B080CCE56A3}" type="pres">
      <dgm:prSet presAssocID="{C7795814-EF27-4753-99D1-A4D0BC1ACF5C}" presName="descendantText" presStyleLbl="alignAccFollowNode1" presStyleIdx="2" presStyleCnt="3" custScaleX="1302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EF961D-F1FE-4F52-A5A8-2C6BD0076400}" type="presOf" srcId="{4477DB43-3C19-4BF5-AA18-5D408A3F5DCB}" destId="{A6295B11-F09E-4F8F-ABD7-12A46B84F1CB}" srcOrd="0" destOrd="0" presId="urn:microsoft.com/office/officeart/2005/8/layout/vList5"/>
    <dgm:cxn modelId="{329169CF-ED22-45D7-8619-7D523B81C659}" srcId="{80098FF4-3EBD-4AA3-8103-B48C3CEAC892}" destId="{FFD03BFE-03B9-401A-B4AF-1312EC668A4D}" srcOrd="0" destOrd="0" parTransId="{3668F185-DAA3-4C5A-8BC1-51A7A04AB2C0}" sibTransId="{6C348FD1-7361-44AE-AE99-33E0CE504C1A}"/>
    <dgm:cxn modelId="{2518271E-4C6F-4310-912A-E30ECDD52E9D}" srcId="{C7795814-EF27-4753-99D1-A4D0BC1ACF5C}" destId="{9EBE3E14-0FCE-400D-9459-FCDFE66DEDFF}" srcOrd="0" destOrd="0" parTransId="{572006A7-4677-41F2-91C0-9EA4884F242D}" sibTransId="{1C44C381-7782-49C2-A314-756FF6F6B339}"/>
    <dgm:cxn modelId="{E3610953-028A-4778-9B1D-160FE571311C}" type="presOf" srcId="{FFD03BFE-03B9-401A-B4AF-1312EC668A4D}" destId="{E3315B11-CA9B-4DC0-9402-94F5C7201580}" srcOrd="0" destOrd="0" presId="urn:microsoft.com/office/officeart/2005/8/layout/vList5"/>
    <dgm:cxn modelId="{8C22FED7-3C7C-4B78-B6D7-90562E9EC12E}" srcId="{FFD03BFE-03B9-401A-B4AF-1312EC668A4D}" destId="{4477DB43-3C19-4BF5-AA18-5D408A3F5DCB}" srcOrd="0" destOrd="0" parTransId="{1D65C310-DE4B-4A1F-A183-1AC447FE793F}" sibTransId="{173DF8EE-678F-4472-9491-F8360A712EDD}"/>
    <dgm:cxn modelId="{E9324205-D670-4039-80E4-94F72CDBFBD7}" srcId="{155051BE-4858-4AD6-B551-BC481CB08F0C}" destId="{F5E0CF08-7FA8-4ADE-B63C-82B30498D7DF}" srcOrd="0" destOrd="0" parTransId="{D718A4D8-13E9-4B80-B645-9A5452EFCABA}" sibTransId="{88505FFD-6D51-4702-B582-91A3E8B0BFB7}"/>
    <dgm:cxn modelId="{EA3CC8F8-B32D-4A8B-BED6-0ADE9D6404FC}" type="presOf" srcId="{C7795814-EF27-4753-99D1-A4D0BC1ACF5C}" destId="{4D1E276D-6455-4C7A-8620-ABB77C9A55C6}" srcOrd="0" destOrd="0" presId="urn:microsoft.com/office/officeart/2005/8/layout/vList5"/>
    <dgm:cxn modelId="{54ED6C08-45A3-48B4-89F0-D2FE78C31179}" type="presOf" srcId="{F5E0CF08-7FA8-4ADE-B63C-82B30498D7DF}" destId="{36B88A71-E221-4A47-B71B-1569E8F02517}" srcOrd="0" destOrd="0" presId="urn:microsoft.com/office/officeart/2005/8/layout/vList5"/>
    <dgm:cxn modelId="{E5BBFCC5-286B-44FB-9741-204314EF1502}" type="presOf" srcId="{155051BE-4858-4AD6-B551-BC481CB08F0C}" destId="{55B928F2-2BEA-40A7-800A-76518EA894B6}" srcOrd="0" destOrd="0" presId="urn:microsoft.com/office/officeart/2005/8/layout/vList5"/>
    <dgm:cxn modelId="{73550E24-EA04-48BD-B193-71B82E822480}" srcId="{80098FF4-3EBD-4AA3-8103-B48C3CEAC892}" destId="{C7795814-EF27-4753-99D1-A4D0BC1ACF5C}" srcOrd="2" destOrd="0" parTransId="{CF54A02A-1448-45D7-8319-BC2F485908DB}" sibTransId="{E2E4E1F1-3383-4C70-BCF2-7A8C7A83B221}"/>
    <dgm:cxn modelId="{F04FE0C1-65E0-4314-A384-266093B13D4F}" srcId="{80098FF4-3EBD-4AA3-8103-B48C3CEAC892}" destId="{155051BE-4858-4AD6-B551-BC481CB08F0C}" srcOrd="1" destOrd="0" parTransId="{DCE9E2A8-18A2-4A50-9EDB-4A248678B503}" sibTransId="{8D794050-9D1C-49A4-8319-AABCF43DD1FB}"/>
    <dgm:cxn modelId="{223476F9-7E2C-4DB1-AE27-F5322ED745AD}" type="presOf" srcId="{80098FF4-3EBD-4AA3-8103-B48C3CEAC892}" destId="{9BA23407-F321-4E0B-B070-D6B057783890}" srcOrd="0" destOrd="0" presId="urn:microsoft.com/office/officeart/2005/8/layout/vList5"/>
    <dgm:cxn modelId="{0943BE31-9219-45A5-ACA3-872FE1F3064F}" type="presOf" srcId="{9EBE3E14-0FCE-400D-9459-FCDFE66DEDFF}" destId="{D26CB586-EFE9-4082-A561-4B080CCE56A3}" srcOrd="0" destOrd="0" presId="urn:microsoft.com/office/officeart/2005/8/layout/vList5"/>
    <dgm:cxn modelId="{778A2050-AEC0-40B4-90FA-F8438F5511BC}" type="presParOf" srcId="{9BA23407-F321-4E0B-B070-D6B057783890}" destId="{DEE8F675-009A-4B75-933B-62FC7580C2F8}" srcOrd="0" destOrd="0" presId="urn:microsoft.com/office/officeart/2005/8/layout/vList5"/>
    <dgm:cxn modelId="{2A3C7E73-D0B2-4F1F-B3D9-288BA72DFA5B}" type="presParOf" srcId="{DEE8F675-009A-4B75-933B-62FC7580C2F8}" destId="{E3315B11-CA9B-4DC0-9402-94F5C7201580}" srcOrd="0" destOrd="0" presId="urn:microsoft.com/office/officeart/2005/8/layout/vList5"/>
    <dgm:cxn modelId="{6AD5F201-265D-4AF3-BE2E-6AB5AE27193D}" type="presParOf" srcId="{DEE8F675-009A-4B75-933B-62FC7580C2F8}" destId="{A6295B11-F09E-4F8F-ABD7-12A46B84F1CB}" srcOrd="1" destOrd="0" presId="urn:microsoft.com/office/officeart/2005/8/layout/vList5"/>
    <dgm:cxn modelId="{D2E2BEE9-8D9A-4970-94E7-659465B174CA}" type="presParOf" srcId="{9BA23407-F321-4E0B-B070-D6B057783890}" destId="{66E9B4FE-B99B-4737-BAF7-3F6E5EE5682D}" srcOrd="1" destOrd="0" presId="urn:microsoft.com/office/officeart/2005/8/layout/vList5"/>
    <dgm:cxn modelId="{DD005597-9D0A-4A59-A494-5AC20389CAD9}" type="presParOf" srcId="{9BA23407-F321-4E0B-B070-D6B057783890}" destId="{2C09FDD9-1B37-44F9-B914-E808E19A3505}" srcOrd="2" destOrd="0" presId="urn:microsoft.com/office/officeart/2005/8/layout/vList5"/>
    <dgm:cxn modelId="{1502EA0D-C6AD-4974-A23F-9F037068401E}" type="presParOf" srcId="{2C09FDD9-1B37-44F9-B914-E808E19A3505}" destId="{55B928F2-2BEA-40A7-800A-76518EA894B6}" srcOrd="0" destOrd="0" presId="urn:microsoft.com/office/officeart/2005/8/layout/vList5"/>
    <dgm:cxn modelId="{2BE94E43-D22B-4411-BDDF-DE59C0FB7034}" type="presParOf" srcId="{2C09FDD9-1B37-44F9-B914-E808E19A3505}" destId="{36B88A71-E221-4A47-B71B-1569E8F02517}" srcOrd="1" destOrd="0" presId="urn:microsoft.com/office/officeart/2005/8/layout/vList5"/>
    <dgm:cxn modelId="{73EC1B7D-F4BB-4D48-BB7E-667899211495}" type="presParOf" srcId="{9BA23407-F321-4E0B-B070-D6B057783890}" destId="{7B93677A-F6BD-418B-89E3-35734C5B0EBB}" srcOrd="3" destOrd="0" presId="urn:microsoft.com/office/officeart/2005/8/layout/vList5"/>
    <dgm:cxn modelId="{D32FA33E-1931-4496-A2D5-F5475C7ECDB1}" type="presParOf" srcId="{9BA23407-F321-4E0B-B070-D6B057783890}" destId="{7DB1987F-024E-44F3-B43A-31EC5A00E70F}" srcOrd="4" destOrd="0" presId="urn:microsoft.com/office/officeart/2005/8/layout/vList5"/>
    <dgm:cxn modelId="{E941E7F7-7165-4BCF-948D-2E8E679A82D8}" type="presParOf" srcId="{7DB1987F-024E-44F3-B43A-31EC5A00E70F}" destId="{4D1E276D-6455-4C7A-8620-ABB77C9A55C6}" srcOrd="0" destOrd="0" presId="urn:microsoft.com/office/officeart/2005/8/layout/vList5"/>
    <dgm:cxn modelId="{72D79946-9BB6-40F6-9EC7-302578629A72}" type="presParOf" srcId="{7DB1987F-024E-44F3-B43A-31EC5A00E70F}" destId="{D26CB586-EFE9-4082-A561-4B080CCE5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098FF4-3EBD-4AA3-8103-B48C3CEAC892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FD03BFE-03B9-401A-B4AF-1312EC668A4D}">
      <dgm:prSet phldrT="[テキスト]" custT="1"/>
      <dgm:spPr/>
      <dgm:t>
        <a:bodyPr/>
        <a:lstStyle/>
        <a:p>
          <a:r>
            <a:rPr kumimoji="1" lang="ja-JP" altLang="en-US" sz="2400"/>
            <a:t>課題１</a:t>
          </a:r>
          <a:endParaRPr kumimoji="1" lang="ja-JP" altLang="en-US" sz="2400" dirty="0"/>
        </a:p>
      </dgm:t>
    </dgm:pt>
    <dgm:pt modelId="{3668F185-DAA3-4C5A-8BC1-51A7A04AB2C0}" type="par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6C348FD1-7361-44AE-AE99-33E0CE504C1A}" type="sibTrans" cxnId="{329169CF-ED22-45D7-8619-7D523B81C659}">
      <dgm:prSet/>
      <dgm:spPr/>
      <dgm:t>
        <a:bodyPr/>
        <a:lstStyle/>
        <a:p>
          <a:endParaRPr kumimoji="1" lang="ja-JP" altLang="en-US"/>
        </a:p>
      </dgm:t>
    </dgm:pt>
    <dgm:pt modelId="{155051BE-4858-4AD6-B551-BC481CB08F0C}">
      <dgm:prSet phldrT="[テキスト]" custT="1"/>
      <dgm:spPr/>
      <dgm:t>
        <a:bodyPr/>
        <a:lstStyle/>
        <a:p>
          <a:r>
            <a:rPr kumimoji="1" lang="ja-JP" altLang="en-US" sz="2400" dirty="0"/>
            <a:t>課題２</a:t>
          </a:r>
        </a:p>
      </dgm:t>
    </dgm:pt>
    <dgm:pt modelId="{DCE9E2A8-18A2-4A50-9EDB-4A248678B503}" type="par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8D794050-9D1C-49A4-8319-AABCF43DD1FB}" type="sibTrans" cxnId="{F04FE0C1-65E0-4314-A384-266093B13D4F}">
      <dgm:prSet/>
      <dgm:spPr/>
      <dgm:t>
        <a:bodyPr/>
        <a:lstStyle/>
        <a:p>
          <a:endParaRPr kumimoji="1" lang="ja-JP" altLang="en-US"/>
        </a:p>
      </dgm:t>
    </dgm:pt>
    <dgm:pt modelId="{F5E0CF08-7FA8-4ADE-B63C-82B30498D7DF}">
      <dgm:prSet phldrT="[テキスト]"/>
      <dgm:spPr/>
      <dgm:t>
        <a:bodyPr/>
        <a:lstStyle/>
        <a:p>
          <a:r>
            <a:rPr lang="ja-JP" altLang="en-US" dirty="0"/>
            <a:t>観察結果を基に、「問い」を可能な限り多くまとめよ。</a:t>
          </a:r>
          <a:endParaRPr kumimoji="1" lang="ja-JP" altLang="en-US" dirty="0"/>
        </a:p>
      </dgm:t>
    </dgm:pt>
    <dgm:pt modelId="{D718A4D8-13E9-4B80-B645-9A5452EFCABA}" type="par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88505FFD-6D51-4702-B582-91A3E8B0BFB7}" type="sibTrans" cxnId="{E9324205-D670-4039-80E4-94F72CDBFBD7}">
      <dgm:prSet/>
      <dgm:spPr/>
      <dgm:t>
        <a:bodyPr/>
        <a:lstStyle/>
        <a:p>
          <a:endParaRPr kumimoji="1" lang="ja-JP" altLang="en-US"/>
        </a:p>
      </dgm:t>
    </dgm:pt>
    <dgm:pt modelId="{C7795814-EF27-4753-99D1-A4D0BC1ACF5C}">
      <dgm:prSet phldrT="[テキスト]"/>
      <dgm:spPr/>
      <dgm:t>
        <a:bodyPr/>
        <a:lstStyle/>
        <a:p>
          <a:r>
            <a:rPr kumimoji="1" lang="ja-JP" altLang="en-US" dirty="0"/>
            <a:t>課題</a:t>
          </a:r>
          <a:endParaRPr kumimoji="1" lang="en-US" altLang="ja-JP" dirty="0"/>
        </a:p>
        <a:p>
          <a:r>
            <a:rPr kumimoji="1" lang="ja-JP" altLang="en-US" dirty="0"/>
            <a:t>３</a:t>
          </a:r>
        </a:p>
      </dgm:t>
    </dgm:pt>
    <dgm:pt modelId="{E2E4E1F1-3383-4C70-BCF2-7A8C7A83B221}" type="sib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CF54A02A-1448-45D7-8319-BC2F485908DB}" type="parTrans" cxnId="{73550E24-EA04-48BD-B193-71B82E822480}">
      <dgm:prSet/>
      <dgm:spPr/>
      <dgm:t>
        <a:bodyPr/>
        <a:lstStyle/>
        <a:p>
          <a:endParaRPr kumimoji="1" lang="ja-JP" altLang="en-US"/>
        </a:p>
      </dgm:t>
    </dgm:pt>
    <dgm:pt modelId="{9EBE3E14-0FCE-400D-9459-FCDFE66DEDFF}">
      <dgm:prSet phldrT="[テキスト]"/>
      <dgm:spPr/>
      <dgm:t>
        <a:bodyPr/>
        <a:lstStyle/>
        <a:p>
          <a:r>
            <a:rPr lang="ja-JP" altLang="en-US" dirty="0"/>
            <a:t>最も興味深い「問い」を一つ選び、それに対する「仮説」と、仮説の検証のための「観察・実験」を提案せよ。</a:t>
          </a:r>
          <a:endParaRPr kumimoji="1" lang="ja-JP" altLang="en-US" dirty="0"/>
        </a:p>
      </dgm:t>
    </dgm:pt>
    <dgm:pt modelId="{572006A7-4677-41F2-91C0-9EA4884F242D}" type="par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1C44C381-7782-49C2-A314-756FF6F6B339}" type="sibTrans" cxnId="{2518271E-4C6F-4310-912A-E30ECDD52E9D}">
      <dgm:prSet/>
      <dgm:spPr/>
      <dgm:t>
        <a:bodyPr/>
        <a:lstStyle/>
        <a:p>
          <a:endParaRPr kumimoji="1" lang="ja-JP" altLang="en-US"/>
        </a:p>
      </dgm:t>
    </dgm:pt>
    <dgm:pt modelId="{4477DB43-3C19-4BF5-AA18-5D408A3F5DCB}">
      <dgm:prSet phldrT="[テキスト]"/>
      <dgm:spPr/>
      <dgm:t>
        <a:bodyPr/>
        <a:lstStyle/>
        <a:p>
          <a:r>
            <a:rPr lang="ja-JP" altLang="en-US" dirty="0"/>
            <a:t>カイコをどのような「視点」で観察し、どのようなことがわかったかをまとめよ。</a:t>
          </a:r>
          <a:endParaRPr kumimoji="1" lang="ja-JP" altLang="en-US" dirty="0"/>
        </a:p>
      </dgm:t>
    </dgm:pt>
    <dgm:pt modelId="{173DF8EE-678F-4472-9491-F8360A712EDD}" type="sib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1D65C310-DE4B-4A1F-A183-1AC447FE793F}" type="parTrans" cxnId="{8C22FED7-3C7C-4B78-B6D7-90562E9EC12E}">
      <dgm:prSet/>
      <dgm:spPr/>
      <dgm:t>
        <a:bodyPr/>
        <a:lstStyle/>
        <a:p>
          <a:endParaRPr kumimoji="1" lang="ja-JP" altLang="en-US"/>
        </a:p>
      </dgm:t>
    </dgm:pt>
    <dgm:pt modelId="{9BA23407-F321-4E0B-B070-D6B057783890}" type="pres">
      <dgm:prSet presAssocID="{80098FF4-3EBD-4AA3-8103-B48C3CEAC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EE8F675-009A-4B75-933B-62FC7580C2F8}" type="pres">
      <dgm:prSet presAssocID="{FFD03BFE-03B9-401A-B4AF-1312EC668A4D}" presName="linNode" presStyleCnt="0"/>
      <dgm:spPr/>
    </dgm:pt>
    <dgm:pt modelId="{E3315B11-CA9B-4DC0-9402-94F5C7201580}" type="pres">
      <dgm:prSet presAssocID="{FFD03BFE-03B9-401A-B4AF-1312EC668A4D}" presName="parentText" presStyleLbl="node1" presStyleIdx="0" presStyleCnt="3" custScaleX="46530" custLinFactNeighborX="-13475" custLinFactNeighborY="129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295B11-F09E-4F8F-ABD7-12A46B84F1CB}" type="pres">
      <dgm:prSet presAssocID="{FFD03BFE-03B9-401A-B4AF-1312EC668A4D}" presName="descendantText" presStyleLbl="alignAccFollowNode1" presStyleIdx="0" presStyleCnt="3" custScaleX="171571" custLinFactNeighborX="1" custLinFactNeighborY="134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E9B4FE-B99B-4737-BAF7-3F6E5EE5682D}" type="pres">
      <dgm:prSet presAssocID="{6C348FD1-7361-44AE-AE99-33E0CE504C1A}" presName="sp" presStyleCnt="0"/>
      <dgm:spPr/>
    </dgm:pt>
    <dgm:pt modelId="{2C09FDD9-1B37-44F9-B914-E808E19A3505}" type="pres">
      <dgm:prSet presAssocID="{155051BE-4858-4AD6-B551-BC481CB08F0C}" presName="linNode" presStyleCnt="0"/>
      <dgm:spPr/>
    </dgm:pt>
    <dgm:pt modelId="{55B928F2-2BEA-40A7-800A-76518EA894B6}" type="pres">
      <dgm:prSet presAssocID="{155051BE-4858-4AD6-B551-BC481CB08F0C}" presName="parentText" presStyleLbl="node1" presStyleIdx="1" presStyleCnt="3" custScaleX="46530" custLinFactNeighborX="233" custLinFactNeighborY="66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88A71-E221-4A47-B71B-1569E8F02517}" type="pres">
      <dgm:prSet presAssocID="{155051BE-4858-4AD6-B551-BC481CB08F0C}" presName="descendantText" presStyleLbl="alignAccFollowNode1" presStyleIdx="1" presStyleCnt="3" custScaleX="17157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93677A-F6BD-418B-89E3-35734C5B0EBB}" type="pres">
      <dgm:prSet presAssocID="{8D794050-9D1C-49A4-8319-AABCF43DD1FB}" presName="sp" presStyleCnt="0"/>
      <dgm:spPr/>
    </dgm:pt>
    <dgm:pt modelId="{7DB1987F-024E-44F3-B43A-31EC5A00E70F}" type="pres">
      <dgm:prSet presAssocID="{C7795814-EF27-4753-99D1-A4D0BC1ACF5C}" presName="linNode" presStyleCnt="0"/>
      <dgm:spPr/>
    </dgm:pt>
    <dgm:pt modelId="{4D1E276D-6455-4C7A-8620-ABB77C9A55C6}" type="pres">
      <dgm:prSet presAssocID="{C7795814-EF27-4753-99D1-A4D0BC1ACF5C}" presName="parentText" presStyleLbl="node1" presStyleIdx="2" presStyleCnt="3" custFlipHor="1" custScaleX="36161" custScaleY="102456" custLinFactNeighborX="-11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6CB586-EFE9-4082-A561-4B080CCE56A3}" type="pres">
      <dgm:prSet presAssocID="{C7795814-EF27-4753-99D1-A4D0BC1ACF5C}" presName="descendantText" presStyleLbl="alignAccFollowNode1" presStyleIdx="2" presStyleCnt="3" custScaleX="13029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F961643-96A6-4D2E-884A-28D09A4327BF}" type="presOf" srcId="{F5E0CF08-7FA8-4ADE-B63C-82B30498D7DF}" destId="{36B88A71-E221-4A47-B71B-1569E8F02517}" srcOrd="0" destOrd="0" presId="urn:microsoft.com/office/officeart/2005/8/layout/vList5"/>
    <dgm:cxn modelId="{329169CF-ED22-45D7-8619-7D523B81C659}" srcId="{80098FF4-3EBD-4AA3-8103-B48C3CEAC892}" destId="{FFD03BFE-03B9-401A-B4AF-1312EC668A4D}" srcOrd="0" destOrd="0" parTransId="{3668F185-DAA3-4C5A-8BC1-51A7A04AB2C0}" sibTransId="{6C348FD1-7361-44AE-AE99-33E0CE504C1A}"/>
    <dgm:cxn modelId="{F614BCA3-8D98-44BB-BE49-989055CD8214}" type="presOf" srcId="{4477DB43-3C19-4BF5-AA18-5D408A3F5DCB}" destId="{A6295B11-F09E-4F8F-ABD7-12A46B84F1CB}" srcOrd="0" destOrd="0" presId="urn:microsoft.com/office/officeart/2005/8/layout/vList5"/>
    <dgm:cxn modelId="{05839071-2933-49CC-9D9B-B6F348FA6440}" type="presOf" srcId="{155051BE-4858-4AD6-B551-BC481CB08F0C}" destId="{55B928F2-2BEA-40A7-800A-76518EA894B6}" srcOrd="0" destOrd="0" presId="urn:microsoft.com/office/officeart/2005/8/layout/vList5"/>
    <dgm:cxn modelId="{2518271E-4C6F-4310-912A-E30ECDD52E9D}" srcId="{C7795814-EF27-4753-99D1-A4D0BC1ACF5C}" destId="{9EBE3E14-0FCE-400D-9459-FCDFE66DEDFF}" srcOrd="0" destOrd="0" parTransId="{572006A7-4677-41F2-91C0-9EA4884F242D}" sibTransId="{1C44C381-7782-49C2-A314-756FF6F6B339}"/>
    <dgm:cxn modelId="{8C22FED7-3C7C-4B78-B6D7-90562E9EC12E}" srcId="{FFD03BFE-03B9-401A-B4AF-1312EC668A4D}" destId="{4477DB43-3C19-4BF5-AA18-5D408A3F5DCB}" srcOrd="0" destOrd="0" parTransId="{1D65C310-DE4B-4A1F-A183-1AC447FE793F}" sibTransId="{173DF8EE-678F-4472-9491-F8360A712EDD}"/>
    <dgm:cxn modelId="{E9324205-D670-4039-80E4-94F72CDBFBD7}" srcId="{155051BE-4858-4AD6-B551-BC481CB08F0C}" destId="{F5E0CF08-7FA8-4ADE-B63C-82B30498D7DF}" srcOrd="0" destOrd="0" parTransId="{D718A4D8-13E9-4B80-B645-9A5452EFCABA}" sibTransId="{88505FFD-6D51-4702-B582-91A3E8B0BFB7}"/>
    <dgm:cxn modelId="{8E64BCBC-0DED-48E9-B76D-FB329D9AC2F5}" type="presOf" srcId="{FFD03BFE-03B9-401A-B4AF-1312EC668A4D}" destId="{E3315B11-CA9B-4DC0-9402-94F5C7201580}" srcOrd="0" destOrd="0" presId="urn:microsoft.com/office/officeart/2005/8/layout/vList5"/>
    <dgm:cxn modelId="{0CD17C85-8D7A-4E30-B371-25CF9B9E883B}" type="presOf" srcId="{9EBE3E14-0FCE-400D-9459-FCDFE66DEDFF}" destId="{D26CB586-EFE9-4082-A561-4B080CCE56A3}" srcOrd="0" destOrd="0" presId="urn:microsoft.com/office/officeart/2005/8/layout/vList5"/>
    <dgm:cxn modelId="{73550E24-EA04-48BD-B193-71B82E822480}" srcId="{80098FF4-3EBD-4AA3-8103-B48C3CEAC892}" destId="{C7795814-EF27-4753-99D1-A4D0BC1ACF5C}" srcOrd="2" destOrd="0" parTransId="{CF54A02A-1448-45D7-8319-BC2F485908DB}" sibTransId="{E2E4E1F1-3383-4C70-BCF2-7A8C7A83B221}"/>
    <dgm:cxn modelId="{F04FE0C1-65E0-4314-A384-266093B13D4F}" srcId="{80098FF4-3EBD-4AA3-8103-B48C3CEAC892}" destId="{155051BE-4858-4AD6-B551-BC481CB08F0C}" srcOrd="1" destOrd="0" parTransId="{DCE9E2A8-18A2-4A50-9EDB-4A248678B503}" sibTransId="{8D794050-9D1C-49A4-8319-AABCF43DD1FB}"/>
    <dgm:cxn modelId="{D4FBF002-1281-466B-8A59-CCFB48AC13C3}" type="presOf" srcId="{80098FF4-3EBD-4AA3-8103-B48C3CEAC892}" destId="{9BA23407-F321-4E0B-B070-D6B057783890}" srcOrd="0" destOrd="0" presId="urn:microsoft.com/office/officeart/2005/8/layout/vList5"/>
    <dgm:cxn modelId="{9E7ED369-E8FE-45D7-9B10-BA587802F8B1}" type="presOf" srcId="{C7795814-EF27-4753-99D1-A4D0BC1ACF5C}" destId="{4D1E276D-6455-4C7A-8620-ABB77C9A55C6}" srcOrd="0" destOrd="0" presId="urn:microsoft.com/office/officeart/2005/8/layout/vList5"/>
    <dgm:cxn modelId="{8703BD4D-2824-4E0F-B0E8-6415EA6C20C4}" type="presParOf" srcId="{9BA23407-F321-4E0B-B070-D6B057783890}" destId="{DEE8F675-009A-4B75-933B-62FC7580C2F8}" srcOrd="0" destOrd="0" presId="urn:microsoft.com/office/officeart/2005/8/layout/vList5"/>
    <dgm:cxn modelId="{609BBB07-C057-41A7-9391-E510467AC4D6}" type="presParOf" srcId="{DEE8F675-009A-4B75-933B-62FC7580C2F8}" destId="{E3315B11-CA9B-4DC0-9402-94F5C7201580}" srcOrd="0" destOrd="0" presId="urn:microsoft.com/office/officeart/2005/8/layout/vList5"/>
    <dgm:cxn modelId="{843FF13B-0743-4A54-9A02-AB074AB687E1}" type="presParOf" srcId="{DEE8F675-009A-4B75-933B-62FC7580C2F8}" destId="{A6295B11-F09E-4F8F-ABD7-12A46B84F1CB}" srcOrd="1" destOrd="0" presId="urn:microsoft.com/office/officeart/2005/8/layout/vList5"/>
    <dgm:cxn modelId="{8326BEE5-48F7-46AE-9D2C-CA7151E5F823}" type="presParOf" srcId="{9BA23407-F321-4E0B-B070-D6B057783890}" destId="{66E9B4FE-B99B-4737-BAF7-3F6E5EE5682D}" srcOrd="1" destOrd="0" presId="urn:microsoft.com/office/officeart/2005/8/layout/vList5"/>
    <dgm:cxn modelId="{C11B7913-582B-4EDE-98D7-D2D838CBE352}" type="presParOf" srcId="{9BA23407-F321-4E0B-B070-D6B057783890}" destId="{2C09FDD9-1B37-44F9-B914-E808E19A3505}" srcOrd="2" destOrd="0" presId="urn:microsoft.com/office/officeart/2005/8/layout/vList5"/>
    <dgm:cxn modelId="{1A065F75-6B47-4B3C-8DEE-2BD998940E37}" type="presParOf" srcId="{2C09FDD9-1B37-44F9-B914-E808E19A3505}" destId="{55B928F2-2BEA-40A7-800A-76518EA894B6}" srcOrd="0" destOrd="0" presId="urn:microsoft.com/office/officeart/2005/8/layout/vList5"/>
    <dgm:cxn modelId="{5BA4F272-C2C7-4430-8122-E209BF8F7D79}" type="presParOf" srcId="{2C09FDD9-1B37-44F9-B914-E808E19A3505}" destId="{36B88A71-E221-4A47-B71B-1569E8F02517}" srcOrd="1" destOrd="0" presId="urn:microsoft.com/office/officeart/2005/8/layout/vList5"/>
    <dgm:cxn modelId="{E02DB0F0-DCDF-4821-B644-8F5F89CEAE13}" type="presParOf" srcId="{9BA23407-F321-4E0B-B070-D6B057783890}" destId="{7B93677A-F6BD-418B-89E3-35734C5B0EBB}" srcOrd="3" destOrd="0" presId="urn:microsoft.com/office/officeart/2005/8/layout/vList5"/>
    <dgm:cxn modelId="{624BC0BA-539B-40E4-AB6B-F02B919221A5}" type="presParOf" srcId="{9BA23407-F321-4E0B-B070-D6B057783890}" destId="{7DB1987F-024E-44F3-B43A-31EC5A00E70F}" srcOrd="4" destOrd="0" presId="urn:microsoft.com/office/officeart/2005/8/layout/vList5"/>
    <dgm:cxn modelId="{7E09CB92-011B-4617-96A6-E28713A36A3A}" type="presParOf" srcId="{7DB1987F-024E-44F3-B43A-31EC5A00E70F}" destId="{4D1E276D-6455-4C7A-8620-ABB77C9A55C6}" srcOrd="0" destOrd="0" presId="urn:microsoft.com/office/officeart/2005/8/layout/vList5"/>
    <dgm:cxn modelId="{A397683B-7E47-452A-9C0E-AABDAE4CCB82}" type="presParOf" srcId="{7DB1987F-024E-44F3-B43A-31EC5A00E70F}" destId="{D26CB586-EFE9-4082-A561-4B080CCE56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825178-4A21-4F2A-AD9E-DF036C194D8E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BAEDF3B0-2C2C-43D9-BCCE-E17AC8EC1E3E}">
      <dgm:prSet phldrT="[テキスト]" custT="1"/>
      <dgm:spPr/>
      <dgm:t>
        <a:bodyPr/>
        <a:lstStyle/>
        <a:p>
          <a:r>
            <a:rPr kumimoji="1" lang="ja-JP" altLang="en-US" sz="2800" b="1" dirty="0"/>
            <a:t>班分け・説明</a:t>
          </a:r>
          <a:endParaRPr kumimoji="1" lang="en-US" altLang="ja-JP" sz="2800" b="1" dirty="0"/>
        </a:p>
        <a:p>
          <a:r>
            <a:rPr kumimoji="1" lang="en-US" altLang="ja-JP" sz="3200" dirty="0"/>
            <a:t>5</a:t>
          </a:r>
          <a:r>
            <a:rPr kumimoji="1" lang="ja-JP" altLang="en-US" sz="3200" dirty="0"/>
            <a:t>分</a:t>
          </a:r>
        </a:p>
      </dgm:t>
    </dgm:pt>
    <dgm:pt modelId="{B065809A-AE7C-47FA-A6AB-CAB357133EBE}" type="par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5DB932BF-D51D-4E5A-8620-06536D7F5878}" type="sibTrans" cxnId="{CA27330D-24B1-4A6B-B226-099E10E2EE15}">
      <dgm:prSet/>
      <dgm:spPr/>
      <dgm:t>
        <a:bodyPr/>
        <a:lstStyle/>
        <a:p>
          <a:endParaRPr kumimoji="1" lang="ja-JP" altLang="en-US"/>
        </a:p>
      </dgm:t>
    </dgm:pt>
    <dgm:pt modelId="{311565CC-63FE-4E05-BEB5-110C858822BE}">
      <dgm:prSet phldrT="[テキスト]" custT="1"/>
      <dgm:spPr/>
      <dgm:t>
        <a:bodyPr/>
        <a:lstStyle/>
        <a:p>
          <a:r>
            <a:rPr kumimoji="1" lang="ja-JP" altLang="en-US" sz="2800" b="1" dirty="0"/>
            <a:t>活動</a:t>
          </a:r>
          <a:endParaRPr kumimoji="1" lang="en-US" altLang="ja-JP" sz="2800" b="1" dirty="0"/>
        </a:p>
        <a:p>
          <a:r>
            <a:rPr kumimoji="1" lang="en-US" altLang="ja-JP" sz="3200" dirty="0"/>
            <a:t>25</a:t>
          </a:r>
          <a:r>
            <a:rPr kumimoji="1" lang="ja-JP" altLang="en-US" sz="3200" dirty="0"/>
            <a:t>分</a:t>
          </a:r>
          <a:endParaRPr kumimoji="1" lang="ja-JP" altLang="en-US" sz="1600" dirty="0"/>
        </a:p>
      </dgm:t>
    </dgm:pt>
    <dgm:pt modelId="{D8B7879D-CBC1-48BC-A2A8-1D8EE4F0BD83}" type="par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472336DD-C4CD-46C4-81F0-DB48A84103C1}" type="sibTrans" cxnId="{098F7581-6551-451F-BB80-37A3FAB2C763}">
      <dgm:prSet/>
      <dgm:spPr/>
      <dgm:t>
        <a:bodyPr/>
        <a:lstStyle/>
        <a:p>
          <a:endParaRPr kumimoji="1" lang="ja-JP" altLang="en-US"/>
        </a:p>
      </dgm:t>
    </dgm:pt>
    <dgm:pt modelId="{9246E019-A056-4143-8CEE-1B42736E750B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  <a:endParaRPr kumimoji="1" lang="en-US" altLang="ja-JP" sz="2800" b="1" dirty="0"/>
        </a:p>
        <a:p>
          <a:r>
            <a:rPr kumimoji="1" lang="en-US" altLang="ja-JP" sz="3200" dirty="0"/>
            <a:t>1</a:t>
          </a:r>
          <a:r>
            <a:rPr kumimoji="1" lang="ja-JP" altLang="en-US" sz="3200" dirty="0"/>
            <a:t>分半</a:t>
          </a:r>
          <a:r>
            <a:rPr kumimoji="1" lang="en-US" altLang="ja-JP" sz="3200" dirty="0"/>
            <a:t>×8</a:t>
          </a:r>
          <a:r>
            <a:rPr kumimoji="1" lang="ja-JP" altLang="en-US" sz="3200" dirty="0"/>
            <a:t>班</a:t>
          </a:r>
        </a:p>
      </dgm:t>
    </dgm:pt>
    <dgm:pt modelId="{BA5B0294-0717-4848-872A-C241D85B38DA}" type="par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9693A5E0-177B-4A25-A6D1-7F04624A5548}" type="sibTrans" cxnId="{89DF5AEB-6A18-4284-8862-37C1C39C0609}">
      <dgm:prSet/>
      <dgm:spPr/>
      <dgm:t>
        <a:bodyPr/>
        <a:lstStyle/>
        <a:p>
          <a:endParaRPr kumimoji="1" lang="ja-JP" altLang="en-US"/>
        </a:p>
      </dgm:t>
    </dgm:pt>
    <dgm:pt modelId="{59C575EB-0850-4896-AB23-20DDD10FBCBA}" type="pres">
      <dgm:prSet presAssocID="{91825178-4A21-4F2A-AD9E-DF036C194D8E}" presName="CompostProcess" presStyleCnt="0">
        <dgm:presLayoutVars>
          <dgm:dir/>
          <dgm:resizeHandles val="exact"/>
        </dgm:presLayoutVars>
      </dgm:prSet>
      <dgm:spPr/>
    </dgm:pt>
    <dgm:pt modelId="{73008D73-E33A-42D0-8823-3483A75CFF49}" type="pres">
      <dgm:prSet presAssocID="{91825178-4A21-4F2A-AD9E-DF036C194D8E}" presName="arrow" presStyleLbl="bgShp" presStyleIdx="0" presStyleCnt="1"/>
      <dgm:spPr/>
    </dgm:pt>
    <dgm:pt modelId="{AF6CD3FC-ABBE-47C1-BCCB-AD753F8397A7}" type="pres">
      <dgm:prSet presAssocID="{91825178-4A21-4F2A-AD9E-DF036C194D8E}" presName="linearProcess" presStyleCnt="0"/>
      <dgm:spPr/>
    </dgm:pt>
    <dgm:pt modelId="{E30A307F-418F-4604-88BC-864BBE55B5F5}" type="pres">
      <dgm:prSet presAssocID="{BAEDF3B0-2C2C-43D9-BCCE-E17AC8EC1E3E}" presName="textNode" presStyleLbl="node1" presStyleIdx="0" presStyleCnt="3" custScaleX="11508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CFCF11-E622-4F9F-B0B4-E1970882C4C2}" type="pres">
      <dgm:prSet presAssocID="{5DB932BF-D51D-4E5A-8620-06536D7F5878}" presName="sibTrans" presStyleCnt="0"/>
      <dgm:spPr/>
    </dgm:pt>
    <dgm:pt modelId="{6B4F97F2-853C-451A-8535-D635FB2834E0}" type="pres">
      <dgm:prSet presAssocID="{311565CC-63FE-4E05-BEB5-110C858822BE}" presName="textNode" presStyleLbl="node1" presStyleIdx="1" presStyleCnt="3" custScaleX="11201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F8B13D-D66F-4E5A-8A36-13F1F36941E6}" type="pres">
      <dgm:prSet presAssocID="{472336DD-C4CD-46C4-81F0-DB48A84103C1}" presName="sibTrans" presStyleCnt="0"/>
      <dgm:spPr/>
    </dgm:pt>
    <dgm:pt modelId="{48AF9876-ED16-4509-BA6C-FB49D6701009}" type="pres">
      <dgm:prSet presAssocID="{9246E019-A056-4143-8CEE-1B42736E750B}" presName="textNode" presStyleLbl="node1" presStyleIdx="2" presStyleCnt="3" custScaleX="10769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9DF5AEB-6A18-4284-8862-37C1C39C0609}" srcId="{91825178-4A21-4F2A-AD9E-DF036C194D8E}" destId="{9246E019-A056-4143-8CEE-1B42736E750B}" srcOrd="2" destOrd="0" parTransId="{BA5B0294-0717-4848-872A-C241D85B38DA}" sibTransId="{9693A5E0-177B-4A25-A6D1-7F04624A5548}"/>
    <dgm:cxn modelId="{67E528A9-6D7B-47F0-BA14-EAC8E3C370F3}" type="presOf" srcId="{BAEDF3B0-2C2C-43D9-BCCE-E17AC8EC1E3E}" destId="{E30A307F-418F-4604-88BC-864BBE55B5F5}" srcOrd="0" destOrd="0" presId="urn:microsoft.com/office/officeart/2005/8/layout/hProcess9"/>
    <dgm:cxn modelId="{C582BBFC-9D66-40D5-B177-2C916A24D81A}" type="presOf" srcId="{311565CC-63FE-4E05-BEB5-110C858822BE}" destId="{6B4F97F2-853C-451A-8535-D635FB2834E0}" srcOrd="0" destOrd="0" presId="urn:microsoft.com/office/officeart/2005/8/layout/hProcess9"/>
    <dgm:cxn modelId="{CA27330D-24B1-4A6B-B226-099E10E2EE15}" srcId="{91825178-4A21-4F2A-AD9E-DF036C194D8E}" destId="{BAEDF3B0-2C2C-43D9-BCCE-E17AC8EC1E3E}" srcOrd="0" destOrd="0" parTransId="{B065809A-AE7C-47FA-A6AB-CAB357133EBE}" sibTransId="{5DB932BF-D51D-4E5A-8620-06536D7F5878}"/>
    <dgm:cxn modelId="{0C2BE899-4F27-4299-BDAA-AB9E7E5EA846}" type="presOf" srcId="{91825178-4A21-4F2A-AD9E-DF036C194D8E}" destId="{59C575EB-0850-4896-AB23-20DDD10FBCBA}" srcOrd="0" destOrd="0" presId="urn:microsoft.com/office/officeart/2005/8/layout/hProcess9"/>
    <dgm:cxn modelId="{098F7581-6551-451F-BB80-37A3FAB2C763}" srcId="{91825178-4A21-4F2A-AD9E-DF036C194D8E}" destId="{311565CC-63FE-4E05-BEB5-110C858822BE}" srcOrd="1" destOrd="0" parTransId="{D8B7879D-CBC1-48BC-A2A8-1D8EE4F0BD83}" sibTransId="{472336DD-C4CD-46C4-81F0-DB48A84103C1}"/>
    <dgm:cxn modelId="{FD897855-E10D-4BFA-AFB8-1FEA38B92545}" type="presOf" srcId="{9246E019-A056-4143-8CEE-1B42736E750B}" destId="{48AF9876-ED16-4509-BA6C-FB49D6701009}" srcOrd="0" destOrd="0" presId="urn:microsoft.com/office/officeart/2005/8/layout/hProcess9"/>
    <dgm:cxn modelId="{F551EB94-56CB-4410-AB58-8C12910774BD}" type="presParOf" srcId="{59C575EB-0850-4896-AB23-20DDD10FBCBA}" destId="{73008D73-E33A-42D0-8823-3483A75CFF49}" srcOrd="0" destOrd="0" presId="urn:microsoft.com/office/officeart/2005/8/layout/hProcess9"/>
    <dgm:cxn modelId="{3095CD5E-0AD8-4ABB-96F8-25B0EE9600F3}" type="presParOf" srcId="{59C575EB-0850-4896-AB23-20DDD10FBCBA}" destId="{AF6CD3FC-ABBE-47C1-BCCB-AD753F8397A7}" srcOrd="1" destOrd="0" presId="urn:microsoft.com/office/officeart/2005/8/layout/hProcess9"/>
    <dgm:cxn modelId="{187FDF5D-01EA-422F-BCDD-A1C4D5955667}" type="presParOf" srcId="{AF6CD3FC-ABBE-47C1-BCCB-AD753F8397A7}" destId="{E30A307F-418F-4604-88BC-864BBE55B5F5}" srcOrd="0" destOrd="0" presId="urn:microsoft.com/office/officeart/2005/8/layout/hProcess9"/>
    <dgm:cxn modelId="{E401B791-62F3-4020-881C-944373224B77}" type="presParOf" srcId="{AF6CD3FC-ABBE-47C1-BCCB-AD753F8397A7}" destId="{A6CFCF11-E622-4F9F-B0B4-E1970882C4C2}" srcOrd="1" destOrd="0" presId="urn:microsoft.com/office/officeart/2005/8/layout/hProcess9"/>
    <dgm:cxn modelId="{78B19624-5E53-473D-8C28-A946E9DC1EB8}" type="presParOf" srcId="{AF6CD3FC-ABBE-47C1-BCCB-AD753F8397A7}" destId="{6B4F97F2-853C-451A-8535-D635FB2834E0}" srcOrd="2" destOrd="0" presId="urn:microsoft.com/office/officeart/2005/8/layout/hProcess9"/>
    <dgm:cxn modelId="{E9EAB721-1B49-45CF-AC3E-19E092EBB02D}" type="presParOf" srcId="{AF6CD3FC-ABBE-47C1-BCCB-AD753F8397A7}" destId="{9CF8B13D-D66F-4E5A-8A36-13F1F36941E6}" srcOrd="3" destOrd="0" presId="urn:microsoft.com/office/officeart/2005/8/layout/hProcess9"/>
    <dgm:cxn modelId="{C1EF01FE-DCCC-4F1F-B06D-32DAF9AF4E07}" type="presParOf" srcId="{AF6CD3FC-ABBE-47C1-BCCB-AD753F8397A7}" destId="{48AF9876-ED16-4509-BA6C-FB49D67010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EE960-DC0B-45A1-A08F-03B402173118}">
      <dsp:nvSpPr>
        <dsp:cNvPr id="0" name=""/>
        <dsp:cNvSpPr/>
      </dsp:nvSpPr>
      <dsp:spPr>
        <a:xfrm>
          <a:off x="0" y="493941"/>
          <a:ext cx="8363272" cy="3538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4200" kern="1200" dirty="0"/>
            <a:t>●実践例を材料とし、</a:t>
          </a:r>
          <a:r>
            <a:rPr kumimoji="1" lang="ja-JP" altLang="en-US" sz="4200" kern="1200" dirty="0"/>
            <a:t>高校生物における「主体的・対話的で深い学び」について</a:t>
          </a:r>
          <a:r>
            <a:rPr kumimoji="1" lang="ja-JP" sz="4200" kern="1200" dirty="0"/>
            <a:t>考察する</a:t>
          </a:r>
          <a:endParaRPr lang="ja-JP" sz="4200" kern="1200" dirty="0"/>
        </a:p>
      </dsp:txBody>
      <dsp:txXfrm>
        <a:off x="172715" y="666656"/>
        <a:ext cx="8017842" cy="31926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「実験観察の授業」のデザインでは何が大切か？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説明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説明後、グループ分けも行う。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「決め方」から決めさせる。</a:t>
          </a:r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準備</a:t>
          </a:r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時間の使い方は各グループに委ねる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800" kern="1200" dirty="0"/>
            <a:t>ポストイット・ホワイトボードなどは準備</a:t>
          </a:r>
          <a:endParaRPr kumimoji="1" lang="ja-JP" altLang="en-US" sz="2800" kern="1200" dirty="0"/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発表</a:t>
          </a:r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/>
            <a:t>成果物を回収・印刷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800" kern="1200" dirty="0"/>
            <a:t>3</a:t>
          </a:r>
          <a:r>
            <a:rPr kumimoji="1" lang="ja-JP" altLang="en-US" sz="2800" kern="1200" dirty="0"/>
            <a:t>分間でのプレゼンテーション</a:t>
          </a:r>
        </a:p>
      </dsp:txBody>
      <dsp:txXfrm rot="-5400000">
        <a:off x="1330068" y="3483619"/>
        <a:ext cx="7394617" cy="11144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準備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教員　地図の回収→印刷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生徒　発表の準備</a:t>
          </a:r>
          <a:endParaRPr kumimoji="1" lang="ja-JP" altLang="en-US" sz="2800" kern="1200" dirty="0"/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発表</a:t>
          </a:r>
          <a:endParaRPr kumimoji="1" lang="ja-JP" altLang="en-US" sz="2800" b="1" kern="1200" dirty="0"/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800" kern="1200" dirty="0" smtClean="0"/>
            <a:t>3</a:t>
          </a:r>
          <a:r>
            <a:rPr kumimoji="1" lang="ja-JP" altLang="en-US" sz="2800" kern="1200" dirty="0" smtClean="0"/>
            <a:t>分 </a:t>
          </a:r>
          <a:r>
            <a:rPr kumimoji="1" lang="en-US" altLang="ja-JP" sz="2800" kern="1200" dirty="0" smtClean="0"/>
            <a:t>× </a:t>
          </a:r>
          <a:r>
            <a:rPr kumimoji="1" lang="ja-JP" altLang="en-US" sz="2800" kern="1200" dirty="0" smtClean="0"/>
            <a:t>８グループ</a:t>
          </a:r>
          <a:endParaRPr kumimoji="1" lang="ja-JP" altLang="en-US" sz="2800" kern="1200" dirty="0"/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/>
            <a:t>まとめ</a:t>
          </a:r>
          <a:endParaRPr kumimoji="1" lang="ja-JP" altLang="en-US" sz="2800" b="1" kern="1200" dirty="0"/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振り返りのコメント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800" kern="1200" dirty="0" smtClean="0"/>
            <a:t>「振り返りシート」の記入</a:t>
          </a:r>
          <a:endParaRPr kumimoji="1" lang="ja-JP" altLang="en-US" sz="2800" kern="1200" dirty="0"/>
        </a:p>
      </dsp:txBody>
      <dsp:txXfrm rot="-5400000">
        <a:off x="1330068" y="3483619"/>
        <a:ext cx="7394617" cy="1114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「プロジェクト型の授業」のデザインでは何が大切か？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686592"/>
          <a:ext cx="7931224" cy="1513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4400" kern="1200" dirty="0"/>
            <a:t>●「学校」の価値とは何か？</a:t>
          </a:r>
        </a:p>
      </dsp:txBody>
      <dsp:txXfrm>
        <a:off x="73860" y="760452"/>
        <a:ext cx="7783504" cy="1365309"/>
      </dsp:txXfrm>
    </dsp:sp>
    <dsp:sp modelId="{122C2A67-A604-415A-87F4-A969BC81DB76}">
      <dsp:nvSpPr>
        <dsp:cNvPr id="0" name=""/>
        <dsp:cNvSpPr/>
      </dsp:nvSpPr>
      <dsp:spPr>
        <a:xfrm>
          <a:off x="0" y="2326341"/>
          <a:ext cx="7931224" cy="1513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sz="4400" kern="1200" dirty="0"/>
            <a:t>●</a:t>
          </a:r>
          <a:r>
            <a:rPr lang="ja-JP" altLang="en-US" sz="4400" kern="1200" dirty="0"/>
            <a:t>教師</a:t>
          </a:r>
          <a:r>
            <a:rPr lang="ja-JP" sz="4400" kern="1200" dirty="0"/>
            <a:t>とは何をする人か？</a:t>
          </a:r>
        </a:p>
      </dsp:txBody>
      <dsp:txXfrm>
        <a:off x="73860" y="2400201"/>
        <a:ext cx="7783504" cy="13653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409937"/>
          <a:ext cx="7931224" cy="180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kern="1200" dirty="0"/>
            <a:t>ＡＬ型授業が機能しているのかどうかは、どのような方法で「評価」すればよいか？</a:t>
          </a:r>
          <a:endParaRPr lang="ja-JP" sz="3000" kern="1200" dirty="0"/>
        </a:p>
      </dsp:txBody>
      <dsp:txXfrm>
        <a:off x="88349" y="498286"/>
        <a:ext cx="7754526" cy="1633145"/>
      </dsp:txXfrm>
    </dsp:sp>
    <dsp:sp modelId="{8BC4BC7A-C695-4381-AF88-FD0200B07BF7}">
      <dsp:nvSpPr>
        <dsp:cNvPr id="0" name=""/>
        <dsp:cNvSpPr/>
      </dsp:nvSpPr>
      <dsp:spPr>
        <a:xfrm>
          <a:off x="0" y="2306181"/>
          <a:ext cx="7931224" cy="180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000" kern="1200" dirty="0"/>
            <a:t>上記の「評価」でどのような結果に対してどのような「改善」が考えられるか？</a:t>
          </a:r>
          <a:endParaRPr lang="ja-JP" sz="3000" kern="1200" dirty="0"/>
        </a:p>
      </dsp:txBody>
      <dsp:txXfrm>
        <a:off x="88349" y="2394530"/>
        <a:ext cx="7754526" cy="1633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39329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なぜ今「主体的・対話的で深い学び」なのか？</a:t>
          </a:r>
          <a:endParaRPr lang="ja-JP" sz="3600" kern="1200" dirty="0"/>
        </a:p>
      </dsp:txBody>
      <dsp:txXfrm>
        <a:off x="106019" y="145348"/>
        <a:ext cx="7719186" cy="1959774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次期学習指導要領の「軸」はどこにあるのか？</a:t>
          </a:r>
          <a:endParaRPr lang="ja-JP" sz="3600" kern="1200" dirty="0"/>
        </a:p>
      </dsp:txBody>
      <dsp:txXfrm>
        <a:off x="106019" y="2420840"/>
        <a:ext cx="7719186" cy="1959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39329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これまでの授業のどこに「主体的・対話的な学び」があったか？</a:t>
          </a:r>
          <a:endParaRPr lang="ja-JP" sz="3600" kern="1200" dirty="0"/>
        </a:p>
      </dsp:txBody>
      <dsp:txXfrm>
        <a:off x="106019" y="145348"/>
        <a:ext cx="7719186" cy="1959774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71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/>
            <a:t>「</a:t>
          </a:r>
          <a:r>
            <a:rPr lang="ja-JP" altLang="en-US" sz="3600" kern="1200" smtClean="0"/>
            <a:t>深い学び</a:t>
          </a:r>
          <a:r>
            <a:rPr lang="ja-JP" altLang="en-US" sz="3600" kern="1200" dirty="0"/>
            <a:t>」とは何か？これまでの授業のどこにその要素があるか？</a:t>
          </a:r>
          <a:endParaRPr lang="ja-JP" sz="3600" kern="1200" dirty="0"/>
        </a:p>
      </dsp:txBody>
      <dsp:txXfrm>
        <a:off x="106019" y="2420840"/>
        <a:ext cx="7719186" cy="1959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2057"/>
          <a:ext cx="7931224" cy="219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700" kern="1200" dirty="0"/>
            <a:t>授業</a:t>
          </a:r>
          <a:r>
            <a:rPr lang="ja-JP" altLang="en-US" sz="3700" kern="1200" dirty="0" smtClean="0"/>
            <a:t>の「理念」「方針」は</a:t>
          </a:r>
          <a:r>
            <a:rPr lang="ja-JP" altLang="en-US" sz="3700" kern="1200" dirty="0"/>
            <a:t>何か？</a:t>
          </a:r>
          <a:endParaRPr lang="ja-JP" sz="3700" kern="1200" dirty="0"/>
        </a:p>
      </dsp:txBody>
      <dsp:txXfrm>
        <a:off x="107280" y="119337"/>
        <a:ext cx="7716664" cy="1983083"/>
      </dsp:txXfrm>
    </dsp:sp>
    <dsp:sp modelId="{8BC4BC7A-C695-4381-AF88-FD0200B07BF7}">
      <dsp:nvSpPr>
        <dsp:cNvPr id="0" name=""/>
        <dsp:cNvSpPr/>
      </dsp:nvSpPr>
      <dsp:spPr>
        <a:xfrm>
          <a:off x="0" y="2316261"/>
          <a:ext cx="7931224" cy="2197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700" kern="1200" dirty="0"/>
            <a:t>これに関連して具体的にどのような「方法」をとるとよいか？</a:t>
          </a:r>
          <a:endParaRPr lang="ja-JP" sz="3700" kern="1200" dirty="0"/>
        </a:p>
      </dsp:txBody>
      <dsp:txXfrm>
        <a:off x="107280" y="2423541"/>
        <a:ext cx="7716664" cy="1983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8D73-E33A-42D0-8823-3483A75CFF4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A307F-418F-4604-88BC-864BBE55B5F5}">
      <dsp:nvSpPr>
        <dsp:cNvPr id="0" name=""/>
        <dsp:cNvSpPr/>
      </dsp:nvSpPr>
      <dsp:spPr>
        <a:xfrm>
          <a:off x="1139" y="1357788"/>
          <a:ext cx="264356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班分け・説明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～</a:t>
          </a:r>
          <a:r>
            <a:rPr kumimoji="1" lang="en-US" altLang="ja-JP" sz="3200" kern="1200" dirty="0"/>
            <a:t>10</a:t>
          </a:r>
          <a:r>
            <a:rPr kumimoji="1" lang="ja-JP" altLang="en-US" sz="3200" kern="1200" dirty="0"/>
            <a:t>分</a:t>
          </a:r>
        </a:p>
      </dsp:txBody>
      <dsp:txXfrm>
        <a:off x="89515" y="1446164"/>
        <a:ext cx="2466813" cy="1633633"/>
      </dsp:txXfrm>
    </dsp:sp>
    <dsp:sp modelId="{6B4F97F2-853C-451A-8535-D635FB2834E0}">
      <dsp:nvSpPr>
        <dsp:cNvPr id="0" name=""/>
        <dsp:cNvSpPr/>
      </dsp:nvSpPr>
      <dsp:spPr>
        <a:xfrm>
          <a:off x="3001535" y="1357788"/>
          <a:ext cx="2572999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活動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35</a:t>
          </a:r>
          <a:r>
            <a:rPr kumimoji="1" lang="ja-JP" altLang="en-US" sz="3200" kern="1200" dirty="0"/>
            <a:t>～</a:t>
          </a:r>
          <a:r>
            <a:rPr kumimoji="1" lang="en-US" altLang="ja-JP" sz="3200" kern="1200" dirty="0"/>
            <a:t>40</a:t>
          </a:r>
          <a:r>
            <a:rPr kumimoji="1" lang="ja-JP" altLang="en-US" sz="3200" kern="1200" dirty="0"/>
            <a:t>分</a:t>
          </a:r>
          <a:endParaRPr kumimoji="1" lang="ja-JP" altLang="en-US" sz="1600" kern="1200" dirty="0"/>
        </a:p>
      </dsp:txBody>
      <dsp:txXfrm>
        <a:off x="3089911" y="1446164"/>
        <a:ext cx="2396247" cy="1633633"/>
      </dsp:txXfrm>
    </dsp:sp>
    <dsp:sp modelId="{48AF9876-ED16-4509-BA6C-FB49D6701009}">
      <dsp:nvSpPr>
        <dsp:cNvPr id="0" name=""/>
        <dsp:cNvSpPr/>
      </dsp:nvSpPr>
      <dsp:spPr>
        <a:xfrm>
          <a:off x="5931365" y="1357788"/>
          <a:ext cx="229709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振り返り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分</a:t>
          </a:r>
        </a:p>
      </dsp:txBody>
      <dsp:txXfrm>
        <a:off x="6019741" y="1446164"/>
        <a:ext cx="2120343" cy="1633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06229-6318-4B9E-AE1D-E20AEBB29EC4}">
      <dsp:nvSpPr>
        <dsp:cNvPr id="0" name=""/>
        <dsp:cNvSpPr/>
      </dsp:nvSpPr>
      <dsp:spPr>
        <a:xfrm>
          <a:off x="0" y="10514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「教科書中心の授業」のデザインでは何が大切か？</a:t>
          </a:r>
          <a:endParaRPr lang="en-US" altLang="ja-JP" sz="3600" kern="1200" dirty="0"/>
        </a:p>
      </dsp:txBody>
      <dsp:txXfrm>
        <a:off x="102806" y="207947"/>
        <a:ext cx="7725612" cy="1900388"/>
      </dsp:txXfrm>
    </dsp:sp>
    <dsp:sp modelId="{8BC4BC7A-C695-4381-AF88-FD0200B07BF7}">
      <dsp:nvSpPr>
        <dsp:cNvPr id="0" name=""/>
        <dsp:cNvSpPr/>
      </dsp:nvSpPr>
      <dsp:spPr>
        <a:xfrm>
          <a:off x="0" y="2314821"/>
          <a:ext cx="7931224" cy="210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/>
            <a:t>どのような工夫をしていきたいか？</a:t>
          </a:r>
          <a:endParaRPr lang="ja-JP" sz="3600" kern="1200" dirty="0"/>
        </a:p>
      </dsp:txBody>
      <dsp:txXfrm>
        <a:off x="102806" y="2417627"/>
        <a:ext cx="7725612" cy="19003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5B11-F09E-4F8F-ABD7-12A46B84F1CB}">
      <dsp:nvSpPr>
        <dsp:cNvPr id="0" name=""/>
        <dsp:cNvSpPr/>
      </dsp:nvSpPr>
      <dsp:spPr>
        <a:xfrm rot="5400000">
          <a:off x="4080362" y="-2828696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（各観察・実験の基本課題）＝従来の「落としどころ」</a:t>
          </a:r>
          <a:endParaRPr kumimoji="1" lang="ja-JP" altLang="en-US" sz="2000" kern="1200" dirty="0"/>
        </a:p>
      </dsp:txBody>
      <dsp:txXfrm rot="-5400000">
        <a:off x="1089755" y="218440"/>
        <a:ext cx="7082697" cy="1044952"/>
      </dsp:txXfrm>
    </dsp:sp>
    <dsp:sp modelId="{E3315B11-CA9B-4DC0-9402-94F5C7201580}">
      <dsp:nvSpPr>
        <dsp:cNvPr id="0" name=""/>
        <dsp:cNvSpPr/>
      </dsp:nvSpPr>
      <dsp:spPr>
        <a:xfrm>
          <a:off x="0" y="20277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/>
            <a:t>課題１</a:t>
          </a:r>
          <a:endParaRPr kumimoji="1" lang="ja-JP" altLang="en-US" sz="2400" kern="1200" dirty="0"/>
        </a:p>
      </dsp:txBody>
      <dsp:txXfrm>
        <a:off x="53165" y="73442"/>
        <a:ext cx="982757" cy="1341182"/>
      </dsp:txXfrm>
    </dsp:sp>
    <dsp:sp modelId="{36B88A71-E221-4A47-B71B-1569E8F02517}">
      <dsp:nvSpPr>
        <dsp:cNvPr id="0" name=""/>
        <dsp:cNvSpPr/>
      </dsp:nvSpPr>
      <dsp:spPr>
        <a:xfrm rot="5400000">
          <a:off x="4080338" y="-1324407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観察結果を基に、「問い」を可能な限り多くまとめよ。</a:t>
          </a:r>
          <a:endParaRPr kumimoji="1" lang="ja-JP" altLang="en-US" sz="2000" kern="1200" dirty="0"/>
        </a:p>
      </dsp:txBody>
      <dsp:txXfrm rot="-5400000">
        <a:off x="1089731" y="1722729"/>
        <a:ext cx="7082697" cy="1044952"/>
      </dsp:txXfrm>
    </dsp:sp>
    <dsp:sp modelId="{55B928F2-2BEA-40A7-800A-76518EA894B6}">
      <dsp:nvSpPr>
        <dsp:cNvPr id="0" name=""/>
        <dsp:cNvSpPr/>
      </dsp:nvSpPr>
      <dsp:spPr>
        <a:xfrm>
          <a:off x="10338" y="1531075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課題２</a:t>
          </a:r>
        </a:p>
      </dsp:txBody>
      <dsp:txXfrm>
        <a:off x="63503" y="1584240"/>
        <a:ext cx="982757" cy="1341182"/>
      </dsp:txXfrm>
    </dsp:sp>
    <dsp:sp modelId="{D26CB586-EFE9-4082-A561-4B080CCE56A3}">
      <dsp:nvSpPr>
        <dsp:cNvPr id="0" name=""/>
        <dsp:cNvSpPr/>
      </dsp:nvSpPr>
      <dsp:spPr>
        <a:xfrm rot="5400000">
          <a:off x="3919744" y="355043"/>
          <a:ext cx="1158010" cy="6855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最も興味深い「問い」を一つ選び、それに対する「仮説」と、仮説の検証のための「観察・実験」を提案せよ。</a:t>
          </a:r>
          <a:endParaRPr kumimoji="1" lang="ja-JP" altLang="en-US" sz="2000" kern="1200" dirty="0"/>
        </a:p>
      </dsp:txBody>
      <dsp:txXfrm rot="-5400000">
        <a:off x="1070924" y="3260393"/>
        <a:ext cx="6799123" cy="1044952"/>
      </dsp:txXfrm>
    </dsp:sp>
    <dsp:sp modelId="{4D1E276D-6455-4C7A-8620-ABB77C9A55C6}">
      <dsp:nvSpPr>
        <dsp:cNvPr id="0" name=""/>
        <dsp:cNvSpPr/>
      </dsp:nvSpPr>
      <dsp:spPr>
        <a:xfrm flipH="1">
          <a:off x="0" y="3041337"/>
          <a:ext cx="1070279" cy="1483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課題</a:t>
          </a:r>
          <a:endParaRPr kumimoji="1" lang="en-US" altLang="ja-JP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３</a:t>
          </a:r>
        </a:p>
      </dsp:txBody>
      <dsp:txXfrm>
        <a:off x="52247" y="3093584"/>
        <a:ext cx="965785" cy="1378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95B11-F09E-4F8F-ABD7-12A46B84F1CB}">
      <dsp:nvSpPr>
        <dsp:cNvPr id="0" name=""/>
        <dsp:cNvSpPr/>
      </dsp:nvSpPr>
      <dsp:spPr>
        <a:xfrm rot="5400000">
          <a:off x="4080362" y="-2828696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カイコをどのような「視点」で観察し、どのようなことがわかったかをまとめよ。</a:t>
          </a:r>
          <a:endParaRPr kumimoji="1" lang="ja-JP" altLang="en-US" sz="2000" kern="1200" dirty="0"/>
        </a:p>
      </dsp:txBody>
      <dsp:txXfrm rot="-5400000">
        <a:off x="1089755" y="218440"/>
        <a:ext cx="7082697" cy="1044952"/>
      </dsp:txXfrm>
    </dsp:sp>
    <dsp:sp modelId="{E3315B11-CA9B-4DC0-9402-94F5C7201580}">
      <dsp:nvSpPr>
        <dsp:cNvPr id="0" name=""/>
        <dsp:cNvSpPr/>
      </dsp:nvSpPr>
      <dsp:spPr>
        <a:xfrm>
          <a:off x="0" y="20277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/>
            <a:t>課題１</a:t>
          </a:r>
          <a:endParaRPr kumimoji="1" lang="ja-JP" altLang="en-US" sz="2400" kern="1200" dirty="0"/>
        </a:p>
      </dsp:txBody>
      <dsp:txXfrm>
        <a:off x="53165" y="73442"/>
        <a:ext cx="982757" cy="1341182"/>
      </dsp:txXfrm>
    </dsp:sp>
    <dsp:sp modelId="{36B88A71-E221-4A47-B71B-1569E8F02517}">
      <dsp:nvSpPr>
        <dsp:cNvPr id="0" name=""/>
        <dsp:cNvSpPr/>
      </dsp:nvSpPr>
      <dsp:spPr>
        <a:xfrm rot="5400000">
          <a:off x="4080338" y="-1324407"/>
          <a:ext cx="1158010" cy="7139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観察結果を基に、「問い」を可能な限り多くまとめよ。</a:t>
          </a:r>
          <a:endParaRPr kumimoji="1" lang="ja-JP" altLang="en-US" sz="2000" kern="1200" dirty="0"/>
        </a:p>
      </dsp:txBody>
      <dsp:txXfrm rot="-5400000">
        <a:off x="1089731" y="1722729"/>
        <a:ext cx="7082697" cy="1044952"/>
      </dsp:txXfrm>
    </dsp:sp>
    <dsp:sp modelId="{55B928F2-2BEA-40A7-800A-76518EA894B6}">
      <dsp:nvSpPr>
        <dsp:cNvPr id="0" name=""/>
        <dsp:cNvSpPr/>
      </dsp:nvSpPr>
      <dsp:spPr>
        <a:xfrm>
          <a:off x="10338" y="1531075"/>
          <a:ext cx="1089087" cy="14475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/>
            <a:t>課題２</a:t>
          </a:r>
        </a:p>
      </dsp:txBody>
      <dsp:txXfrm>
        <a:off x="63503" y="1584240"/>
        <a:ext cx="982757" cy="1341182"/>
      </dsp:txXfrm>
    </dsp:sp>
    <dsp:sp modelId="{D26CB586-EFE9-4082-A561-4B080CCE56A3}">
      <dsp:nvSpPr>
        <dsp:cNvPr id="0" name=""/>
        <dsp:cNvSpPr/>
      </dsp:nvSpPr>
      <dsp:spPr>
        <a:xfrm rot="5400000">
          <a:off x="3919744" y="355043"/>
          <a:ext cx="1158010" cy="68556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000" kern="1200" dirty="0"/>
            <a:t>最も興味深い「問い」を一つ選び、それに対する「仮説」と、仮説の検証のための「観察・実験」を提案せよ。</a:t>
          </a:r>
          <a:endParaRPr kumimoji="1" lang="ja-JP" altLang="en-US" sz="2000" kern="1200" dirty="0"/>
        </a:p>
      </dsp:txBody>
      <dsp:txXfrm rot="-5400000">
        <a:off x="1070924" y="3260393"/>
        <a:ext cx="6799123" cy="1044952"/>
      </dsp:txXfrm>
    </dsp:sp>
    <dsp:sp modelId="{4D1E276D-6455-4C7A-8620-ABB77C9A55C6}">
      <dsp:nvSpPr>
        <dsp:cNvPr id="0" name=""/>
        <dsp:cNvSpPr/>
      </dsp:nvSpPr>
      <dsp:spPr>
        <a:xfrm flipH="1">
          <a:off x="0" y="3041337"/>
          <a:ext cx="1070279" cy="1483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課題</a:t>
          </a:r>
          <a:endParaRPr kumimoji="1" lang="en-US" altLang="ja-JP" sz="2300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/>
            <a:t>３</a:t>
          </a:r>
        </a:p>
      </dsp:txBody>
      <dsp:txXfrm>
        <a:off x="52247" y="3093584"/>
        <a:ext cx="965785" cy="1378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08D73-E33A-42D0-8823-3483A75CFF4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0A307F-418F-4604-88BC-864BBE55B5F5}">
      <dsp:nvSpPr>
        <dsp:cNvPr id="0" name=""/>
        <dsp:cNvSpPr/>
      </dsp:nvSpPr>
      <dsp:spPr>
        <a:xfrm>
          <a:off x="2678" y="1357788"/>
          <a:ext cx="2587003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班分け・説明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5</a:t>
          </a:r>
          <a:r>
            <a:rPr kumimoji="1" lang="ja-JP" altLang="en-US" sz="3200" kern="1200" dirty="0"/>
            <a:t>分</a:t>
          </a:r>
        </a:p>
      </dsp:txBody>
      <dsp:txXfrm>
        <a:off x="91054" y="1446164"/>
        <a:ext cx="2410251" cy="1633633"/>
      </dsp:txXfrm>
    </dsp:sp>
    <dsp:sp modelId="{6B4F97F2-853C-451A-8535-D635FB2834E0}">
      <dsp:nvSpPr>
        <dsp:cNvPr id="0" name=""/>
        <dsp:cNvSpPr/>
      </dsp:nvSpPr>
      <dsp:spPr>
        <a:xfrm>
          <a:off x="2938877" y="1357788"/>
          <a:ext cx="2517946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活動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25</a:t>
          </a:r>
          <a:r>
            <a:rPr kumimoji="1" lang="ja-JP" altLang="en-US" sz="3200" kern="1200" dirty="0"/>
            <a:t>分</a:t>
          </a:r>
          <a:endParaRPr kumimoji="1" lang="ja-JP" altLang="en-US" sz="1600" kern="1200" dirty="0"/>
        </a:p>
      </dsp:txBody>
      <dsp:txXfrm>
        <a:off x="3027253" y="1446164"/>
        <a:ext cx="2341194" cy="1633633"/>
      </dsp:txXfrm>
    </dsp:sp>
    <dsp:sp modelId="{48AF9876-ED16-4509-BA6C-FB49D6701009}">
      <dsp:nvSpPr>
        <dsp:cNvPr id="0" name=""/>
        <dsp:cNvSpPr/>
      </dsp:nvSpPr>
      <dsp:spPr>
        <a:xfrm>
          <a:off x="5806018" y="1357788"/>
          <a:ext cx="2420902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発表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/>
            <a:t>1</a:t>
          </a:r>
          <a:r>
            <a:rPr kumimoji="1" lang="ja-JP" altLang="en-US" sz="3200" kern="1200" dirty="0"/>
            <a:t>分半</a:t>
          </a:r>
          <a:r>
            <a:rPr kumimoji="1" lang="en-US" altLang="ja-JP" sz="3200" kern="1200" dirty="0"/>
            <a:t>×8</a:t>
          </a:r>
          <a:r>
            <a:rPr kumimoji="1" lang="ja-JP" altLang="en-US" sz="3200" kern="1200" dirty="0"/>
            <a:t>班</a:t>
          </a:r>
        </a:p>
      </dsp:txBody>
      <dsp:txXfrm>
        <a:off x="5894394" y="1446164"/>
        <a:ext cx="2244150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999F4063-9611-41F3-92B8-EAAD48A3D9E5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92F815A2-1DF3-4A35-ABA8-7995722CC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4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BA75C57B-2036-4414-96D6-8D01A8963FD5}" type="datetimeFigureOut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5175"/>
            <a:ext cx="5091113" cy="381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5" tIns="47062" rIns="94125" bIns="470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8821"/>
            <a:ext cx="5642610" cy="4584144"/>
          </a:xfrm>
          <a:prstGeom prst="rect">
            <a:avLst/>
          </a:prstGeom>
        </p:spPr>
        <p:txBody>
          <a:bodyPr vert="horz" lIns="94125" tIns="47062" rIns="94125" bIns="470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7522BAFA-627E-416A-87E0-E20C5AA488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2BAFA-627E-416A-87E0-E20C5AA4887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4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010B-C191-441E-9397-0A0789623A32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9164-5B66-47C4-8968-BDD99E57499C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3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5861-6710-4A2B-8EB8-B9962E07A773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2BE1-A11C-4009-8A59-0570C1D9D869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1F2B-919F-4CC3-9373-9CD5F78543F1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6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B7E6-B212-436E-95B4-61D8E675F933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2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C9C6-4643-4F9B-9F49-6E936258F032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5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76BD-50A0-4BF7-B271-AD943FEEBEF1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9896-283B-44B6-BFF2-D6C42E4D730C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7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1686-F766-4947-AE41-51AADE39D799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11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1EAD-3EED-4FD6-87A4-2F7B0A615CD7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C8FF-D611-4823-AE72-B93F05A6080F}" type="datetime1">
              <a:rPr kumimoji="1" lang="ja-JP" altLang="en-US" smtClean="0"/>
              <a:t>2018/2/10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omohisa.ohno.79" TargetMode="External"/><Relationship Id="rId2" Type="http://schemas.openxmlformats.org/officeDocument/2006/relationships/hyperlink" Target="http://biologymanabiai.jimdo.com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08520" y="1628800"/>
            <a:ext cx="9144000" cy="2448271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高校生物</a:t>
            </a:r>
            <a:r>
              <a:rPr lang="ja-JP" altLang="en-US" b="1" dirty="0"/>
              <a:t>における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ja-JP" altLang="en-US" b="1" dirty="0"/>
              <a:t>「主体的・対話的で深い学び」とは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584776" cy="175260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都立国立高等学校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大野智久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7940" y="260648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180210ICU</a:t>
            </a:r>
            <a:r>
              <a:rPr kumimoji="1" lang="ja-JP" altLang="en-US" dirty="0" smtClean="0"/>
              <a:t>「理科教育法</a:t>
            </a:r>
            <a:r>
              <a:rPr kumimoji="1" lang="en-US" altLang="ja-JP" dirty="0" smtClean="0"/>
              <a:t>Ⅳ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2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大学入試改革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センター試験は終了予定。</a:t>
            </a:r>
          </a:p>
          <a:p>
            <a:pPr marL="0" indent="0">
              <a:buNone/>
            </a:pPr>
            <a:r>
              <a:rPr lang="ja-JP" altLang="en-US" sz="2400" dirty="0"/>
              <a:t>２０２０年度より、新試験開始。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3600" b="1" dirty="0"/>
              <a:t>①高等学校基礎学力テスト</a:t>
            </a:r>
          </a:p>
          <a:p>
            <a:pPr marL="0" indent="0">
              <a:buNone/>
            </a:pPr>
            <a:r>
              <a:rPr lang="ja-JP" altLang="en-US" sz="3600" b="1" dirty="0"/>
              <a:t>②大学入学希望者学力評価テスト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それぞれのテストの役割が異なる。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それぞれはどのような「目的」があるか？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38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学力の３要素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・知識・技能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sz="3600" b="1" dirty="0"/>
          </a:p>
          <a:p>
            <a:pPr marL="0" indent="0">
              <a:buNone/>
            </a:pPr>
            <a:r>
              <a:rPr lang="ja-JP" altLang="en-US" sz="3600" b="1" dirty="0"/>
              <a:t>・思考力・判断力・表現力</a:t>
            </a:r>
            <a:endParaRPr lang="en-US" altLang="ja-JP" sz="3600" b="1" dirty="0"/>
          </a:p>
          <a:p>
            <a:pPr marL="0" indent="0">
              <a:buNone/>
            </a:pPr>
            <a:endParaRPr lang="ja-JP" altLang="en-US" sz="3600" b="1" dirty="0"/>
          </a:p>
          <a:p>
            <a:pPr marL="0" indent="0">
              <a:buNone/>
            </a:pPr>
            <a:r>
              <a:rPr lang="ja-JP" altLang="en-US" sz="3600" b="1" dirty="0"/>
              <a:t>・学びに向かう力、人間性</a:t>
            </a:r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6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３つの柱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5100" b="1" dirty="0"/>
              <a:t>・何を知っているか、何ができるか</a:t>
            </a:r>
          </a:p>
          <a:p>
            <a:pPr marL="0" indent="0">
              <a:buNone/>
            </a:pPr>
            <a:r>
              <a:rPr lang="ja-JP" altLang="en-US" sz="4400" dirty="0"/>
              <a:t>　個別の知識・技能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5100" b="1" dirty="0"/>
              <a:t>・知っていること・できることをどう使うか</a:t>
            </a:r>
          </a:p>
          <a:p>
            <a:pPr marL="0" indent="0">
              <a:buNone/>
            </a:pPr>
            <a:r>
              <a:rPr lang="ja-JP" altLang="en-US" sz="4400" dirty="0"/>
              <a:t>　思考力・判断力・表現力等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5100" b="1" dirty="0"/>
              <a:t>・どのように社会・世界と関わり、よりよい人生を送るか（学びに向かう力、人間性等）</a:t>
            </a:r>
          </a:p>
          <a:p>
            <a:pPr marL="0" indent="0">
              <a:buNone/>
            </a:pPr>
            <a:r>
              <a:rPr lang="ja-JP" altLang="en-US" sz="4400" dirty="0"/>
              <a:t>主体的に学習する態度（教育の基本である人格の完成と生きる力の育成という根底）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4400" dirty="0"/>
              <a:t>※</a:t>
            </a:r>
            <a:r>
              <a:rPr lang="ja-JP" altLang="en-US" sz="4400" dirty="0"/>
              <a:t>知識・技能の「習得」は、「活用」することが前提。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42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主体的・対話的で深い学び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/>
              <a:t>主体的な学び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対話的な学び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深い学び</a:t>
            </a:r>
            <a:endParaRPr kumimoji="1" lang="en-US" altLang="ja-JP" sz="4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101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9DA36D15-B7B5-4188-B6BF-C06879D1AF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「主体的な学び」とは何か？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なぜ「主体的な学び」が必要なのか？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「主体的な学び」は、具体的にどのように展開されるか？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「主体的な学び」を促すにはどのような工夫が必要か？また、生徒の実態に合わせるとはどういうことか？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「対話的な学び」「深い学び」も同様</a:t>
            </a:r>
            <a:endParaRPr lang="ja-JP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6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思考の材料②授業とのリンク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00049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kumimoji="1" lang="ja-JP" altLang="en-US" dirty="0"/>
              <a:t>見方・考え方」の位置付け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sz="3500" b="1" dirty="0"/>
              <a:t>「見方」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どのような視点で物事を捉えるか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sz="3500" b="1" dirty="0"/>
              <a:t>「考え方」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どのような考え方で思考していくのか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「３本の柱」を発揮・活用</a:t>
            </a:r>
          </a:p>
          <a:p>
            <a:pPr marL="0" indent="0">
              <a:buNone/>
            </a:pPr>
            <a:r>
              <a:rPr lang="ja-JP" altLang="en-US" sz="2600" dirty="0"/>
              <a:t>　→「見方・考え方」が鍛えられる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「見方→考え方」という順序性はない</a:t>
            </a:r>
            <a:endParaRPr lang="en-US" altLang="ja-JP" sz="2600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10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0D90E94D-0022-4194-B0B8-0AA62548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理科の「見方・考え方」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32393475-ACA9-400D-A34F-F44C09DB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sz="3500" b="1" dirty="0"/>
              <a:t>生物の「見方」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dirty="0"/>
              <a:t>生命に関する自然の事物・現象を主として</a:t>
            </a:r>
            <a:r>
              <a:rPr lang="ja-JP" altLang="en-US" b="1" dirty="0">
                <a:solidFill>
                  <a:srgbClr val="FF0000"/>
                </a:solidFill>
              </a:rPr>
              <a:t>多様性と共通性の視点</a:t>
            </a:r>
            <a:r>
              <a:rPr lang="ja-JP" altLang="en-US" dirty="0"/>
              <a:t>で捉えること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sz="3500" b="1" dirty="0"/>
              <a:t>理科の「考え方」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探究の過程を通じた学習活動の中で、</a:t>
            </a:r>
            <a:r>
              <a:rPr lang="ja-JP" altLang="en-US" b="1" dirty="0">
                <a:solidFill>
                  <a:srgbClr val="FF0000"/>
                </a:solidFill>
              </a:rPr>
              <a:t>比較したり、関係付けたりするなどの科学的に探究する方法</a:t>
            </a:r>
            <a:r>
              <a:rPr lang="ja-JP" altLang="en-US" dirty="0"/>
              <a:t>を用いて、</a:t>
            </a:r>
            <a:r>
              <a:rPr lang="ja-JP" altLang="en-US" b="1" dirty="0">
                <a:solidFill>
                  <a:srgbClr val="FF0000"/>
                </a:solidFill>
              </a:rPr>
              <a:t>事象の中に何らかの関連性や規則性、因果関係等が見いだせる</a:t>
            </a:r>
            <a:r>
              <a:rPr lang="ja-JP" altLang="en-US" dirty="0"/>
              <a:t>かなどについて考えること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42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話題②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主体的・対話的な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授業の必要性</a:t>
            </a:r>
          </a:p>
        </p:txBody>
      </p:sp>
    </p:spTree>
    <p:extLst>
      <p:ext uri="{BB962C8B-B14F-4D97-AF65-F5344CB8AC3E}">
        <p14:creationId xmlns:p14="http://schemas.microsoft.com/office/powerpoint/2010/main" val="33479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一斉講義型授業の限界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96" y="1567333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●「面白くてわかりやすい授業」の限界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●「教えることのできないこと」の存在</a:t>
            </a:r>
          </a:p>
          <a:p>
            <a:pPr marL="0" indent="0">
              <a:buNone/>
            </a:pPr>
            <a:r>
              <a:rPr lang="ja-JP" altLang="en-US" dirty="0"/>
              <a:t>　ｅｘ）社会人基礎力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94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『</a:t>
            </a:r>
            <a:r>
              <a:rPr lang="ja-JP" altLang="en-US" dirty="0"/>
              <a:t>学び合い</a:t>
            </a:r>
            <a:r>
              <a:rPr lang="en-US" altLang="ja-JP" dirty="0"/>
              <a:t>』</a:t>
            </a:r>
            <a:r>
              <a:rPr lang="ja-JP" altLang="en-US" dirty="0"/>
              <a:t>に基づく授業　６年目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都立新宿山吹（３年）</a:t>
            </a:r>
            <a:endParaRPr lang="en-US" altLang="ja-JP" dirty="0"/>
          </a:p>
          <a:p>
            <a:r>
              <a:rPr lang="ja-JP" altLang="en-US" dirty="0"/>
              <a:t>都立国立（現在３年目）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ビジョン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「誰もが生きやすい社会」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/>
              <a:t>※</a:t>
            </a:r>
            <a:r>
              <a:rPr lang="ja-JP" altLang="en-US" sz="2800" dirty="0"/>
              <a:t>「一人も見捨てない」と根っこは同じ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263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理解の４段階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①わからないことがわからない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②わからないことがわかる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③わかった気になる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④本当にわかる</a:t>
            </a:r>
            <a:endParaRPr kumimoji="1" lang="en-US" altLang="ja-JP" b="1" dirty="0"/>
          </a:p>
        </p:txBody>
      </p:sp>
      <p:sp>
        <p:nvSpPr>
          <p:cNvPr id="4" name="U ターン矢印 3"/>
          <p:cNvSpPr/>
          <p:nvPr/>
        </p:nvSpPr>
        <p:spPr>
          <a:xfrm rot="5400000">
            <a:off x="6055028" y="2089988"/>
            <a:ext cx="15121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41479" y="2093947"/>
            <a:ext cx="141577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大きな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転換</a:t>
            </a:r>
            <a:endParaRPr kumimoji="1" lang="en-US" altLang="ja-JP" sz="3200" b="1" dirty="0"/>
          </a:p>
        </p:txBody>
      </p:sp>
      <p:sp>
        <p:nvSpPr>
          <p:cNvPr id="7" name="U ターン矢印 6"/>
          <p:cNvSpPr/>
          <p:nvPr/>
        </p:nvSpPr>
        <p:spPr>
          <a:xfrm rot="5400000">
            <a:off x="6055028" y="4394244"/>
            <a:ext cx="15121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15988" y="4412377"/>
            <a:ext cx="1415772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/>
              <a:t>大きな</a:t>
            </a:r>
            <a:endParaRPr lang="en-US" altLang="ja-JP" sz="3200" b="1" dirty="0"/>
          </a:p>
          <a:p>
            <a:pPr algn="ctr"/>
            <a:r>
              <a:rPr lang="ja-JP" altLang="en-US" sz="3200" b="1" dirty="0"/>
              <a:t>転換</a:t>
            </a:r>
            <a:endParaRPr kumimoji="1"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93733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ラーニングピラミッド</a:t>
            </a:r>
          </a:p>
        </p:txBody>
      </p:sp>
      <p:pic>
        <p:nvPicPr>
          <p:cNvPr id="2050" name="図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2"/>
            <a:ext cx="6948772" cy="51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26176" y="2252867"/>
            <a:ext cx="75494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講義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87827" y="2838255"/>
            <a:ext cx="83164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読書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6261" y="3423643"/>
            <a:ext cx="111477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視聴覚</a:t>
            </a:r>
            <a:endParaRPr lang="en-US" altLang="ja-JP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25606" y="4009031"/>
            <a:ext cx="7560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演じ</a:t>
            </a:r>
            <a:endParaRPr kumimoji="1" lang="ja-JP" altLang="en-US" sz="2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4594419"/>
            <a:ext cx="8640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対話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5606" y="5179807"/>
            <a:ext cx="7560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体験</a:t>
            </a:r>
            <a:endParaRPr kumimoji="1" lang="ja-JP" altLang="en-US" sz="20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5765194"/>
            <a:ext cx="18722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他人に教える</a:t>
            </a:r>
            <a:endParaRPr kumimoji="1" lang="ja-JP" altLang="en-US" sz="2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323528" y="4484304"/>
            <a:ext cx="8424936" cy="17968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17824" y="1872534"/>
            <a:ext cx="27363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実証的な研究成果</a:t>
            </a:r>
            <a:endParaRPr kumimoji="1" lang="en-US" altLang="ja-JP" dirty="0"/>
          </a:p>
          <a:p>
            <a:pPr algn="ctr"/>
            <a:r>
              <a:rPr lang="ja-JP" altLang="en-US" dirty="0"/>
              <a:t>ではないことに注意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1468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332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311794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6400"/>
            <a:ext cx="8427358" cy="420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28028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社会人基礎力③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0" y="2060848"/>
            <a:ext cx="85718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16016" y="5867980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経済産業省（</a:t>
            </a:r>
            <a:r>
              <a:rPr kumimoji="1" lang="en-US" altLang="ja-JP" sz="2800" dirty="0"/>
              <a:t>2006</a:t>
            </a:r>
            <a:r>
              <a:rPr kumimoji="1" lang="ja-JP" altLang="en-US" sz="2800" dirty="0"/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3133695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主体的・対話的な授業の必要性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696" y="1567333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●「面白くてわかりやすい授業」の限界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●「教えることのできないこと」の存在</a:t>
            </a:r>
          </a:p>
          <a:p>
            <a:pPr marL="0" indent="0">
              <a:buNone/>
            </a:pPr>
            <a:r>
              <a:rPr lang="ja-JP" altLang="en-US" dirty="0"/>
              <a:t>　ｅｘ）社会人基礎力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 algn="ctr">
              <a:buNone/>
            </a:pPr>
            <a:r>
              <a:rPr lang="ja-JP" altLang="en-US" dirty="0"/>
              <a:t>「（教師が）教える」→「（生徒が）学ぶ」</a:t>
            </a: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</a:rPr>
              <a:t>Teach</a:t>
            </a:r>
            <a:r>
              <a:rPr lang="ja-JP" altLang="en-US" sz="4000" b="1" dirty="0">
                <a:solidFill>
                  <a:srgbClr val="FF0000"/>
                </a:solidFill>
              </a:rPr>
              <a:t>から</a:t>
            </a:r>
            <a:r>
              <a:rPr lang="en-US" altLang="ja-JP" sz="4000" b="1" dirty="0">
                <a:solidFill>
                  <a:srgbClr val="FF0000"/>
                </a:solidFill>
              </a:rPr>
              <a:t>Learn</a:t>
            </a:r>
            <a:r>
              <a:rPr lang="ja-JP" altLang="en-US" sz="4000" b="1" dirty="0" err="1">
                <a:solidFill>
                  <a:srgbClr val="FF0000"/>
                </a:solidFill>
              </a:rPr>
              <a:t>への</a:t>
            </a:r>
            <a:r>
              <a:rPr lang="ja-JP" altLang="en-US" sz="4000" b="1" dirty="0">
                <a:solidFill>
                  <a:srgbClr val="FF0000"/>
                </a:solidFill>
              </a:rPr>
              <a:t>質的転換</a:t>
            </a:r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9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話題③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授業のデザインの前提</a:t>
            </a:r>
          </a:p>
        </p:txBody>
      </p:sp>
    </p:spTree>
    <p:extLst>
      <p:ext uri="{BB962C8B-B14F-4D97-AF65-F5344CB8AC3E}">
        <p14:creationId xmlns:p14="http://schemas.microsoft.com/office/powerpoint/2010/main" val="2880958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</a:t>
            </a:r>
            <a:r>
              <a:rPr lang="ja-JP" altLang="en-US" dirty="0"/>
              <a:t>型授業の全体像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2292" y="1767006"/>
            <a:ext cx="738664" cy="41655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 ①目指したいもの  </a:t>
            </a:r>
            <a:endParaRPr kumimoji="1" lang="ja-JP" altLang="en-US" sz="3600" dirty="0"/>
          </a:p>
        </p:txBody>
      </p:sp>
      <p:sp>
        <p:nvSpPr>
          <p:cNvPr id="5" name="右矢印 4"/>
          <p:cNvSpPr/>
          <p:nvPr/>
        </p:nvSpPr>
        <p:spPr>
          <a:xfrm>
            <a:off x="2483768" y="2871252"/>
            <a:ext cx="4104456" cy="968003"/>
          </a:xfrm>
          <a:prstGeom prst="rightArrow">
            <a:avLst>
              <a:gd name="adj1" fmla="val 362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1791110"/>
            <a:ext cx="738664" cy="42473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③</a:t>
            </a:r>
            <a:r>
              <a:rPr kumimoji="1" lang="ja-JP" altLang="en-US" sz="3600" dirty="0"/>
              <a:t>ＡＬ型授業の効果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1916832"/>
            <a:ext cx="38779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②授業のデザイン</a:t>
            </a:r>
            <a:endParaRPr kumimoji="1" lang="en-US" altLang="ja-JP" sz="3600" dirty="0"/>
          </a:p>
        </p:txBody>
      </p:sp>
      <p:sp>
        <p:nvSpPr>
          <p:cNvPr id="9" name="環状矢印 8"/>
          <p:cNvSpPr/>
          <p:nvPr/>
        </p:nvSpPr>
        <p:spPr>
          <a:xfrm rot="10800000">
            <a:off x="2223356" y="2752911"/>
            <a:ext cx="4697288" cy="3084125"/>
          </a:xfrm>
          <a:prstGeom prst="circularArrow">
            <a:avLst>
              <a:gd name="adj1" fmla="val 8955"/>
              <a:gd name="adj2" fmla="val 944356"/>
              <a:gd name="adj3" fmla="val 21331902"/>
              <a:gd name="adj4" fmla="val 10757551"/>
              <a:gd name="adj5" fmla="val 1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7505" y="5734997"/>
            <a:ext cx="295465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④授業の改善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425928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理念（ビジョン）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ja-JP" altLang="en-US" sz="4000" b="1" dirty="0">
                <a:solidFill>
                  <a:srgbClr val="FF0000"/>
                </a:solidFill>
              </a:rPr>
              <a:t>「</a:t>
            </a:r>
            <a:r>
              <a:rPr lang="ja-JP" altLang="ja-JP" sz="4000" b="1" dirty="0">
                <a:solidFill>
                  <a:srgbClr val="FF0000"/>
                </a:solidFill>
              </a:rPr>
              <a:t>誰もが生きやすい社会の実現</a:t>
            </a:r>
            <a:r>
              <a:rPr lang="ja-JP" altLang="en-US" sz="4000" b="1" dirty="0">
                <a:solidFill>
                  <a:srgbClr val="FF0000"/>
                </a:solidFill>
              </a:rPr>
              <a:t>」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→ここを起点にして考える</a:t>
            </a:r>
            <a:endParaRPr lang="ja-JP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「学校教育の目的」は何か？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※</a:t>
            </a:r>
            <a:r>
              <a:rPr lang="ja-JP" altLang="en-US" dirty="0"/>
              <a:t>具体的にはどんな方法がありうるか？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9207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ja-JP" sz="3800" b="1" dirty="0"/>
              <a:t>●</a:t>
            </a:r>
            <a:r>
              <a:rPr lang="ja-JP" altLang="en-US" sz="3800" b="1" dirty="0"/>
              <a:t>教育活動全体の</a:t>
            </a:r>
            <a:r>
              <a:rPr lang="ja-JP" altLang="en-US" sz="3800" b="1" dirty="0" smtClean="0"/>
              <a:t>「</a:t>
            </a:r>
            <a:r>
              <a:rPr lang="ja-JP" altLang="en-US" sz="3800" b="1" dirty="0"/>
              <a:t>大方針</a:t>
            </a:r>
            <a:r>
              <a:rPr lang="ja-JP" altLang="en-US" sz="3800" b="1" dirty="0" smtClean="0"/>
              <a:t>」と「小方針」</a:t>
            </a:r>
            <a:endParaRPr lang="ja-JP" altLang="ja-JP" sz="3800" b="1" dirty="0"/>
          </a:p>
          <a:p>
            <a:pPr marL="0" indent="0">
              <a:buNone/>
            </a:pPr>
            <a:r>
              <a:rPr lang="ja-JP" altLang="en-US" b="1" dirty="0" smtClean="0"/>
              <a:t>　Ａ</a:t>
            </a:r>
            <a:r>
              <a:rPr lang="ja-JP" altLang="en-US" b="1" dirty="0"/>
              <a:t>：他律から自律へ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ａ</a:t>
            </a:r>
            <a:r>
              <a:rPr lang="ja-JP" altLang="en-US" dirty="0"/>
              <a:t>：安心・安全な場作り</a:t>
            </a:r>
          </a:p>
          <a:p>
            <a:pPr marL="0" indent="0">
              <a:buNone/>
            </a:pPr>
            <a:r>
              <a:rPr lang="ja-JP" altLang="en-US" dirty="0" smtClean="0"/>
              <a:t>　　　ｂ</a:t>
            </a:r>
            <a:r>
              <a:rPr lang="ja-JP" altLang="en-US" dirty="0"/>
              <a:t>：責任の移行</a:t>
            </a:r>
          </a:p>
          <a:p>
            <a:pPr marL="0" indent="0">
              <a:buNone/>
            </a:pPr>
            <a:r>
              <a:rPr lang="ja-JP" altLang="en-US" dirty="0" smtClean="0"/>
              <a:t>　　　ｃ</a:t>
            </a:r>
            <a:r>
              <a:rPr lang="ja-JP" altLang="en-US" dirty="0"/>
              <a:t>：メタ認知</a:t>
            </a:r>
          </a:p>
          <a:p>
            <a:pPr marL="0" indent="0">
              <a:buNone/>
            </a:pPr>
            <a:r>
              <a:rPr lang="ja-JP" altLang="en-US" dirty="0" smtClean="0"/>
              <a:t>　　　ｄ</a:t>
            </a:r>
            <a:r>
              <a:rPr lang="ja-JP" altLang="en-US" dirty="0"/>
              <a:t>：クリティカル・シンキング</a:t>
            </a:r>
          </a:p>
          <a:p>
            <a:pPr marL="0" indent="0">
              <a:buNone/>
            </a:pPr>
            <a:r>
              <a:rPr lang="ja-JP" altLang="en-US" b="1" dirty="0" smtClean="0"/>
              <a:t>　Ｂ</a:t>
            </a:r>
            <a:r>
              <a:rPr lang="ja-JP" altLang="en-US" b="1" dirty="0"/>
              <a:t>：人生を楽しいものに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ｅ</a:t>
            </a:r>
            <a:r>
              <a:rPr lang="ja-JP" altLang="en-US" dirty="0"/>
              <a:t>：学び方を学ぶ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ｆ</a:t>
            </a:r>
            <a:r>
              <a:rPr lang="ja-JP" altLang="en-US" dirty="0"/>
              <a:t>：学問の面白さ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ｇ</a:t>
            </a:r>
            <a:r>
              <a:rPr lang="ja-JP" altLang="en-US" dirty="0"/>
              <a:t>：創造性</a:t>
            </a:r>
          </a:p>
          <a:p>
            <a:pPr marL="0" indent="0">
              <a:buNone/>
            </a:pPr>
            <a:r>
              <a:rPr lang="ja-JP" altLang="en-US" b="1" dirty="0" smtClean="0"/>
              <a:t>　Ｃ</a:t>
            </a:r>
            <a:r>
              <a:rPr lang="ja-JP" altLang="en-US" b="1" dirty="0"/>
              <a:t>：多様性の認識・受容・活用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　ｈ</a:t>
            </a:r>
            <a:r>
              <a:rPr lang="ja-JP" altLang="en-US" dirty="0"/>
              <a:t>：他者との対話と相互</a:t>
            </a:r>
            <a:r>
              <a:rPr lang="ja-JP" altLang="en-US" dirty="0" smtClean="0"/>
              <a:t>依存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866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この時間の目的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19332"/>
              </p:ext>
            </p:extLst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1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DD7ECEED-5E83-410B-8E9A-ADF94FA2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単元指導計画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F20B75B-3FDB-4E45-B3EA-B6AB90ED9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472608" cy="554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253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6AB8661-F75C-4770-95AF-A4E21E0C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単元指導計画の「要素」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0DF914BA-9ABF-485F-B45D-481F8FD71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b="1" dirty="0"/>
              <a:t>教科書中心の授業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プリントを配布→グループワーク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観察実験の授業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グループ活動→プレゼンテーション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プロジェクト型の授業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グループ活動→プレゼンテーション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827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思考の材料</a:t>
            </a:r>
            <a:r>
              <a:rPr lang="ja-JP" altLang="en-US" sz="3200" dirty="0" smtClean="0"/>
              <a:t>③</a:t>
            </a:r>
            <a:r>
              <a:rPr lang="ja-JP" altLang="en-US" sz="3200" dirty="0" smtClean="0"/>
              <a:t>理念方針・</a:t>
            </a:r>
            <a:r>
              <a:rPr lang="ja-JP" altLang="en-US" sz="3200" dirty="0" smtClean="0"/>
              <a:t>と</a:t>
            </a:r>
            <a:r>
              <a:rPr lang="ja-JP" altLang="en-US" sz="3200" dirty="0"/>
              <a:t>方法をつなげる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24482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143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話題④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教科書中心の授業</a:t>
            </a:r>
          </a:p>
        </p:txBody>
      </p:sp>
    </p:spTree>
    <p:extLst>
      <p:ext uri="{BB962C8B-B14F-4D97-AF65-F5344CB8AC3E}">
        <p14:creationId xmlns:p14="http://schemas.microsoft.com/office/powerpoint/2010/main" val="117468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50</a:t>
            </a:r>
            <a:r>
              <a:rPr lang="ja-JP" altLang="en-US" dirty="0"/>
              <a:t>分授業）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5696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127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「目的」と「目標」</a:t>
            </a:r>
            <a:endParaRPr kumimoji="1" lang="ja-JP" altLang="en-US" dirty="0"/>
          </a:p>
        </p:txBody>
      </p:sp>
      <p:sp>
        <p:nvSpPr>
          <p:cNvPr id="4" name="フリーフォーム 3"/>
          <p:cNvSpPr/>
          <p:nvPr/>
        </p:nvSpPr>
        <p:spPr>
          <a:xfrm>
            <a:off x="783894" y="2480702"/>
            <a:ext cx="7576211" cy="3600400"/>
          </a:xfrm>
          <a:custGeom>
            <a:avLst/>
            <a:gdLst>
              <a:gd name="connsiteX0" fmla="*/ 0 w 5725551"/>
              <a:gd name="connsiteY0" fmla="*/ 2869834 h 2912037"/>
              <a:gd name="connsiteX1" fmla="*/ 2841674 w 5725551"/>
              <a:gd name="connsiteY1" fmla="*/ 25 h 2912037"/>
              <a:gd name="connsiteX2" fmla="*/ 5725551 w 5725551"/>
              <a:gd name="connsiteY2" fmla="*/ 2912037 h 291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5551" h="2912037">
                <a:moveTo>
                  <a:pt x="0" y="2869834"/>
                </a:moveTo>
                <a:cubicBezTo>
                  <a:pt x="943708" y="1431412"/>
                  <a:pt x="1887416" y="-7009"/>
                  <a:pt x="2841674" y="25"/>
                </a:cubicBezTo>
                <a:cubicBezTo>
                  <a:pt x="3795932" y="7059"/>
                  <a:pt x="4760741" y="1459548"/>
                  <a:pt x="5725551" y="2912037"/>
                </a:cubicBezTo>
              </a:path>
            </a:pathLst>
          </a:cu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07904" y="1772816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目的</a:t>
            </a:r>
          </a:p>
        </p:txBody>
      </p:sp>
      <p:sp>
        <p:nvSpPr>
          <p:cNvPr id="8" name="右矢印 7"/>
          <p:cNvSpPr/>
          <p:nvPr/>
        </p:nvSpPr>
        <p:spPr>
          <a:xfrm rot="16200000">
            <a:off x="4010216" y="5217187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26504" y="5214188"/>
            <a:ext cx="1174616" cy="523220"/>
          </a:xfrm>
          <a:prstGeom prst="rect">
            <a:avLst/>
          </a:prstGeom>
          <a:solidFill>
            <a:srgbClr val="FFFF00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目標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 rot="16200000">
            <a:off x="3983923" y="3993051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6200000">
            <a:off x="4010216" y="2768914"/>
            <a:ext cx="1123566" cy="48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75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授業プリントの基本構造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1" dirty="0"/>
              <a:t>●目的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目指すべきゴール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600" b="1" dirty="0"/>
              <a:t>●課題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kumimoji="1" lang="ja-JP" altLang="en-US" dirty="0"/>
              <a:t>ゴールに向かうための道しる</a:t>
            </a:r>
            <a:r>
              <a:rPr kumimoji="1" lang="ja-JP" altLang="en-US" dirty="0" err="1"/>
              <a:t>べ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/>
              <a:t>●発展課題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創造性、思考の深化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7583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「目的」の定型文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知る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know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わかる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understand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説明できる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explain</a:t>
            </a:r>
          </a:p>
          <a:p>
            <a:endParaRPr kumimoji="1" lang="en-US" altLang="ja-JP" sz="3600" dirty="0"/>
          </a:p>
          <a:p>
            <a:r>
              <a:rPr lang="ja-JP" altLang="en-US" sz="3600" b="1" dirty="0">
                <a:solidFill>
                  <a:srgbClr val="FF0000"/>
                </a:solidFill>
              </a:rPr>
              <a:t>考察する</a:t>
            </a:r>
            <a:r>
              <a:rPr lang="ja-JP" altLang="en-US" sz="3600" dirty="0"/>
              <a:t>　＝　</a:t>
            </a:r>
            <a:r>
              <a:rPr lang="en-US" altLang="ja-JP" sz="3600" b="1" dirty="0"/>
              <a:t>think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9894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「課題」の分類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1" dirty="0"/>
              <a:t>●基礎的内容の理解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思考のためのツールの獲得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600" b="1" dirty="0"/>
              <a:t>●</a:t>
            </a:r>
            <a:r>
              <a:rPr lang="ja-JP" altLang="en-US" sz="3600" b="1" dirty="0"/>
              <a:t>単元の「幹」となる問い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知識を活用して思考・表現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600" b="1" dirty="0"/>
              <a:t>●ヒトの生物学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dirty="0"/>
              <a:t>　日常生活や社会との関連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664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目的・</a:t>
            </a:r>
            <a:r>
              <a:rPr lang="ja-JP" altLang="en-US" dirty="0"/>
              <a:t>課題</a:t>
            </a:r>
            <a:r>
              <a:rPr kumimoji="1" lang="ja-JP" altLang="en-US" dirty="0"/>
              <a:t>の具体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800" b="1" dirty="0"/>
              <a:t>目的</a:t>
            </a:r>
          </a:p>
          <a:p>
            <a:pPr marL="0" indent="0">
              <a:buNone/>
            </a:pPr>
            <a:r>
              <a:rPr lang="ja-JP" altLang="en-US" sz="2400" dirty="0"/>
              <a:t>●生物がなぜ共通性と多様性をもつかわかる。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●「進化」の視点を持って生物や生命現象を考察しようとする態度を持つ。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800" b="1" dirty="0"/>
              <a:t>課題</a:t>
            </a:r>
            <a:endParaRPr lang="en-US" altLang="ja-JP" sz="2800" b="1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基礎</a:t>
            </a:r>
            <a:r>
              <a:rPr lang="en-US" altLang="ja-JP" sz="2400" b="1" dirty="0"/>
              <a:t>】</a:t>
            </a:r>
            <a:r>
              <a:rPr lang="ja-JP" altLang="en-US" sz="2400" dirty="0"/>
              <a:t>生物の進化はどのようなしくみで起こるか？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幹</a:t>
            </a:r>
            <a:r>
              <a:rPr lang="en-US" altLang="ja-JP" sz="2400" b="1" dirty="0"/>
              <a:t>】</a:t>
            </a:r>
            <a:r>
              <a:rPr lang="ja-JP" altLang="en-US" sz="2400" dirty="0"/>
              <a:t>キリンの首はなぜ長くなったのか？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ヒト</a:t>
            </a:r>
            <a:r>
              <a:rPr lang="en-US" altLang="ja-JP" sz="2400" b="1" dirty="0"/>
              <a:t>】</a:t>
            </a:r>
            <a:r>
              <a:rPr lang="ja-JP" altLang="en-US" sz="2400" dirty="0"/>
              <a:t>「人種」とは何か？例えば、「肌」の色はなぜ違うのか？そこにどのような意味があるのか？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12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476672"/>
            <a:ext cx="84643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話題①</a:t>
            </a:r>
            <a:r>
              <a:rPr lang="ja-JP" altLang="en-US" sz="4000" dirty="0"/>
              <a:t>　教育改革の背景とポイント</a:t>
            </a:r>
            <a:endParaRPr lang="en-US" altLang="ja-JP" sz="40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話題②</a:t>
            </a:r>
            <a:r>
              <a:rPr lang="ja-JP" altLang="en-US" sz="4000" dirty="0"/>
              <a:t>　主体的・対話的な授業の</a:t>
            </a:r>
            <a:endParaRPr lang="en-US" altLang="ja-JP" sz="4000" dirty="0"/>
          </a:p>
          <a:p>
            <a:r>
              <a:rPr lang="ja-JP" altLang="en-US" sz="4000" dirty="0"/>
              <a:t>　　　　必要性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話題③</a:t>
            </a:r>
            <a:r>
              <a:rPr lang="ja-JP" altLang="en-US" sz="4000" dirty="0"/>
              <a:t>　授業デザインの前提</a:t>
            </a:r>
            <a:endParaRPr lang="en-US" altLang="ja-JP" sz="40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話題④</a:t>
            </a:r>
            <a:r>
              <a:rPr lang="ja-JP" altLang="en-US" sz="4000" dirty="0"/>
              <a:t>　教科書中心の授業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話題⑤</a:t>
            </a:r>
            <a:r>
              <a:rPr lang="ja-JP" altLang="en-US" sz="4000" dirty="0"/>
              <a:t>　観察実験の授業</a:t>
            </a:r>
            <a:endParaRPr lang="en-US" altLang="ja-JP" sz="1200" dirty="0"/>
          </a:p>
          <a:p>
            <a:endParaRPr lang="ja-JP" altLang="en-US" sz="1200" dirty="0"/>
          </a:p>
          <a:p>
            <a:r>
              <a:rPr lang="ja-JP" altLang="en-US" sz="4000" b="1" dirty="0"/>
              <a:t>話題⑥</a:t>
            </a:r>
            <a:r>
              <a:rPr lang="ja-JP" altLang="en-US" sz="4000" dirty="0"/>
              <a:t>　プロジェクト型の授業</a:t>
            </a:r>
            <a:endParaRPr lang="en-US" altLang="ja-JP" sz="4000" dirty="0"/>
          </a:p>
          <a:p>
            <a:endParaRPr lang="en-US" altLang="ja-JP" sz="1200" dirty="0"/>
          </a:p>
          <a:p>
            <a:r>
              <a:rPr lang="ja-JP" altLang="en-US" sz="4000" b="1" dirty="0"/>
              <a:t>話題⑦</a:t>
            </a:r>
            <a:r>
              <a:rPr lang="ja-JP" altLang="en-US" sz="4000" dirty="0"/>
              <a:t>　学校の価値とは</a:t>
            </a:r>
          </a:p>
        </p:txBody>
      </p:sp>
    </p:spTree>
    <p:extLst>
      <p:ext uri="{BB962C8B-B14F-4D97-AF65-F5344CB8AC3E}">
        <p14:creationId xmlns:p14="http://schemas.microsoft.com/office/powerpoint/2010/main" val="24621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生徒の学習の補助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75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500" b="1" dirty="0"/>
              <a:t>●解説講義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600" dirty="0"/>
              <a:t>「概要」の提示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　つまづきやすいポイントの解説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500" b="1" dirty="0"/>
              <a:t>●「課題の手引き」配布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sz="2600" dirty="0"/>
              <a:t>　「基礎」のショートカット</a:t>
            </a:r>
            <a:endParaRPr lang="en-US" altLang="ja-JP" sz="2600" dirty="0"/>
          </a:p>
          <a:p>
            <a:pPr marL="0" indent="0">
              <a:buNone/>
            </a:pPr>
            <a:r>
              <a:rPr kumimoji="1" lang="ja-JP" altLang="en-US" sz="2600" dirty="0"/>
              <a:t>　「幹」の思考の</a:t>
            </a:r>
            <a:r>
              <a:rPr lang="ja-JP" altLang="en-US" sz="2600" dirty="0"/>
              <a:t>ヒント</a:t>
            </a:r>
            <a:endParaRPr kumimoji="1" lang="en-US" altLang="ja-JP" sz="26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500" b="1" dirty="0"/>
              <a:t>●「振り返りシート」活用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2600" dirty="0"/>
              <a:t>　生徒の「つまづき」への対応</a:t>
            </a:r>
            <a:endParaRPr lang="en-US" altLang="ja-JP" sz="2600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FB13D2ED-09C2-40FE-94E4-B86C7587B03C}"/>
              </a:ext>
            </a:extLst>
          </p:cNvPr>
          <p:cNvSpPr txBox="1"/>
          <p:nvPr/>
        </p:nvSpPr>
        <p:spPr>
          <a:xfrm>
            <a:off x="1914862" y="595346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「安心感」につなげる</a:t>
            </a:r>
          </a:p>
        </p:txBody>
      </p:sp>
    </p:spTree>
    <p:extLst>
      <p:ext uri="{BB962C8B-B14F-4D97-AF65-F5344CB8AC3E}">
        <p14:creationId xmlns:p14="http://schemas.microsoft.com/office/powerpoint/2010/main" val="2671441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創造性と「関連付け」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5301208"/>
            <a:ext cx="822960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800" b="1" dirty="0">
                <a:latin typeface="+mj-ea"/>
              </a:rPr>
              <a:t>Creativity is just connecting things. </a:t>
            </a:r>
          </a:p>
          <a:p>
            <a:pPr marL="0" indent="0">
              <a:buNone/>
            </a:pPr>
            <a:r>
              <a:rPr lang="ja-JP" altLang="en-US" sz="2400" dirty="0"/>
              <a:t>クリエイティビティとは、何かと何かをつなぐことにすぎない（スティーブ・ジョブズ）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800" dirty="0"/>
          </a:p>
        </p:txBody>
      </p:sp>
      <p:pic>
        <p:nvPicPr>
          <p:cNvPr id="1026" name="Picture 2" descr="埋め込み画像への固定リン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22" y="1052736"/>
            <a:ext cx="7018670" cy="36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348321" y="4706560"/>
            <a:ext cx="6832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400" b="1" dirty="0">
                <a:latin typeface="+mj-ea"/>
                <a:ea typeface="+mj-ea"/>
              </a:rPr>
              <a:t>知識と経験と創造性の違いについて</a:t>
            </a:r>
            <a:r>
              <a:rPr lang="en-US" altLang="ja-JP" sz="1400" b="1" dirty="0">
                <a:latin typeface="+mj-ea"/>
                <a:ea typeface="+mj-ea"/>
              </a:rPr>
              <a:t> </a:t>
            </a:r>
            <a:endParaRPr lang="ja-JP" altLang="ja-JP" sz="1400" dirty="0">
              <a:latin typeface="+mj-ea"/>
              <a:ea typeface="+mj-ea"/>
            </a:endParaRPr>
          </a:p>
          <a:p>
            <a:r>
              <a:rPr lang="en-US" altLang="ja-JP" sz="1400" b="1" dirty="0">
                <a:latin typeface="+mj-ea"/>
                <a:ea typeface="+mj-ea"/>
              </a:rPr>
              <a:t>https://twitter.com/Stakesh/status/432505262021160961/photo/1</a:t>
            </a:r>
            <a:endParaRPr lang="ja-JP" altLang="ja-JP" sz="1400" dirty="0">
              <a:latin typeface="+mj-ea"/>
              <a:ea typeface="+mj-ea"/>
            </a:endParaRPr>
          </a:p>
          <a:p>
            <a:endParaRPr kumimoji="1" lang="ja-JP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11896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課題に取り組む時間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・最終的に「目的」が達成されるように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・教科書を中心に学習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・資料集などその他の資料も利用可能</a:t>
            </a:r>
          </a:p>
          <a:p>
            <a:pPr marL="0" indent="0">
              <a:buNone/>
            </a:pPr>
            <a:r>
              <a:rPr lang="ja-JP" altLang="en-US" dirty="0"/>
              <a:t>・携帯・スマホ等での検索も可能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・一人で学んでもグループで学んでもよい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1989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1219954-DB70-4575-B451-A05AB28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振り返りシート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2BC9257B-9D02-44A5-B556-855A75421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52" y="1196752"/>
            <a:ext cx="8208448" cy="52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1219954-DB70-4575-B451-A05AB28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振り返りシート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62BFCF0D-42D6-42FB-9D6A-8E5C2D6E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3000" dirty="0"/>
              <a:t>学習内容</a:t>
            </a:r>
            <a:endParaRPr lang="en-US" altLang="ja-JP" sz="3000" dirty="0"/>
          </a:p>
          <a:p>
            <a:r>
              <a:rPr lang="ja-JP" altLang="en-US" sz="3000" dirty="0"/>
              <a:t>重要だと思った言葉（重要度の高い順に３つ）</a:t>
            </a:r>
            <a:endParaRPr lang="en-US" altLang="ja-JP" sz="3000" dirty="0"/>
          </a:p>
          <a:p>
            <a:r>
              <a:rPr lang="ja-JP" altLang="en-US" sz="3000" dirty="0"/>
              <a:t>わかりにくかったこと</a:t>
            </a:r>
            <a:endParaRPr lang="en-US" altLang="ja-JP" sz="3000" dirty="0"/>
          </a:p>
          <a:p>
            <a:r>
              <a:rPr lang="ja-JP" altLang="en-US" sz="3000" dirty="0"/>
              <a:t>疑問→予想、気付いたこと、考察</a:t>
            </a:r>
            <a:endParaRPr lang="en-US" altLang="ja-JP" sz="3000" dirty="0"/>
          </a:p>
          <a:p>
            <a:r>
              <a:rPr lang="ja-JP" altLang="en-US" sz="3000" dirty="0"/>
              <a:t>面白いと感じたこと、その他の感想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自己評価（授業の質）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Ａ：授業時間を集中して有効に使えた　Ｂ：改善の余地あり　　　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Ｃ：集中できなかった</a:t>
            </a:r>
            <a:endParaRPr lang="en-US" altLang="ja-JP" sz="2100" dirty="0"/>
          </a:p>
          <a:p>
            <a:r>
              <a:rPr lang="ja-JP" altLang="en-US" sz="3000" dirty="0"/>
              <a:t>自己評価（達成度）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Ａ：十分に達成できた　　Ｂ：おおむね達成できた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Ｃ：ほとんど達成できなかった</a:t>
            </a:r>
            <a:endParaRPr lang="en-US" altLang="ja-JP" sz="2100" dirty="0"/>
          </a:p>
          <a:p>
            <a:r>
              <a:rPr lang="ja-JP" altLang="en-US" sz="3000" dirty="0"/>
              <a:t>評価（教員から）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2100" dirty="0"/>
              <a:t>　Ａ：素晴らしい発想あり（主に「疑問→予想」で）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Ｂ：様式に従って記載できている　　Ｃ：記載が不十分</a:t>
            </a:r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08901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思考の材料④教科書中心の授業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41186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3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話題⑤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観察実験の授業</a:t>
            </a:r>
          </a:p>
        </p:txBody>
      </p:sp>
    </p:spTree>
    <p:extLst>
      <p:ext uri="{BB962C8B-B14F-4D97-AF65-F5344CB8AC3E}">
        <p14:creationId xmlns:p14="http://schemas.microsoft.com/office/powerpoint/2010/main" val="3511718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答申における「探究」の位置付け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9020" y="142331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子供たちは、各教科等における</a:t>
            </a:r>
            <a:r>
              <a:rPr lang="ja-JP" altLang="en-US" b="1" u="sng" dirty="0">
                <a:solidFill>
                  <a:srgbClr val="FF0000"/>
                </a:solidFill>
              </a:rPr>
              <a:t>習得・活用・探究という学びの過程</a:t>
            </a:r>
            <a:r>
              <a:rPr lang="ja-JP" altLang="en-US" dirty="0"/>
              <a:t>において、各教科等で習得した概念（知識）を活用したり、身に付けた思考力を発揮させたりしながら、知識を相互に関連付けてより深く理解したり、情報を精査して考えを形成したり、問題を見いだして解決策を考えたり、思いや考えを基に創造したりすることに向かう。こうした学びを通じて、資質・能力がさらに伸ばされたり、新たな資質・能力が育まれたりしていく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733256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625658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976" y="602128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  <a:endParaRPr kumimoji="1" lang="ja-JP" alt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79"/>
            <a:ext cx="8472803" cy="58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70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重視すべき学習過程の例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6" y="1052736"/>
            <a:ext cx="4684204" cy="524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5576" y="5949280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</a:p>
        </p:txBody>
      </p:sp>
    </p:spTree>
    <p:extLst>
      <p:ext uri="{BB962C8B-B14F-4D97-AF65-F5344CB8AC3E}">
        <p14:creationId xmlns:p14="http://schemas.microsoft.com/office/powerpoint/2010/main" val="25488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話題①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教育改革の背景と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25799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留意すべきこと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ja-JP" dirty="0"/>
              <a:t> 探究の過程は，必ずしも一方向の流れではない。また，授業では，</a:t>
            </a:r>
            <a:r>
              <a:rPr lang="ja-JP" altLang="ja-JP" b="1" u="sng" dirty="0">
                <a:solidFill>
                  <a:srgbClr val="FF0000"/>
                </a:solidFill>
              </a:rPr>
              <a:t>その過程の一部を扱ってもよい</a:t>
            </a:r>
            <a:r>
              <a:rPr lang="ja-JP" altLang="ja-JP" u="sng" dirty="0"/>
              <a:t>。</a:t>
            </a:r>
          </a:p>
          <a:p>
            <a:r>
              <a:rPr lang="ja-JP" altLang="ja-JP" dirty="0"/>
              <a:t> </a:t>
            </a:r>
            <a:r>
              <a:rPr lang="ja-JP" altLang="ja-JP" b="1" u="sng" dirty="0">
                <a:solidFill>
                  <a:srgbClr val="FF0000"/>
                </a:solidFill>
              </a:rPr>
              <a:t>「見通し」と「振り返り」</a:t>
            </a:r>
            <a:r>
              <a:rPr lang="ja-JP" altLang="ja-JP" dirty="0"/>
              <a:t>は，学習過程全体を通してのみならず，必要に応じて，それぞれの学習過程で行うことも重要である。</a:t>
            </a:r>
          </a:p>
          <a:p>
            <a:r>
              <a:rPr lang="ja-JP" altLang="ja-JP" dirty="0"/>
              <a:t> 全ての学習過程において，今までに身に付けた</a:t>
            </a:r>
            <a:r>
              <a:rPr lang="ja-JP" altLang="ja-JP" b="1" u="sng" dirty="0">
                <a:solidFill>
                  <a:srgbClr val="FF0000"/>
                </a:solidFill>
              </a:rPr>
              <a:t>資質・能力や既習の知識・技能を活用</a:t>
            </a:r>
            <a:r>
              <a:rPr lang="ja-JP" altLang="ja-JP" dirty="0"/>
              <a:t>する力が求められる。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5949280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別添資料より</a:t>
            </a:r>
          </a:p>
        </p:txBody>
      </p:sp>
    </p:spTree>
    <p:extLst>
      <p:ext uri="{BB962C8B-B14F-4D97-AF65-F5344CB8AC3E}">
        <p14:creationId xmlns:p14="http://schemas.microsoft.com/office/powerpoint/2010/main" val="1327731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答申と「深い学び」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習得・活用・探究という学びの過程の中で、各教科等の特質に応じた「見方・考え方」を働かせながら、知識を相互に関連付けてより深く理解したり、情報を精査して考えを形成したり、</a:t>
            </a:r>
            <a:r>
              <a:rPr lang="ja-JP" altLang="en-US" b="1" u="sng" dirty="0">
                <a:solidFill>
                  <a:srgbClr val="FF0000"/>
                </a:solidFill>
              </a:rPr>
              <a:t>問題を見いだして解決策を考えたり</a:t>
            </a:r>
            <a:r>
              <a:rPr lang="ja-JP" altLang="en-US" dirty="0"/>
              <a:t>、思いや考えを基に創造したりすることに向かう</a:t>
            </a:r>
            <a:r>
              <a:rPr lang="ja-JP" altLang="en-US" b="1" u="sng" dirty="0">
                <a:solidFill>
                  <a:srgbClr val="FF0000"/>
                </a:solidFill>
              </a:rPr>
              <a:t>「深い学び」</a:t>
            </a:r>
            <a:r>
              <a:rPr lang="ja-JP" altLang="en-US" dirty="0"/>
              <a:t>が実現できているか。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66124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1464444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探究活動のハードルを下げる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①従来の観察・実験を活用する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　（新しいことを一から構築するのではない）</a:t>
            </a:r>
            <a:endParaRPr lang="en-US" altLang="ja-JP" sz="2800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②「探究の過程の一部」でもよい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教員にとって・・・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「新たなスキルの獲得」よりも、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「発想の転換」</a:t>
            </a:r>
            <a:r>
              <a:rPr lang="ja-JP" altLang="en-US" dirty="0"/>
              <a:t>が重要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6986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基本的な課題パターン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766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例：カイコの観察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0341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タイムスケジュール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11560" y="5661247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50</a:t>
            </a:r>
            <a:r>
              <a:rPr lang="ja-JP" altLang="en-US" sz="3200" dirty="0"/>
              <a:t>分授業での実施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9878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539841AF-7293-4E88-A123-F8780A1E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生徒の発表例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2FB7F60-C730-48E0-8EAD-61D425E6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桑の葉の見分け方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カイコの肢の「吸着力」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カイコの体の「反り」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カイコの「脈」の変化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9719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思考の材料⑤観察実験の授業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53170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269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話題⑥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プロジェクト型の授業</a:t>
            </a:r>
          </a:p>
        </p:txBody>
      </p:sp>
    </p:spTree>
    <p:extLst>
      <p:ext uri="{BB962C8B-B14F-4D97-AF65-F5344CB8AC3E}">
        <p14:creationId xmlns:p14="http://schemas.microsoft.com/office/powerpoint/2010/main" val="4272694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答申と「深い学び」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習得・活用・探究という学びの過程の中で、各教科等の特質に応じた「見方・考え方」を働かせながら、</a:t>
            </a:r>
            <a:r>
              <a:rPr lang="ja-JP" altLang="en-US" b="1" u="sng" dirty="0">
                <a:solidFill>
                  <a:srgbClr val="FF0000"/>
                </a:solidFill>
              </a:rPr>
              <a:t>知識を相互に関連付けてより深く理解したり、情報を精査して考えを形成したり、</a:t>
            </a:r>
            <a:r>
              <a:rPr lang="ja-JP" altLang="en-US" dirty="0"/>
              <a:t>問題を見いだして解決策を考えたり、思いや考えを基に創造したりすることに向かう</a:t>
            </a:r>
            <a:r>
              <a:rPr lang="ja-JP" altLang="en-US" b="1" u="sng" dirty="0">
                <a:solidFill>
                  <a:srgbClr val="FF0000"/>
                </a:solidFill>
              </a:rPr>
              <a:t>「深い学び」</a:t>
            </a:r>
            <a:r>
              <a:rPr lang="ja-JP" altLang="en-US" dirty="0"/>
              <a:t>が実現できているか。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66124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254691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思考の材料①文科省の方向性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081998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2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「関連付け」は学びを深める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85075"/>
            <a:ext cx="5112568" cy="52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71600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『</a:t>
            </a:r>
            <a:r>
              <a:rPr kumimoji="1" lang="ja-JP" altLang="en-US" dirty="0" smtClean="0"/>
              <a:t>大学における「学びの場」</a:t>
            </a:r>
            <a:r>
              <a:rPr kumimoji="1" lang="ja-JP" altLang="en-US" dirty="0" err="1" smtClean="0"/>
              <a:t>づ</a:t>
            </a:r>
            <a:r>
              <a:rPr kumimoji="1" lang="ja-JP" altLang="en-US" dirty="0" smtClean="0"/>
              <a:t>くり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 玉川大学出版部）より引用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初学者①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初学者②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熟練</a:t>
            </a:r>
            <a:r>
              <a:rPr kumimoji="1" lang="ja-JP" altLang="en-US" sz="2800" dirty="0" smtClean="0"/>
              <a:t>者①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熟練</a:t>
            </a:r>
            <a:r>
              <a:rPr kumimoji="1" lang="ja-JP" altLang="en-US" sz="2800" dirty="0" smtClean="0"/>
              <a:t>者②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34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「木を見て森を考える」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木・・・個別の知識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森・・・個別の知識がつながった全体像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「木を見て森を見ず</a:t>
            </a:r>
            <a:r>
              <a:rPr kumimoji="1" lang="ja-JP" altLang="en-US" dirty="0" smtClean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「木を見せてから森を見せる」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「木を見て森を考える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4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課題１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これまでの学習内容を振り返り、内容がどのように関連しているか整理し、単元の全体像がどうなっているか整理せよ。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b="1" dirty="0"/>
              <a:t>課題２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課題１でまとめた内容を、「幹」と「枝」に整理せよ。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900" dirty="0"/>
          </a:p>
          <a:p>
            <a:pPr marL="0" indent="0">
              <a:buNone/>
            </a:pPr>
            <a:endParaRPr lang="ja-JP" altLang="en-US" sz="2900" dirty="0"/>
          </a:p>
        </p:txBody>
      </p:sp>
    </p:spTree>
    <p:extLst>
      <p:ext uri="{BB962C8B-B14F-4D97-AF65-F5344CB8AC3E}">
        <p14:creationId xmlns:p14="http://schemas.microsoft.com/office/powerpoint/2010/main" val="3557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A37C3359-A858-4C6F-86D6-9183213D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ブレインストーミング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E8283195-4023-4B4E-96DB-3835341E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/>
              <a:t>４つのルール</a:t>
            </a:r>
          </a:p>
          <a:p>
            <a:pPr marL="0" indent="0">
              <a:buNone/>
            </a:pPr>
            <a:r>
              <a:rPr lang="ja-JP" altLang="en-US" sz="3600" dirty="0"/>
              <a:t>● 批判厳禁</a:t>
            </a:r>
          </a:p>
          <a:p>
            <a:pPr marL="0" indent="0">
              <a:buNone/>
            </a:pPr>
            <a:r>
              <a:rPr lang="ja-JP" altLang="en-US" sz="3600" dirty="0"/>
              <a:t>● 自由奔放</a:t>
            </a:r>
          </a:p>
          <a:p>
            <a:pPr marL="0" indent="0">
              <a:buNone/>
            </a:pPr>
            <a:r>
              <a:rPr lang="ja-JP" altLang="en-US" sz="3600" dirty="0"/>
              <a:t>● 相乗り歓迎</a:t>
            </a:r>
          </a:p>
          <a:p>
            <a:pPr marL="0" indent="0">
              <a:buNone/>
            </a:pPr>
            <a:r>
              <a:rPr lang="ja-JP" altLang="en-US" sz="3600" dirty="0"/>
              <a:t>● 質より量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6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ja-JP" dirty="0"/>
              <a:t>１つのキーワードから思いつく言葉を書き出し，次々とつなげ，思考を広げる。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8535D7A8-5090-4891-834C-BBC38453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834806" cy="29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3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ＫＪ法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・様々なデータやアイディアをカードに記入し，それらを共通のものでまとめていく</a:t>
            </a:r>
            <a:r>
              <a:rPr lang="ja-JP" altLang="ja-JP" dirty="0"/>
              <a:t>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E527EA8-0AA1-4761-83B1-6A2B89F0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1" y="3306363"/>
            <a:ext cx="85106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課題３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いずれかの学習内容について、オリジナルの「例え」を考案せよ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r>
              <a:rPr lang="ja-JP" altLang="en-US" sz="2800" b="1" dirty="0"/>
              <a:t>課題４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課題２、課題３の内容を基に、第１章の学習地図をＡ４一枚でまとめよ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b="1" dirty="0"/>
              <a:t>課題５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まとめた「学習地図」について、</a:t>
            </a:r>
            <a:r>
              <a:rPr lang="en-US" altLang="ja-JP" sz="2800" dirty="0"/>
              <a:t>3</a:t>
            </a:r>
            <a:r>
              <a:rPr lang="ja-JP" altLang="en-US" sz="2800" dirty="0"/>
              <a:t>分間でプレゼンテーションをせよ。</a:t>
            </a:r>
          </a:p>
          <a:p>
            <a:pPr marL="0" indent="0">
              <a:buNone/>
            </a:pP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6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</a:t>
            </a:r>
            <a:r>
              <a:rPr lang="ja-JP" altLang="en-US" dirty="0" smtClean="0"/>
              <a:t>地図の具体例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 err="1"/>
              <a:t>べ</a:t>
            </a:r>
            <a:r>
              <a:rPr kumimoji="1" lang="ja-JP" altLang="en-US" dirty="0"/>
              <a:t>ン図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イラストの使用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階層構造</a:t>
            </a:r>
          </a:p>
        </p:txBody>
      </p:sp>
    </p:spTree>
    <p:extLst>
      <p:ext uri="{BB962C8B-B14F-4D97-AF65-F5344CB8AC3E}">
        <p14:creationId xmlns:p14="http://schemas.microsoft.com/office/powerpoint/2010/main" val="1813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3.5</a:t>
            </a:r>
            <a:r>
              <a:rPr lang="ja-JP" altLang="en-US" dirty="0"/>
              <a:t>時間扱い）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3411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0</a:t>
            </a:r>
            <a:r>
              <a:rPr lang="en-US" altLang="ja-JP" sz="2400" dirty="0"/>
              <a:t>.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kumimoji="1" lang="ja-JP" altLang="en-US" sz="2400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2228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発表当日の流れ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9068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15</a:t>
            </a:r>
            <a:r>
              <a:rPr lang="ja-JP" altLang="en-US" sz="2400" dirty="0"/>
              <a:t>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303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30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分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63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教育改革の背景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4600" b="1" dirty="0">
                <a:solidFill>
                  <a:srgbClr val="000000"/>
                </a:solidFill>
              </a:rPr>
              <a:t>①社会として</a:t>
            </a:r>
          </a:p>
          <a:p>
            <a:pPr marL="0" indent="0">
              <a:buNone/>
            </a:pPr>
            <a:r>
              <a:rPr lang="ja-JP" altLang="en-US" dirty="0"/>
              <a:t>働き手が半分に減ってしまう。</a:t>
            </a:r>
          </a:p>
          <a:p>
            <a:pPr marL="0" indent="0">
              <a:buNone/>
            </a:pPr>
            <a:r>
              <a:rPr lang="ja-JP" altLang="en-US" dirty="0"/>
              <a:t>成長＝一人一人の生産性</a:t>
            </a:r>
            <a:r>
              <a:rPr lang="en-US" altLang="ja-JP" dirty="0"/>
              <a:t>×</a:t>
            </a:r>
            <a:r>
              <a:rPr lang="ja-JP" altLang="en-US" dirty="0"/>
              <a:t>労働力人口</a:t>
            </a:r>
          </a:p>
          <a:p>
            <a:pPr marL="0" indent="0">
              <a:buNone/>
            </a:pPr>
            <a:r>
              <a:rPr lang="ja-JP" altLang="en-US" b="1" dirty="0"/>
              <a:t>→一人一人の生産性を向上させるしかない。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4600" b="1" dirty="0">
                <a:solidFill>
                  <a:srgbClr val="000000"/>
                </a:solidFill>
              </a:rPr>
              <a:t>②個人として</a:t>
            </a:r>
          </a:p>
          <a:p>
            <a:pPr marL="0" indent="0">
              <a:buNone/>
            </a:pPr>
            <a:r>
              <a:rPr lang="ja-JP" altLang="en-US" dirty="0"/>
              <a:t>・子どもたちの</a:t>
            </a:r>
            <a:r>
              <a:rPr lang="en-US" altLang="ja-JP" dirty="0"/>
              <a:t>65%</a:t>
            </a:r>
            <a:r>
              <a:rPr lang="ja-JP" altLang="en-US" dirty="0"/>
              <a:t>は、大学卒業後、今は存在しない職業に就く</a:t>
            </a:r>
          </a:p>
          <a:p>
            <a:pPr marL="0" indent="0">
              <a:buNone/>
            </a:pPr>
            <a:r>
              <a:rPr lang="ja-JP" altLang="en-US" dirty="0"/>
              <a:t>・今後</a:t>
            </a:r>
            <a:r>
              <a:rPr lang="en-US" altLang="ja-JP" dirty="0"/>
              <a:t>10</a:t>
            </a:r>
            <a:r>
              <a:rPr lang="ja-JP" altLang="en-US" dirty="0"/>
              <a:t>～</a:t>
            </a:r>
            <a:r>
              <a:rPr lang="en-US" altLang="ja-JP" dirty="0"/>
              <a:t>20</a:t>
            </a:r>
            <a:r>
              <a:rPr lang="ja-JP" altLang="en-US" dirty="0"/>
              <a:t>年程度で、約</a:t>
            </a:r>
            <a:r>
              <a:rPr lang="en-US" altLang="ja-JP" dirty="0"/>
              <a:t>47%</a:t>
            </a:r>
            <a:r>
              <a:rPr lang="ja-JP" altLang="en-US" dirty="0"/>
              <a:t>の仕事が自動化される可能性が高い。</a:t>
            </a:r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2030</a:t>
            </a:r>
            <a:r>
              <a:rPr lang="ja-JP" altLang="en-US" dirty="0"/>
              <a:t>年までには、週</a:t>
            </a:r>
            <a:r>
              <a:rPr lang="en-US" altLang="ja-JP" dirty="0"/>
              <a:t>15</a:t>
            </a:r>
            <a:r>
              <a:rPr lang="ja-JP" altLang="en-US" dirty="0"/>
              <a:t>時間程度働けば済むようになる。</a:t>
            </a:r>
          </a:p>
          <a:p>
            <a:pPr marL="0" indent="0">
              <a:buNone/>
            </a:pPr>
            <a:r>
              <a:rPr lang="ja-JP" altLang="en-US" b="1" dirty="0"/>
              <a:t>→現在の多くの職業の多くは、今後なくなっていく。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787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生徒の振り返りシートから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「復習」「まとめ」の要素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「教わる」ではなく「気付く」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「対話的な学びの価値」</a:t>
            </a:r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「多様性」への</a:t>
            </a:r>
            <a:r>
              <a:rPr lang="ja-JP" altLang="en-US"/>
              <a:t>気付き・活用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「失敗」の価値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3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思考の材料⑥プロジェクト型の授業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82875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879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6B5A53-9880-41A9-9D01-203FBB8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主体的・対話的で深い学び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6FD2195-1A71-4B9F-ACA7-5EB842E2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b="1" dirty="0"/>
              <a:t>主体的な学び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対話的な学び</a:t>
            </a:r>
            <a:endParaRPr kumimoji="1" lang="en-US" altLang="ja-JP" sz="4000" b="1" dirty="0"/>
          </a:p>
          <a:p>
            <a:endParaRPr lang="en-US" altLang="ja-JP" sz="4000" b="1" dirty="0"/>
          </a:p>
          <a:p>
            <a:r>
              <a:rPr kumimoji="1" lang="ja-JP" altLang="en-US" sz="4000" b="1" dirty="0"/>
              <a:t>深い学び</a:t>
            </a:r>
            <a:endParaRPr kumimoji="1" lang="en-US" altLang="ja-JP" sz="4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3943079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9DA36D15-B7B5-4188-B6BF-C06879D1AF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「主体的な学び」とは何か？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なぜ「主体的な学び」が必要なのか？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「主体的な学び」は、具体的にどのように展開されるか？</a:t>
            </a:r>
            <a:endParaRPr lang="en-US" altLang="ja-JP" dirty="0"/>
          </a:p>
          <a:p>
            <a:endParaRPr lang="ja-JP" altLang="ja-JP" dirty="0"/>
          </a:p>
          <a:p>
            <a:r>
              <a:rPr lang="ja-JP" altLang="ja-JP" dirty="0"/>
              <a:t>「主体的な学び」を促すにはどのような工夫が必要か？また、生徒の実態に合わせるとはどういうことか？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sz="2600" dirty="0"/>
              <a:t>※</a:t>
            </a:r>
            <a:r>
              <a:rPr lang="ja-JP" altLang="en-US" sz="2600" dirty="0"/>
              <a:t>「対話的な学び」「深い学び」も同様</a:t>
            </a:r>
            <a:endParaRPr lang="ja-JP" altLang="ja-JP" sz="2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4821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話題⑦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学校の価値とは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3197674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思考の材料⑦「学校」と「教師」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146843"/>
              </p:ext>
            </p:extLst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141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「学校」「授業」の価値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ネットで知識を獲得できる時代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「知」は開かれ、一部の人間が独占する時代は終わった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では、学校の意味は？？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大野の考えていること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「集団で、同じ時間と空間を共有する」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＝学校、授業で得られる最大の価値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71924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ja-JP" altLang="en-US" dirty="0"/>
              <a:t>教員の「職能」の変化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「（教員が）教える」➡「（生徒が）学ぶ」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「わかりやすく丁寧に教える」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➡「生徒の可能性を引き出す」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「よりよい学びの場を提供する」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「わかりやすく丁寧に教える」ことをすればするほど、これからの社会を生き抜くための「教えるだけでは獲得できない能力」が獲得できずに終わる可能性。</a:t>
            </a:r>
          </a:p>
        </p:txBody>
      </p:sp>
    </p:spTree>
    <p:extLst>
      <p:ext uri="{BB962C8B-B14F-4D97-AF65-F5344CB8AC3E}">
        <p14:creationId xmlns:p14="http://schemas.microsoft.com/office/powerpoint/2010/main" val="31037926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情報発信・参考資料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①個人のＨＰ</a:t>
            </a:r>
          </a:p>
          <a:p>
            <a:pPr marL="0" indent="0">
              <a:buNone/>
            </a:pPr>
            <a:r>
              <a:rPr lang="ja-JP" altLang="en-US" sz="2000" dirty="0"/>
              <a:t>授業プリントや各種資料の公開</a:t>
            </a:r>
            <a:endParaRPr lang="en-US" altLang="ja-JP" sz="2000" dirty="0"/>
          </a:p>
          <a:p>
            <a:endParaRPr lang="ja-JP" altLang="en-US" sz="2000" dirty="0"/>
          </a:p>
          <a:p>
            <a:pPr marL="0" indent="0">
              <a:buNone/>
            </a:pPr>
            <a:r>
              <a:rPr lang="ja-JP" altLang="en-US" sz="2400" b="1" dirty="0"/>
              <a:t>生物「を」学ぶ視点　生物「で」学ぶ視点</a:t>
            </a:r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http://biologymanabiai.jimdo.com/</a:t>
            </a:r>
            <a:endParaRPr lang="en-US" altLang="ja-JP" sz="2400" dirty="0"/>
          </a:p>
          <a:p>
            <a:endParaRPr lang="en-US" altLang="ja-JP" sz="2800" dirty="0"/>
          </a:p>
          <a:p>
            <a:pPr marL="0" indent="0">
              <a:buNone/>
            </a:pPr>
            <a:r>
              <a:rPr lang="en-US" altLang="ja-JP" b="1" dirty="0"/>
              <a:t>②Facebook</a:t>
            </a:r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https://www.facebook.com/tomohisa.ohno.79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「ペンギンのイラスト」の大野智久です。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55586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思考の材料⑥「改善」を考える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1556792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99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大きな流れとしての三位一体改革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900" b="1" dirty="0"/>
              <a:t>①大学教育改革</a:t>
            </a:r>
            <a:endParaRPr lang="en-US" altLang="ja-JP" sz="3900" b="1" dirty="0"/>
          </a:p>
          <a:p>
            <a:pPr marL="0" indent="0">
              <a:buNone/>
            </a:pPr>
            <a:endParaRPr lang="ja-JP" altLang="en-US" sz="3900" b="1" dirty="0"/>
          </a:p>
          <a:p>
            <a:pPr marL="0" indent="0">
              <a:buNone/>
            </a:pPr>
            <a:r>
              <a:rPr lang="ja-JP" altLang="en-US" sz="3900" b="1" dirty="0"/>
              <a:t>②高校教育改革</a:t>
            </a:r>
            <a:endParaRPr lang="en-US" altLang="ja-JP" sz="3900" b="1" dirty="0"/>
          </a:p>
          <a:p>
            <a:pPr marL="0" indent="0">
              <a:buNone/>
            </a:pPr>
            <a:endParaRPr lang="ja-JP" altLang="en-US" sz="3900" b="1" dirty="0"/>
          </a:p>
          <a:p>
            <a:pPr marL="0" indent="0">
              <a:buNone/>
            </a:pPr>
            <a:r>
              <a:rPr lang="ja-JP" altLang="en-US" sz="3900" b="1" dirty="0"/>
              <a:t>③大学入試改革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社会で活躍できる人材を育成するには、何をどう変えればよいか？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9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話題⑤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ツールとしての「評価」</a:t>
            </a:r>
          </a:p>
        </p:txBody>
      </p:sp>
    </p:spTree>
    <p:extLst>
      <p:ext uri="{BB962C8B-B14F-4D97-AF65-F5344CB8AC3E}">
        <p14:creationId xmlns:p14="http://schemas.microsoft.com/office/powerpoint/2010/main" val="27867811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</a:t>
            </a:r>
            <a:r>
              <a:rPr lang="ja-JP" altLang="en-US" dirty="0"/>
              <a:t>型授業の全体像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62292" y="1767006"/>
            <a:ext cx="738664" cy="41655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 ①目指したいもの  </a:t>
            </a:r>
            <a:endParaRPr kumimoji="1" lang="ja-JP" altLang="en-US" sz="3600" dirty="0"/>
          </a:p>
        </p:txBody>
      </p:sp>
      <p:sp>
        <p:nvSpPr>
          <p:cNvPr id="5" name="右矢印 4"/>
          <p:cNvSpPr/>
          <p:nvPr/>
        </p:nvSpPr>
        <p:spPr>
          <a:xfrm>
            <a:off x="2483768" y="2871252"/>
            <a:ext cx="4104456" cy="968003"/>
          </a:xfrm>
          <a:prstGeom prst="rightArrow">
            <a:avLst>
              <a:gd name="adj1" fmla="val 3625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4288" y="1791110"/>
            <a:ext cx="738664" cy="42473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lang="ja-JP" altLang="en-US" sz="3600" dirty="0"/>
              <a:t>③</a:t>
            </a:r>
            <a:r>
              <a:rPr kumimoji="1" lang="ja-JP" altLang="en-US" sz="3600" dirty="0"/>
              <a:t>ＡＬ型授業の効果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1916832"/>
            <a:ext cx="38779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②授業のデザイン</a:t>
            </a:r>
            <a:endParaRPr kumimoji="1" lang="en-US" altLang="ja-JP" sz="3600" dirty="0"/>
          </a:p>
        </p:txBody>
      </p:sp>
      <p:sp>
        <p:nvSpPr>
          <p:cNvPr id="9" name="環状矢印 8"/>
          <p:cNvSpPr/>
          <p:nvPr/>
        </p:nvSpPr>
        <p:spPr>
          <a:xfrm rot="10800000">
            <a:off x="2223356" y="2752911"/>
            <a:ext cx="4697288" cy="3084125"/>
          </a:xfrm>
          <a:prstGeom prst="circularArrow">
            <a:avLst>
              <a:gd name="adj1" fmla="val 8955"/>
              <a:gd name="adj2" fmla="val 944356"/>
              <a:gd name="adj3" fmla="val 21331902"/>
              <a:gd name="adj4" fmla="val 10757551"/>
              <a:gd name="adj5" fmla="val 1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7505" y="5734997"/>
            <a:ext cx="295465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rtlCol="0">
            <a:spAutoFit/>
          </a:bodyPr>
          <a:lstStyle/>
          <a:p>
            <a:r>
              <a:rPr lang="ja-JP" altLang="en-US" sz="3600" dirty="0"/>
              <a:t>④授業の改善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0448203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教員と生徒の</a:t>
            </a:r>
            <a:r>
              <a:rPr kumimoji="1" lang="en-US" altLang="ja-JP" dirty="0"/>
              <a:t>PDCA</a:t>
            </a:r>
            <a:r>
              <a:rPr kumimoji="1" lang="ja-JP" altLang="en-US" dirty="0"/>
              <a:t>サイクル</a:t>
            </a:r>
          </a:p>
        </p:txBody>
      </p:sp>
      <p:sp>
        <p:nvSpPr>
          <p:cNvPr id="5" name="曲折矢印 4"/>
          <p:cNvSpPr/>
          <p:nvPr/>
        </p:nvSpPr>
        <p:spPr>
          <a:xfrm rot="5400000">
            <a:off x="6191766" y="2172547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91799" y="1628800"/>
            <a:ext cx="19752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P</a:t>
            </a:r>
          </a:p>
          <a:p>
            <a:r>
              <a:rPr lang="ja-JP" altLang="en-US" sz="3600" dirty="0"/>
              <a:t>　</a:t>
            </a:r>
            <a:r>
              <a:rPr lang="en-US" altLang="ja-JP" sz="3600" dirty="0"/>
              <a:t>Plan</a:t>
            </a:r>
            <a:r>
              <a:rPr lang="ja-JP" altLang="en-US" sz="3600" dirty="0"/>
              <a:t>　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5178" y="3143260"/>
            <a:ext cx="200407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ja-JP" sz="3600" dirty="0"/>
              <a:t>  Action  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8248" y="4797152"/>
            <a:ext cx="192232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ja-JP" sz="3600" dirty="0"/>
              <a:t>  Check  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7697" y="3151724"/>
            <a:ext cx="195598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en-US" altLang="ja-JP" sz="4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600" dirty="0"/>
              <a:t>　 </a:t>
            </a:r>
            <a:r>
              <a:rPr lang="en-US" altLang="ja-JP" sz="3600" dirty="0"/>
              <a:t>Do </a:t>
            </a:r>
            <a:r>
              <a:rPr lang="ja-JP" altLang="en-US" sz="3600" dirty="0"/>
              <a:t>　</a:t>
            </a:r>
            <a:endParaRPr kumimoji="1" lang="ja-JP" altLang="en-US" sz="3600" dirty="0"/>
          </a:p>
        </p:txBody>
      </p:sp>
      <p:sp>
        <p:nvSpPr>
          <p:cNvPr id="12" name="曲折矢印 11"/>
          <p:cNvSpPr/>
          <p:nvPr/>
        </p:nvSpPr>
        <p:spPr>
          <a:xfrm rot="10800000">
            <a:off x="6219198" y="5055310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曲折矢印 12"/>
          <p:cNvSpPr/>
          <p:nvPr/>
        </p:nvSpPr>
        <p:spPr>
          <a:xfrm>
            <a:off x="2521010" y="2145115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曲折矢印 13"/>
          <p:cNvSpPr/>
          <p:nvPr/>
        </p:nvSpPr>
        <p:spPr>
          <a:xfrm rot="16200000">
            <a:off x="2423088" y="4964016"/>
            <a:ext cx="813816" cy="8686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578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生徒の行う「評価」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500" b="1" dirty="0"/>
              <a:t>●授業アンケートの分析</a:t>
            </a:r>
          </a:p>
          <a:p>
            <a:pPr marL="0" indent="0">
              <a:buNone/>
            </a:pPr>
            <a:r>
              <a:rPr lang="ja-JP" altLang="en-US" dirty="0"/>
              <a:t>「安心感」があるか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「わからないこと」を楽しめているか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「対話の価値」を感じているか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「多様性の価値」を感じているか</a:t>
            </a:r>
          </a:p>
          <a:p>
            <a:pPr marL="0" indent="0">
              <a:buNone/>
            </a:pPr>
            <a:r>
              <a:rPr lang="ja-JP" altLang="en-US" dirty="0"/>
              <a:t>「失敗する価値」を感じているか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クラスの集団としての状態を把握する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→集団としての「課題」を抽出して語る</a:t>
            </a:r>
          </a:p>
        </p:txBody>
      </p:sp>
    </p:spTree>
    <p:extLst>
      <p:ext uri="{BB962C8B-B14F-4D97-AF65-F5344CB8AC3E}">
        <p14:creationId xmlns:p14="http://schemas.microsoft.com/office/powerpoint/2010/main" val="16851113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回考査後授業アンケート（</a:t>
            </a:r>
            <a:r>
              <a:rPr kumimoji="1" lang="en-US" altLang="ja-JP" dirty="0"/>
              <a:t>α</a:t>
            </a:r>
            <a:r>
              <a:rPr kumimoji="1" lang="ja-JP" altLang="en-US" dirty="0"/>
              <a:t>）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96944" cy="51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0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回考査後授業アンケート（</a:t>
            </a:r>
            <a:r>
              <a:rPr lang="en-US" altLang="ja-JP" dirty="0"/>
              <a:t>β</a:t>
            </a:r>
            <a:r>
              <a:rPr kumimoji="1" lang="ja-JP" altLang="en-US" dirty="0"/>
              <a:t>）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860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378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</a:t>
            </a:r>
            <a:r>
              <a:rPr lang="en-US" altLang="ja-JP" dirty="0"/>
              <a:t>3</a:t>
            </a:r>
            <a:r>
              <a:rPr kumimoji="1" lang="ja-JP" altLang="en-US" dirty="0"/>
              <a:t>回考査後授業アンケート（</a:t>
            </a:r>
            <a:r>
              <a:rPr lang="en-US" altLang="ja-JP" dirty="0"/>
              <a:t>β</a:t>
            </a:r>
            <a:r>
              <a:rPr kumimoji="1" lang="ja-JP" altLang="en-US" dirty="0"/>
              <a:t>）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9480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485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考査結果の活用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500" b="1" dirty="0"/>
              <a:t>●試験の振り返り</a:t>
            </a:r>
          </a:p>
          <a:p>
            <a:pPr marL="0" indent="0">
              <a:buNone/>
            </a:pPr>
            <a:r>
              <a:rPr lang="ja-JP" altLang="en-US" sz="3500" dirty="0"/>
              <a:t>集団の分布、平均点、標準偏差を提示</a:t>
            </a:r>
          </a:p>
          <a:p>
            <a:pPr marL="0" indent="0">
              <a:buNone/>
            </a:pPr>
            <a:endParaRPr lang="en-US" altLang="ja-JP" sz="3500" dirty="0"/>
          </a:p>
          <a:p>
            <a:pPr marL="0" indent="0">
              <a:buNone/>
            </a:pPr>
            <a:r>
              <a:rPr lang="ja-JP" altLang="en-US" sz="3500" dirty="0"/>
              <a:t>「分布が右による」ことを目指す</a:t>
            </a:r>
          </a:p>
          <a:p>
            <a:pPr marL="0" indent="0">
              <a:buNone/>
            </a:pPr>
            <a:r>
              <a:rPr lang="ja-JP" altLang="en-US" sz="3500" dirty="0"/>
              <a:t>「平均点⇧、標準偏差⇩」になるはず</a:t>
            </a:r>
          </a:p>
          <a:p>
            <a:pPr marL="0" indent="0">
              <a:buNone/>
            </a:pPr>
            <a:endParaRPr lang="en-US" altLang="ja-JP" sz="3500" dirty="0"/>
          </a:p>
          <a:p>
            <a:pPr marL="0" indent="0">
              <a:buNone/>
            </a:pPr>
            <a:r>
              <a:rPr lang="ja-JP" altLang="en-US" sz="3500" dirty="0"/>
              <a:t>→生徒も自分たちの集団の状態を見るようになる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39504608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回～第</a:t>
            </a:r>
            <a:r>
              <a:rPr lang="en-US" altLang="ja-JP" dirty="0"/>
              <a:t>3</a:t>
            </a:r>
            <a:r>
              <a:rPr lang="ja-JP" altLang="en-US" dirty="0"/>
              <a:t>回考査結果（</a:t>
            </a:r>
            <a:r>
              <a:rPr lang="en-US" altLang="ja-JP" dirty="0"/>
              <a:t>α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67799" cy="44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5804"/>
            <a:ext cx="8136904" cy="103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78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</a:t>
            </a:r>
            <a:r>
              <a:rPr kumimoji="1" lang="ja-JP" altLang="en-US" dirty="0"/>
              <a:t>型授業の効果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●広くてゆるやかなつながり</a:t>
            </a:r>
          </a:p>
          <a:p>
            <a:pPr marL="0" indent="0">
              <a:buNone/>
            </a:pPr>
            <a:r>
              <a:rPr lang="ja-JP" altLang="en-US" dirty="0"/>
              <a:t>●「対話による学び」の効果の実感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「教えて」と言えるようになることが重要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●テキストを読み込む力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　　「自分の目で見て自分の頭で考える」訓練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●主体性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2400" dirty="0"/>
              <a:t>時間配分、試験後の「振り返り」</a:t>
            </a:r>
          </a:p>
          <a:p>
            <a:pPr marL="0" indent="0">
              <a:buNone/>
            </a:pPr>
            <a:r>
              <a:rPr lang="ja-JP" altLang="en-US" dirty="0"/>
              <a:t>●問の発見と探究</a:t>
            </a:r>
          </a:p>
          <a:p>
            <a:pPr marL="0" indent="0">
              <a:buNone/>
            </a:pPr>
            <a:r>
              <a:rPr lang="ja-JP" altLang="en-US" sz="2400" dirty="0"/>
              <a:t>　　  気になったことをすぐに探究→学びを楽しむ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65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大学教育改革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３つの「ポリシー」の明確化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●アドミッションポリシー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●カリキュラムポリシー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●ディプロマポリシー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それぞれは何のために必要か？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（全体としての大きな「目的」は何か？）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※</a:t>
            </a:r>
            <a:r>
              <a:rPr kumimoji="1" lang="ja-JP" altLang="en-US" sz="2400" dirty="0"/>
              <a:t>どのようにして「定着」させるか？</a:t>
            </a:r>
          </a:p>
        </p:txBody>
      </p:sp>
    </p:spTree>
    <p:extLst>
      <p:ext uri="{BB962C8B-B14F-4D97-AF65-F5344CB8AC3E}">
        <p14:creationId xmlns:p14="http://schemas.microsoft.com/office/powerpoint/2010/main" val="2332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おすすめ設定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2926</Words>
  <Application>Microsoft Office PowerPoint</Application>
  <PresentationFormat>画面に合わせる (4:3)</PresentationFormat>
  <Paragraphs>562</Paragraphs>
  <Slides>89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89</vt:i4>
      </vt:variant>
    </vt:vector>
  </HeadingPairs>
  <TitlesOfParts>
    <vt:vector size="90" baseType="lpstr">
      <vt:lpstr>Office ​​テーマ</vt:lpstr>
      <vt:lpstr>高校生物における 「主体的・対話的で深い学び」とは</vt:lpstr>
      <vt:lpstr>自己紹介</vt:lpstr>
      <vt:lpstr>この時間の目的</vt:lpstr>
      <vt:lpstr>PowerPoint プレゼンテーション</vt:lpstr>
      <vt:lpstr>PowerPoint プレゼンテーション</vt:lpstr>
      <vt:lpstr>思考の材料①文科省の方向性</vt:lpstr>
      <vt:lpstr>教育改革の背景</vt:lpstr>
      <vt:lpstr>大きな流れとしての三位一体改革</vt:lpstr>
      <vt:lpstr>大学教育改革</vt:lpstr>
      <vt:lpstr>大学入試改革</vt:lpstr>
      <vt:lpstr>学力の３要素</vt:lpstr>
      <vt:lpstr>３つの柱</vt:lpstr>
      <vt:lpstr>主体的・対話的で深い学び</vt:lpstr>
      <vt:lpstr>PowerPoint プレゼンテーション</vt:lpstr>
      <vt:lpstr>思考の材料②授業とのリンク</vt:lpstr>
      <vt:lpstr>「見方・考え方」の位置付け</vt:lpstr>
      <vt:lpstr>理科の「見方・考え方」</vt:lpstr>
      <vt:lpstr>PowerPoint プレゼンテーション</vt:lpstr>
      <vt:lpstr>一斉講義型授業の限界</vt:lpstr>
      <vt:lpstr>理解の４段階</vt:lpstr>
      <vt:lpstr>ラーニングピラミッド</vt:lpstr>
      <vt:lpstr>社会人基礎力①</vt:lpstr>
      <vt:lpstr>社会人基礎力②</vt:lpstr>
      <vt:lpstr>社会人基礎力③</vt:lpstr>
      <vt:lpstr>主体的・対話的な授業の必要性</vt:lpstr>
      <vt:lpstr>PowerPoint プレゼンテーション</vt:lpstr>
      <vt:lpstr>AL型授業の全体像</vt:lpstr>
      <vt:lpstr>理念（ビジョン）</vt:lpstr>
      <vt:lpstr>PowerPoint プレゼンテーション</vt:lpstr>
      <vt:lpstr>単元指導計画</vt:lpstr>
      <vt:lpstr>単元指導計画の「要素」</vt:lpstr>
      <vt:lpstr>思考の材料③理念方針・と方法をつなげる</vt:lpstr>
      <vt:lpstr>PowerPoint プレゼンテーション</vt:lpstr>
      <vt:lpstr>授業の流れ（50分授業）</vt:lpstr>
      <vt:lpstr>「目的」と「目標」</vt:lpstr>
      <vt:lpstr>授業プリントの基本構造</vt:lpstr>
      <vt:lpstr>「目的」の定型文</vt:lpstr>
      <vt:lpstr>「課題」の分類</vt:lpstr>
      <vt:lpstr>目的・課題の具体例</vt:lpstr>
      <vt:lpstr>生徒の学習の補助</vt:lpstr>
      <vt:lpstr>創造性と「関連付け」</vt:lpstr>
      <vt:lpstr>課題に取り組む時間</vt:lpstr>
      <vt:lpstr>振り返りシート</vt:lpstr>
      <vt:lpstr>振り返りシート</vt:lpstr>
      <vt:lpstr>思考の材料④教科書中心の授業</vt:lpstr>
      <vt:lpstr>PowerPoint プレゼンテーション</vt:lpstr>
      <vt:lpstr>答申における「探究」の位置付け</vt:lpstr>
      <vt:lpstr>PowerPoint プレゼンテーション</vt:lpstr>
      <vt:lpstr>重視すべき学習過程の例</vt:lpstr>
      <vt:lpstr>留意すべきこと</vt:lpstr>
      <vt:lpstr>答申と「深い学び」</vt:lpstr>
      <vt:lpstr>探究活動のハードルを下げる</vt:lpstr>
      <vt:lpstr>基本的な課題パターン</vt:lpstr>
      <vt:lpstr>例：カイコの観察</vt:lpstr>
      <vt:lpstr>タイムスケジュール</vt:lpstr>
      <vt:lpstr>生徒の発表例</vt:lpstr>
      <vt:lpstr>思考の材料⑤観察実験の授業</vt:lpstr>
      <vt:lpstr>PowerPoint プレゼンテーション</vt:lpstr>
      <vt:lpstr>答申と「深い学び」</vt:lpstr>
      <vt:lpstr>「関連付け」は学びを深める</vt:lpstr>
      <vt:lpstr>「木を見て森を考える」</vt:lpstr>
      <vt:lpstr>学習地図作成課題</vt:lpstr>
      <vt:lpstr>ブレインストーミング</vt:lpstr>
      <vt:lpstr>ウェビング</vt:lpstr>
      <vt:lpstr>ＫＪ法</vt:lpstr>
      <vt:lpstr>学習地図作成課題</vt:lpstr>
      <vt:lpstr>学習地図の具体例</vt:lpstr>
      <vt:lpstr>授業の流れ（3.5時間扱い）</vt:lpstr>
      <vt:lpstr>発表当日の流れ</vt:lpstr>
      <vt:lpstr>生徒の振り返りシートから</vt:lpstr>
      <vt:lpstr>思考の材料⑥プロジェクト型の授業</vt:lpstr>
      <vt:lpstr>主体的・対話的で深い学び</vt:lpstr>
      <vt:lpstr>PowerPoint プレゼンテーション</vt:lpstr>
      <vt:lpstr>PowerPoint プレゼンテーション</vt:lpstr>
      <vt:lpstr>思考の材料⑦「学校」と「教師」</vt:lpstr>
      <vt:lpstr>「学校」「授業」の価値</vt:lpstr>
      <vt:lpstr>教員の「職能」の変化</vt:lpstr>
      <vt:lpstr>情報発信・参考資料</vt:lpstr>
      <vt:lpstr>思考の材料⑥「改善」を考える</vt:lpstr>
      <vt:lpstr>PowerPoint プレゼンテーション</vt:lpstr>
      <vt:lpstr>AL型授業の全体像</vt:lpstr>
      <vt:lpstr>教員と生徒のPDCAサイクル</vt:lpstr>
      <vt:lpstr>生徒の行う「評価」</vt:lpstr>
      <vt:lpstr>第2回考査後授業アンケート（α）</vt:lpstr>
      <vt:lpstr>第2回考査後授業アンケート（β）</vt:lpstr>
      <vt:lpstr>第3回考査後授業アンケート（β）</vt:lpstr>
      <vt:lpstr>考査結果の活用</vt:lpstr>
      <vt:lpstr>第1回～第3回考査結果（α）</vt:lpstr>
      <vt:lpstr>AL型授業の効果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コンテンツとコンピテンシーの視点</dc:title>
  <dc:creator>Ohno</dc:creator>
  <cp:lastModifiedBy>東京都</cp:lastModifiedBy>
  <cp:revision>150</cp:revision>
  <cp:lastPrinted>2015-07-31T11:03:16Z</cp:lastPrinted>
  <dcterms:created xsi:type="dcterms:W3CDTF">2015-01-23T22:08:07Z</dcterms:created>
  <dcterms:modified xsi:type="dcterms:W3CDTF">2018-02-10T02:41:22Z</dcterms:modified>
</cp:coreProperties>
</file>