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10" r:id="rId2"/>
    <p:sldId id="311" r:id="rId3"/>
    <p:sldId id="312" r:id="rId4"/>
    <p:sldId id="526" r:id="rId5"/>
    <p:sldId id="493" r:id="rId6"/>
    <p:sldId id="501" r:id="rId7"/>
    <p:sldId id="502" r:id="rId8"/>
    <p:sldId id="527" r:id="rId9"/>
    <p:sldId id="494" r:id="rId10"/>
    <p:sldId id="495" r:id="rId11"/>
    <p:sldId id="533" r:id="rId12"/>
    <p:sldId id="532" r:id="rId13"/>
    <p:sldId id="536" r:id="rId14"/>
    <p:sldId id="534" r:id="rId15"/>
    <p:sldId id="537" r:id="rId16"/>
    <p:sldId id="538" r:id="rId17"/>
    <p:sldId id="539" r:id="rId18"/>
    <p:sldId id="540" r:id="rId19"/>
    <p:sldId id="541" r:id="rId20"/>
    <p:sldId id="542" r:id="rId21"/>
    <p:sldId id="543" r:id="rId22"/>
    <p:sldId id="544" r:id="rId23"/>
    <p:sldId id="467" r:id="rId24"/>
    <p:sldId id="417" r:id="rId25"/>
    <p:sldId id="531" r:id="rId26"/>
    <p:sldId id="528" r:id="rId27"/>
    <p:sldId id="529" r:id="rId28"/>
    <p:sldId id="360" r:id="rId29"/>
  </p:sldIdLst>
  <p:sldSz cx="9144000" cy="6858000" type="screen4x3"/>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94718" autoAdjust="0"/>
  </p:normalViewPr>
  <p:slideViewPr>
    <p:cSldViewPr showGuides="1">
      <p:cViewPr varScale="1">
        <p:scale>
          <a:sx n="70" d="100"/>
          <a:sy n="70" d="100"/>
        </p:scale>
        <p:origin x="-148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17034"/>
    </p:cViewPr>
  </p:sorterViewPr>
  <p:notesViewPr>
    <p:cSldViewPr>
      <p:cViewPr varScale="1">
        <p:scale>
          <a:sx n="51" d="100"/>
          <a:sy n="51" d="100"/>
        </p:scale>
        <p:origin x="-2916" y="-84"/>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4275403" cy="336788"/>
          </a:xfrm>
          <a:prstGeom prst="rect">
            <a:avLst/>
          </a:prstGeom>
        </p:spPr>
        <p:txBody>
          <a:bodyPr vert="horz" lIns="90633" tIns="45316" rIns="90633" bIns="453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8633" y="2"/>
            <a:ext cx="4275403" cy="336788"/>
          </a:xfrm>
          <a:prstGeom prst="rect">
            <a:avLst/>
          </a:prstGeom>
        </p:spPr>
        <p:txBody>
          <a:bodyPr vert="horz" lIns="90633" tIns="45316" rIns="90633" bIns="45316" rtlCol="0"/>
          <a:lstStyle>
            <a:lvl1pPr algn="r">
              <a:defRPr sz="1200"/>
            </a:lvl1pPr>
          </a:lstStyle>
          <a:p>
            <a:fld id="{999F4063-9611-41F3-92B8-EAAD48A3D9E5}" type="datetimeFigureOut">
              <a:rPr kumimoji="1" lang="ja-JP" altLang="en-US" smtClean="0"/>
              <a:t>2017/6/24</a:t>
            </a:fld>
            <a:endParaRPr kumimoji="1" lang="ja-JP" altLang="en-US"/>
          </a:p>
        </p:txBody>
      </p:sp>
      <p:sp>
        <p:nvSpPr>
          <p:cNvPr id="4" name="フッター プレースホルダー 3"/>
          <p:cNvSpPr>
            <a:spLocks noGrp="1"/>
          </p:cNvSpPr>
          <p:nvPr>
            <p:ph type="ftr" sz="quarter" idx="2"/>
          </p:nvPr>
        </p:nvSpPr>
        <p:spPr>
          <a:xfrm>
            <a:off x="5" y="6397807"/>
            <a:ext cx="4275403" cy="336788"/>
          </a:xfrm>
          <a:prstGeom prst="rect">
            <a:avLst/>
          </a:prstGeom>
        </p:spPr>
        <p:txBody>
          <a:bodyPr vert="horz" lIns="90633" tIns="45316" rIns="90633" bIns="453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8633" y="6397807"/>
            <a:ext cx="4275403" cy="336788"/>
          </a:xfrm>
          <a:prstGeom prst="rect">
            <a:avLst/>
          </a:prstGeom>
        </p:spPr>
        <p:txBody>
          <a:bodyPr vert="horz" lIns="90633" tIns="45316" rIns="90633" bIns="45316"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4275403" cy="336788"/>
          </a:xfrm>
          <a:prstGeom prst="rect">
            <a:avLst/>
          </a:prstGeom>
        </p:spPr>
        <p:txBody>
          <a:bodyPr vert="horz" lIns="90633" tIns="45316" rIns="90633" bIns="453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33" y="2"/>
            <a:ext cx="4275403" cy="336788"/>
          </a:xfrm>
          <a:prstGeom prst="rect">
            <a:avLst/>
          </a:prstGeom>
        </p:spPr>
        <p:txBody>
          <a:bodyPr vert="horz" lIns="90633" tIns="45316" rIns="90633" bIns="45316" rtlCol="0"/>
          <a:lstStyle>
            <a:lvl1pPr algn="r">
              <a:defRPr sz="1200"/>
            </a:lvl1pPr>
          </a:lstStyle>
          <a:p>
            <a:fld id="{BA75C57B-2036-4414-96D6-8D01A8963FD5}" type="datetimeFigureOut">
              <a:rPr kumimoji="1" lang="ja-JP" altLang="en-US" smtClean="0"/>
              <a:t>2017/6/24</a:t>
            </a:fld>
            <a:endParaRPr kumimoji="1" lang="ja-JP" altLang="en-US"/>
          </a:p>
        </p:txBody>
      </p:sp>
      <p:sp>
        <p:nvSpPr>
          <p:cNvPr id="4" name="スライド イメージ プレースホルダー 3"/>
          <p:cNvSpPr>
            <a:spLocks noGrp="1" noRot="1" noChangeAspect="1"/>
          </p:cNvSpPr>
          <p:nvPr>
            <p:ph type="sldImg" idx="2"/>
          </p:nvPr>
        </p:nvSpPr>
        <p:spPr>
          <a:xfrm>
            <a:off x="3249613" y="506413"/>
            <a:ext cx="3367087" cy="2524125"/>
          </a:xfrm>
          <a:prstGeom prst="rect">
            <a:avLst/>
          </a:prstGeom>
          <a:noFill/>
          <a:ln w="12700">
            <a:solidFill>
              <a:prstClr val="black"/>
            </a:solidFill>
          </a:ln>
        </p:spPr>
        <p:txBody>
          <a:bodyPr vert="horz" lIns="90633" tIns="45316" rIns="90633" bIns="45316" rtlCol="0" anchor="ctr"/>
          <a:lstStyle/>
          <a:p>
            <a:endParaRPr lang="ja-JP" altLang="en-US"/>
          </a:p>
        </p:txBody>
      </p:sp>
      <p:sp>
        <p:nvSpPr>
          <p:cNvPr id="5" name="ノート プレースホルダー 4"/>
          <p:cNvSpPr>
            <a:spLocks noGrp="1"/>
          </p:cNvSpPr>
          <p:nvPr>
            <p:ph type="body" sz="quarter" idx="3"/>
          </p:nvPr>
        </p:nvSpPr>
        <p:spPr>
          <a:xfrm>
            <a:off x="986632" y="3199488"/>
            <a:ext cx="7893050" cy="3031093"/>
          </a:xfrm>
          <a:prstGeom prst="rect">
            <a:avLst/>
          </a:prstGeom>
        </p:spPr>
        <p:txBody>
          <a:bodyPr vert="horz" lIns="90633" tIns="45316" rIns="90633" bIns="453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6397807"/>
            <a:ext cx="4275403" cy="336788"/>
          </a:xfrm>
          <a:prstGeom prst="rect">
            <a:avLst/>
          </a:prstGeom>
        </p:spPr>
        <p:txBody>
          <a:bodyPr vert="horz" lIns="90633" tIns="45316" rIns="90633" bIns="453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33" y="6397807"/>
            <a:ext cx="4275403" cy="336788"/>
          </a:xfrm>
          <a:prstGeom prst="rect">
            <a:avLst/>
          </a:prstGeom>
        </p:spPr>
        <p:txBody>
          <a:bodyPr vert="horz" lIns="90633" tIns="45316" rIns="90633" bIns="45316"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2</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2017/6/24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2017/6/24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2017/6/24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2017/6/24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2017/6/24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2017/6/24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2017/6/24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2017/6/24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2017/6/24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2017/6/24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2017/6/24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2017/6/24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628800"/>
            <a:ext cx="8640960" cy="2448271"/>
          </a:xfrm>
        </p:spPr>
        <p:txBody>
          <a:bodyPr>
            <a:normAutofit/>
          </a:bodyPr>
          <a:lstStyle/>
          <a:p>
            <a:r>
              <a:rPr lang="ja-JP" altLang="en-US" b="1" dirty="0"/>
              <a:t>高校での遺伝教育に</a:t>
            </a:r>
            <a:r>
              <a:rPr lang="ja-JP" altLang="en-US" b="1" dirty="0" smtClean="0"/>
              <a:t>おける</a:t>
            </a:r>
            <a:r>
              <a:rPr lang="en-US" altLang="ja-JP" b="1" dirty="0" smtClean="0"/>
              <a:t/>
            </a:r>
            <a:br>
              <a:rPr lang="en-US" altLang="ja-JP" b="1" dirty="0" smtClean="0"/>
            </a:br>
            <a:r>
              <a:rPr lang="en-US" altLang="ja-JP" b="1" dirty="0" smtClean="0"/>
              <a:t>AL</a:t>
            </a:r>
            <a:r>
              <a:rPr lang="ja-JP" altLang="en-US" b="1" dirty="0"/>
              <a:t>型授業の</a:t>
            </a:r>
            <a:r>
              <a:rPr lang="ja-JP" altLang="en-US" b="1" dirty="0" smtClean="0"/>
              <a:t>可能性</a:t>
            </a:r>
            <a:endParaRPr kumimoji="1" lang="ja-JP" altLang="en-US" sz="36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smtClean="0">
                <a:solidFill>
                  <a:schemeClr val="tx1"/>
                </a:solidFill>
              </a:rPr>
              <a:t>都立国立高等学校</a:t>
            </a:r>
            <a:endParaRPr lang="en-US" altLang="ja-JP" sz="3600" dirty="0" smtClean="0">
              <a:solidFill>
                <a:schemeClr val="tx1"/>
              </a:solidFill>
            </a:endParaRPr>
          </a:p>
          <a:p>
            <a:r>
              <a:rPr lang="ja-JP" altLang="en-US" sz="3600" dirty="0" smtClean="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3440993" y="260648"/>
            <a:ext cx="5570756" cy="646331"/>
          </a:xfrm>
          <a:prstGeom prst="rect">
            <a:avLst/>
          </a:prstGeom>
          <a:noFill/>
        </p:spPr>
        <p:txBody>
          <a:bodyPr wrap="none" rtlCol="0">
            <a:spAutoFit/>
          </a:bodyPr>
          <a:lstStyle/>
          <a:p>
            <a:pPr algn="r"/>
            <a:r>
              <a:rPr kumimoji="1" lang="en-US" altLang="ja-JP" dirty="0" smtClean="0"/>
              <a:t>170625</a:t>
            </a:r>
            <a:r>
              <a:rPr lang="ja-JP" altLang="en-US" dirty="0"/>
              <a:t>第</a:t>
            </a:r>
            <a:r>
              <a:rPr lang="en-US" altLang="ja-JP" dirty="0"/>
              <a:t>41</a:t>
            </a:r>
            <a:r>
              <a:rPr lang="ja-JP" altLang="en-US" dirty="0"/>
              <a:t>回日本遺伝カウンセリング学会学術</a:t>
            </a:r>
            <a:r>
              <a:rPr lang="ja-JP" altLang="en-US" dirty="0" smtClean="0"/>
              <a:t>集会</a:t>
            </a:r>
            <a:endParaRPr lang="en-US" altLang="ja-JP" dirty="0" smtClean="0"/>
          </a:p>
          <a:p>
            <a:pPr algn="r"/>
            <a:r>
              <a:rPr lang="ja-JP" altLang="en-US" dirty="0" smtClean="0"/>
              <a:t>市民</a:t>
            </a:r>
            <a:r>
              <a:rPr lang="ja-JP" altLang="en-US" dirty="0"/>
              <a:t>公開講座</a:t>
            </a:r>
            <a:r>
              <a:rPr lang="ja-JP" altLang="en-US" dirty="0" smtClean="0"/>
              <a:t>シンポジウム</a:t>
            </a:r>
          </a:p>
        </p:txBody>
      </p:sp>
    </p:spTree>
    <p:extLst>
      <p:ext uri="{BB962C8B-B14F-4D97-AF65-F5344CB8AC3E}">
        <p14:creationId xmlns:p14="http://schemas.microsoft.com/office/powerpoint/2010/main" val="108920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話題②</a:t>
            </a:r>
            <a:endParaRPr kumimoji="1" lang="en-US" altLang="ja-JP" sz="5400" b="1" dirty="0" smtClean="0"/>
          </a:p>
          <a:p>
            <a:pPr algn="ctr"/>
            <a:r>
              <a:rPr lang="ja-JP" altLang="en-US" sz="5400" b="1" dirty="0" smtClean="0"/>
              <a:t>ＡＬ型授業の例</a:t>
            </a:r>
            <a:endParaRPr lang="ja-JP" altLang="en-US" sz="5400" b="1" dirty="0" smtClean="0"/>
          </a:p>
        </p:txBody>
      </p:sp>
    </p:spTree>
    <p:extLst>
      <p:ext uri="{BB962C8B-B14F-4D97-AF65-F5344CB8AC3E}">
        <p14:creationId xmlns:p14="http://schemas.microsoft.com/office/powerpoint/2010/main" val="2880958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a:t>
            </a:r>
            <a:r>
              <a:rPr kumimoji="1" lang="en-US" altLang="ja-JP" dirty="0" smtClean="0"/>
              <a:t>50</a:t>
            </a:r>
            <a:r>
              <a:rPr kumimoji="1" lang="ja-JP" altLang="en-US" dirty="0" smtClean="0"/>
              <a:t>分）の進行例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導入の講義（</a:t>
            </a:r>
            <a:r>
              <a:rPr kumimoji="1" lang="en-US" altLang="ja-JP" dirty="0" smtClean="0"/>
              <a:t>15</a:t>
            </a:r>
            <a:r>
              <a:rPr kumimoji="1" lang="ja-JP" altLang="en-US" dirty="0" smtClean="0"/>
              <a:t>分）</a:t>
            </a:r>
            <a:endParaRPr kumimoji="1" lang="en-US" altLang="ja-JP" dirty="0" smtClean="0"/>
          </a:p>
          <a:p>
            <a:endParaRPr lang="en-US" altLang="ja-JP" dirty="0"/>
          </a:p>
          <a:p>
            <a:r>
              <a:rPr kumimoji="1" lang="ja-JP" altLang="en-US" dirty="0" smtClean="0"/>
              <a:t>生徒の話し合い活動（</a:t>
            </a:r>
            <a:r>
              <a:rPr kumimoji="1" lang="en-US" altLang="ja-JP" dirty="0" smtClean="0"/>
              <a:t>30</a:t>
            </a:r>
            <a:r>
              <a:rPr kumimoji="1" lang="ja-JP" altLang="en-US" dirty="0" smtClean="0"/>
              <a:t>分）</a:t>
            </a:r>
            <a:endParaRPr kumimoji="1" lang="en-US" altLang="ja-JP" dirty="0" smtClean="0"/>
          </a:p>
          <a:p>
            <a:endParaRPr kumimoji="1" lang="en-US" altLang="ja-JP" dirty="0" smtClean="0"/>
          </a:p>
          <a:p>
            <a:r>
              <a:rPr kumimoji="1" lang="ja-JP" altLang="en-US" dirty="0" smtClean="0"/>
              <a:t>活動の振り返り（</a:t>
            </a:r>
            <a:r>
              <a:rPr kumimoji="1" lang="en-US" altLang="ja-JP" dirty="0" smtClean="0"/>
              <a:t>5</a:t>
            </a:r>
            <a:r>
              <a:rPr kumimoji="1" lang="ja-JP" altLang="en-US" dirty="0" smtClean="0"/>
              <a:t>分）</a:t>
            </a:r>
            <a:endParaRPr kumimoji="1" lang="en-US" altLang="ja-JP" dirty="0" smtClean="0"/>
          </a:p>
          <a:p>
            <a:endParaRPr lang="en-US" altLang="ja-JP" dirty="0"/>
          </a:p>
          <a:p>
            <a:pPr marL="0" indent="0">
              <a:buNone/>
            </a:pPr>
            <a:r>
              <a:rPr lang="en-US" altLang="ja-JP" sz="2800" dirty="0" smtClean="0"/>
              <a:t>※</a:t>
            </a:r>
            <a:r>
              <a:rPr lang="ja-JP" altLang="en-US" sz="2800" dirty="0" smtClean="0"/>
              <a:t>必要な知識を「配布資料」で与えることも可能</a:t>
            </a:r>
            <a:endParaRPr kumimoji="1" lang="ja-JP" altLang="en-US" sz="2800" dirty="0"/>
          </a:p>
        </p:txBody>
      </p:sp>
    </p:spTree>
    <p:extLst>
      <p:ext uri="{BB962C8B-B14F-4D97-AF65-F5344CB8AC3E}">
        <p14:creationId xmlns:p14="http://schemas.microsoft.com/office/powerpoint/2010/main" val="4008591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a:t>
            </a:r>
            <a:r>
              <a:rPr lang="ja-JP" altLang="en-US" dirty="0" smtClean="0"/>
              <a:t>の課題設定例①</a:t>
            </a:r>
            <a:endParaRPr kumimoji="1" lang="ja-JP" altLang="en-US" dirty="0"/>
          </a:p>
        </p:txBody>
      </p:sp>
      <p:sp>
        <p:nvSpPr>
          <p:cNvPr id="3" name="コンテンツ プレースホルダー 2"/>
          <p:cNvSpPr>
            <a:spLocks noGrp="1"/>
          </p:cNvSpPr>
          <p:nvPr>
            <p:ph idx="1"/>
          </p:nvPr>
        </p:nvSpPr>
        <p:spPr>
          <a:xfrm>
            <a:off x="457200" y="1268760"/>
            <a:ext cx="8229600" cy="5040560"/>
          </a:xfrm>
        </p:spPr>
        <p:txBody>
          <a:bodyPr>
            <a:normAutofit/>
          </a:bodyPr>
          <a:lstStyle/>
          <a:p>
            <a:pPr marL="0" indent="0">
              <a:buNone/>
            </a:pPr>
            <a:r>
              <a:rPr lang="ja-JP" altLang="en-US" dirty="0" smtClean="0"/>
              <a:t>以下</a:t>
            </a:r>
            <a:r>
              <a:rPr lang="ja-JP" altLang="en-US" dirty="0"/>
              <a:t>の遺伝子や染色体を調べることのメリットとデメリットを考察せよ</a:t>
            </a:r>
            <a:r>
              <a:rPr lang="ja-JP" altLang="en-US" dirty="0" smtClean="0"/>
              <a:t>。</a:t>
            </a:r>
            <a:endParaRPr lang="en-US" altLang="ja-JP" dirty="0" smtClean="0"/>
          </a:p>
          <a:p>
            <a:pPr marL="0" indent="0">
              <a:buNone/>
            </a:pPr>
            <a:endParaRPr lang="ja-JP" altLang="en-US" dirty="0"/>
          </a:p>
          <a:p>
            <a:pPr marL="0" indent="0">
              <a:buNone/>
            </a:pPr>
            <a:r>
              <a:rPr lang="ja-JP" altLang="en-US" dirty="0"/>
              <a:t>①アルコール分解酵素の</a:t>
            </a:r>
            <a:r>
              <a:rPr lang="ja-JP" altLang="en-US" dirty="0" smtClean="0"/>
              <a:t>遺伝子</a:t>
            </a:r>
            <a:endParaRPr lang="en-US" altLang="ja-JP" dirty="0" smtClean="0"/>
          </a:p>
          <a:p>
            <a:pPr marL="0" indent="0">
              <a:buNone/>
            </a:pPr>
            <a:r>
              <a:rPr lang="ja-JP" altLang="en-US" dirty="0" smtClean="0"/>
              <a:t>②</a:t>
            </a:r>
            <a:r>
              <a:rPr lang="ja-JP" altLang="en-US" dirty="0"/>
              <a:t>乳がん関連</a:t>
            </a:r>
            <a:r>
              <a:rPr lang="ja-JP" altLang="en-US" dirty="0" smtClean="0"/>
              <a:t>遺伝子</a:t>
            </a:r>
            <a:endParaRPr lang="en-US" altLang="ja-JP" dirty="0" smtClean="0"/>
          </a:p>
          <a:p>
            <a:pPr marL="0" indent="0">
              <a:buNone/>
            </a:pPr>
            <a:r>
              <a:rPr lang="ja-JP" altLang="en-US" dirty="0" smtClean="0"/>
              <a:t>③</a:t>
            </a:r>
            <a:r>
              <a:rPr lang="ja-JP" altLang="en-US" dirty="0"/>
              <a:t>アルツハイマー病関連</a:t>
            </a:r>
            <a:r>
              <a:rPr lang="ja-JP" altLang="en-US" dirty="0" smtClean="0"/>
              <a:t>遺伝子</a:t>
            </a:r>
            <a:endParaRPr lang="en-US" altLang="ja-JP" dirty="0" smtClean="0"/>
          </a:p>
          <a:p>
            <a:pPr marL="0" indent="0">
              <a:buNone/>
            </a:pPr>
            <a:r>
              <a:rPr lang="ja-JP" altLang="en-US" dirty="0" smtClean="0"/>
              <a:t>④</a:t>
            </a:r>
            <a:r>
              <a:rPr lang="ja-JP" altLang="en-US" dirty="0"/>
              <a:t>２１</a:t>
            </a:r>
            <a:r>
              <a:rPr lang="ja-JP" altLang="en-US" dirty="0" smtClean="0"/>
              <a:t>トリソミー</a:t>
            </a:r>
            <a:endParaRPr lang="en-US" altLang="ja-JP" dirty="0" smtClean="0"/>
          </a:p>
          <a:p>
            <a:pPr marL="0" indent="0">
              <a:buNone/>
            </a:pPr>
            <a:r>
              <a:rPr lang="ja-JP" altLang="en-US" dirty="0" smtClean="0"/>
              <a:t>⑤</a:t>
            </a:r>
            <a:r>
              <a:rPr lang="ja-JP" altLang="en-US" dirty="0"/>
              <a:t>ハンチントン病の原因</a:t>
            </a:r>
            <a:r>
              <a:rPr lang="ja-JP" altLang="en-US" dirty="0" smtClean="0"/>
              <a:t>遺伝子</a:t>
            </a:r>
            <a:endParaRPr lang="ja-JP" altLang="en-US" dirty="0"/>
          </a:p>
        </p:txBody>
      </p:sp>
    </p:spTree>
    <p:extLst>
      <p:ext uri="{BB962C8B-B14F-4D97-AF65-F5344CB8AC3E}">
        <p14:creationId xmlns:p14="http://schemas.microsoft.com/office/powerpoint/2010/main" val="3751737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a:t>
            </a:r>
            <a:r>
              <a:rPr lang="ja-JP" altLang="en-US" dirty="0" smtClean="0"/>
              <a:t>の課題設定例②</a:t>
            </a:r>
            <a:endParaRPr kumimoji="1" lang="ja-JP" altLang="en-US" dirty="0"/>
          </a:p>
        </p:txBody>
      </p:sp>
      <p:sp>
        <p:nvSpPr>
          <p:cNvPr id="3" name="コンテンツ プレースホルダー 2"/>
          <p:cNvSpPr>
            <a:spLocks noGrp="1"/>
          </p:cNvSpPr>
          <p:nvPr>
            <p:ph idx="1"/>
          </p:nvPr>
        </p:nvSpPr>
        <p:spPr>
          <a:xfrm>
            <a:off x="457200" y="1268760"/>
            <a:ext cx="8229600" cy="5040560"/>
          </a:xfrm>
        </p:spPr>
        <p:txBody>
          <a:bodyPr>
            <a:normAutofit/>
          </a:bodyPr>
          <a:lstStyle/>
          <a:p>
            <a:pPr marL="0" indent="0">
              <a:buNone/>
            </a:pPr>
            <a:r>
              <a:rPr lang="ja-JP" altLang="en-US" dirty="0"/>
              <a:t>人を幸せにする遺伝子検査とはどのようなものか、以下の観点から考察せよ</a:t>
            </a:r>
            <a:r>
              <a:rPr lang="ja-JP" altLang="en-US" dirty="0" smtClean="0"/>
              <a:t>。</a:t>
            </a:r>
            <a:endParaRPr lang="en-US" altLang="ja-JP" dirty="0" smtClean="0"/>
          </a:p>
          <a:p>
            <a:pPr marL="0" indent="0">
              <a:buNone/>
            </a:pPr>
            <a:endParaRPr lang="ja-JP" altLang="en-US" sz="2000" dirty="0"/>
          </a:p>
          <a:p>
            <a:pPr marL="0" indent="0">
              <a:buNone/>
            </a:pPr>
            <a:r>
              <a:rPr lang="ja-JP" altLang="en-US" sz="2800" dirty="0"/>
              <a:t>●</a:t>
            </a:r>
            <a:r>
              <a:rPr lang="ja-JP" altLang="en-US" sz="2800" dirty="0" smtClean="0"/>
              <a:t>どの遺伝子</a:t>
            </a:r>
            <a:r>
              <a:rPr lang="ja-JP" altLang="en-US" sz="2800" dirty="0"/>
              <a:t>を調べることが</a:t>
            </a:r>
            <a:r>
              <a:rPr lang="ja-JP" altLang="en-US" sz="2800" dirty="0" smtClean="0"/>
              <a:t>許容？</a:t>
            </a:r>
            <a:endParaRPr lang="ja-JP" altLang="en-US" sz="2800" dirty="0"/>
          </a:p>
          <a:p>
            <a:pPr marL="0" indent="0">
              <a:buNone/>
            </a:pPr>
            <a:r>
              <a:rPr lang="ja-JP" altLang="en-US" sz="2800" dirty="0"/>
              <a:t>●対象者は限定す</a:t>
            </a:r>
            <a:r>
              <a:rPr lang="ja-JP" altLang="en-US" sz="2800" dirty="0" smtClean="0"/>
              <a:t>べき？</a:t>
            </a:r>
            <a:endParaRPr lang="ja-JP" altLang="en-US" sz="2800" dirty="0"/>
          </a:p>
          <a:p>
            <a:pPr marL="0" indent="0">
              <a:buNone/>
            </a:pPr>
            <a:r>
              <a:rPr lang="ja-JP" altLang="en-US" sz="2800" dirty="0"/>
              <a:t>●実施者は医療関係者のみに限定す</a:t>
            </a:r>
            <a:r>
              <a:rPr lang="ja-JP" altLang="en-US" sz="2800" dirty="0" smtClean="0"/>
              <a:t>べき？</a:t>
            </a:r>
            <a:endParaRPr lang="ja-JP" altLang="en-US" sz="2800" dirty="0"/>
          </a:p>
          <a:p>
            <a:pPr marL="0" indent="0">
              <a:buNone/>
            </a:pPr>
            <a:r>
              <a:rPr lang="ja-JP" altLang="en-US" sz="2800" dirty="0"/>
              <a:t>●一般の</a:t>
            </a:r>
            <a:r>
              <a:rPr lang="ja-JP" altLang="en-US" sz="2800" dirty="0" smtClean="0"/>
              <a:t>人々</a:t>
            </a:r>
            <a:r>
              <a:rPr lang="ja-JP" altLang="en-US" sz="2800" dirty="0"/>
              <a:t>に</a:t>
            </a:r>
            <a:r>
              <a:rPr lang="ja-JP" altLang="en-US" sz="2800" dirty="0" smtClean="0"/>
              <a:t>偏見</a:t>
            </a:r>
            <a:r>
              <a:rPr lang="ja-JP" altLang="en-US" sz="2800" dirty="0"/>
              <a:t>・差別を</a:t>
            </a:r>
            <a:r>
              <a:rPr lang="ja-JP" altLang="en-US" sz="2800" dirty="0" smtClean="0"/>
              <a:t>招く？</a:t>
            </a:r>
            <a:endParaRPr lang="ja-JP" altLang="en-US" sz="2800" dirty="0"/>
          </a:p>
          <a:p>
            <a:pPr marL="0" indent="0">
              <a:buNone/>
            </a:pPr>
            <a:r>
              <a:rPr lang="ja-JP" altLang="en-US" sz="2800" dirty="0"/>
              <a:t>●遺伝子検査の前</a:t>
            </a:r>
            <a:r>
              <a:rPr lang="ja-JP" altLang="en-US" sz="2800" dirty="0" smtClean="0"/>
              <a:t>に「</a:t>
            </a:r>
            <a:r>
              <a:rPr lang="ja-JP" altLang="en-US" sz="2800" dirty="0"/>
              <a:t>情報提供」は</a:t>
            </a:r>
            <a:r>
              <a:rPr lang="ja-JP" altLang="en-US" sz="2800" dirty="0" smtClean="0"/>
              <a:t>必要？</a:t>
            </a:r>
            <a:endParaRPr lang="ja-JP" altLang="en-US" sz="2800" dirty="0"/>
          </a:p>
          <a:p>
            <a:pPr marL="0" indent="0">
              <a:buNone/>
            </a:pPr>
            <a:r>
              <a:rPr lang="ja-JP" altLang="en-US" sz="2800" dirty="0"/>
              <a:t>●胎児の遺伝子検査はどこまで</a:t>
            </a:r>
            <a:r>
              <a:rPr lang="ja-JP" altLang="en-US" sz="2800" dirty="0" smtClean="0"/>
              <a:t>許容？</a:t>
            </a:r>
            <a:endParaRPr lang="ja-JP" altLang="en-US" sz="2800" dirty="0"/>
          </a:p>
          <a:p>
            <a:pPr marL="0" indent="0">
              <a:buNone/>
            </a:pPr>
            <a:r>
              <a:rPr lang="ja-JP" altLang="en-US" sz="2800" dirty="0"/>
              <a:t>●受精卵の選別は</a:t>
            </a:r>
            <a:r>
              <a:rPr lang="ja-JP" altLang="en-US" sz="2800" dirty="0" smtClean="0"/>
              <a:t>認められる？</a:t>
            </a:r>
            <a:endParaRPr lang="ja-JP" altLang="en-US" sz="2800" dirty="0"/>
          </a:p>
        </p:txBody>
      </p:sp>
    </p:spTree>
    <p:extLst>
      <p:ext uri="{BB962C8B-B14F-4D97-AF65-F5344CB8AC3E}">
        <p14:creationId xmlns:p14="http://schemas.microsoft.com/office/powerpoint/2010/main" val="1040029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「目的」の重要性</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pPr marL="0" indent="0">
              <a:buNone/>
            </a:pPr>
            <a:r>
              <a:rPr lang="ja-JP" altLang="en-US" sz="4400" dirty="0" smtClean="0"/>
              <a:t>●遺伝子</a:t>
            </a:r>
            <a:r>
              <a:rPr lang="ja-JP" altLang="en-US" sz="4400" dirty="0"/>
              <a:t>検査のメリットとデメリットについて説明することができる</a:t>
            </a:r>
            <a:r>
              <a:rPr lang="ja-JP" altLang="en-US" sz="4400" dirty="0" smtClean="0"/>
              <a:t>。</a:t>
            </a:r>
            <a:endParaRPr lang="en-US" altLang="ja-JP" sz="4400" dirty="0" smtClean="0"/>
          </a:p>
          <a:p>
            <a:pPr marL="0" indent="0">
              <a:buNone/>
            </a:pPr>
            <a:endParaRPr lang="en-US" altLang="ja-JP" sz="4400" dirty="0" smtClean="0"/>
          </a:p>
          <a:p>
            <a:pPr marL="0" indent="0">
              <a:buNone/>
            </a:pPr>
            <a:r>
              <a:rPr lang="ja-JP" altLang="en-US" sz="4400" dirty="0"/>
              <a:t>●</a:t>
            </a:r>
            <a:r>
              <a:rPr lang="ja-JP" altLang="en-US" sz="4400" dirty="0" smtClean="0"/>
              <a:t>ゲノム</a:t>
            </a:r>
            <a:r>
              <a:rPr lang="ja-JP" altLang="en-US" sz="4400" dirty="0"/>
              <a:t>の共通性と多様性という生物学的な背景を前提として、ディスカッションにより多様な意見に触れ、「多様性」について考えることができる。</a:t>
            </a:r>
          </a:p>
          <a:p>
            <a:endParaRPr lang="ja-JP" altLang="en-US" sz="4400" dirty="0"/>
          </a:p>
          <a:p>
            <a:pPr marL="0" indent="0">
              <a:buNone/>
            </a:pPr>
            <a:r>
              <a:rPr lang="ja-JP" altLang="en-US" sz="5800" b="1" dirty="0">
                <a:solidFill>
                  <a:srgbClr val="FF0000"/>
                </a:solidFill>
              </a:rPr>
              <a:t>大野の願いは・・・</a:t>
            </a:r>
          </a:p>
          <a:p>
            <a:pPr marL="0" indent="0">
              <a:buNone/>
            </a:pPr>
            <a:r>
              <a:rPr lang="ja-JP" altLang="en-US" sz="5800" b="1" dirty="0">
                <a:solidFill>
                  <a:srgbClr val="FF0000"/>
                </a:solidFill>
              </a:rPr>
              <a:t>「</a:t>
            </a:r>
            <a:r>
              <a:rPr lang="en-US" altLang="ja-JP" sz="5800" b="1" dirty="0">
                <a:solidFill>
                  <a:srgbClr val="FF0000"/>
                </a:solidFill>
              </a:rPr>
              <a:t>I’m Ok. You are OK.</a:t>
            </a:r>
            <a:r>
              <a:rPr lang="ja-JP" altLang="en-US" sz="5800" b="1" dirty="0">
                <a:solidFill>
                  <a:srgbClr val="FF0000"/>
                </a:solidFill>
              </a:rPr>
              <a:t>」の心の</a:t>
            </a:r>
            <a:r>
              <a:rPr lang="ja-JP" altLang="en-US" sz="5800" b="1" dirty="0" smtClean="0">
                <a:solidFill>
                  <a:srgbClr val="FF0000"/>
                </a:solidFill>
              </a:rPr>
              <a:t>構え</a:t>
            </a:r>
            <a:endParaRPr lang="en-US" altLang="ja-JP" sz="5800" b="1" dirty="0" smtClean="0">
              <a:solidFill>
                <a:srgbClr val="FF0000"/>
              </a:solidFill>
            </a:endParaRPr>
          </a:p>
          <a:p>
            <a:pPr marL="0" indent="0">
              <a:buNone/>
            </a:pPr>
            <a:r>
              <a:rPr lang="ja-JP" altLang="en-US" sz="5800" b="1" dirty="0" smtClean="0">
                <a:solidFill>
                  <a:srgbClr val="FF0000"/>
                </a:solidFill>
              </a:rPr>
              <a:t>（</a:t>
            </a:r>
            <a:r>
              <a:rPr lang="ja-JP" altLang="en-US" sz="5800" b="1" dirty="0">
                <a:solidFill>
                  <a:srgbClr val="FF0000"/>
                </a:solidFill>
              </a:rPr>
              <a:t>みんなちがって、みんないい</a:t>
            </a:r>
            <a:r>
              <a:rPr lang="ja-JP" altLang="en-US" sz="5800" b="1" dirty="0" smtClean="0">
                <a:solidFill>
                  <a:srgbClr val="FF0000"/>
                </a:solidFill>
              </a:rPr>
              <a:t>）</a:t>
            </a:r>
            <a:endParaRPr lang="en-US" altLang="ja-JP" sz="5800" b="1" dirty="0" smtClean="0">
              <a:solidFill>
                <a:srgbClr val="FF0000"/>
              </a:solidFill>
            </a:endParaRPr>
          </a:p>
          <a:p>
            <a:pPr marL="0" indent="0">
              <a:buNone/>
            </a:pPr>
            <a:endParaRPr lang="en-US" altLang="ja-JP" dirty="0"/>
          </a:p>
          <a:p>
            <a:pPr marL="0" indent="0">
              <a:buNone/>
            </a:pPr>
            <a:r>
              <a:rPr lang="en-US" altLang="ja-JP" sz="3600" dirty="0" smtClean="0"/>
              <a:t>※</a:t>
            </a:r>
            <a:r>
              <a:rPr lang="ja-JP" altLang="en-US" sz="3600" dirty="0" smtClean="0"/>
              <a:t>「目的」がはっきりしていないと差別・偏見を助長する危険もある</a:t>
            </a:r>
            <a:endParaRPr lang="ja-JP" altLang="en-US" sz="3600" dirty="0"/>
          </a:p>
        </p:txBody>
      </p:sp>
    </p:spTree>
    <p:extLst>
      <p:ext uri="{BB962C8B-B14F-4D97-AF65-F5344CB8AC3E}">
        <p14:creationId xmlns:p14="http://schemas.microsoft.com/office/powerpoint/2010/main" val="2351811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授業アンケートの結果</a:t>
            </a:r>
            <a:endParaRPr kumimoji="1" lang="ja-JP" altLang="en-US" dirty="0"/>
          </a:p>
        </p:txBody>
      </p:sp>
      <p:sp>
        <p:nvSpPr>
          <p:cNvPr id="5" name="テキスト ボックス 4"/>
          <p:cNvSpPr txBox="1"/>
          <p:nvPr/>
        </p:nvSpPr>
        <p:spPr>
          <a:xfrm>
            <a:off x="3419872" y="6237312"/>
            <a:ext cx="5445722" cy="369332"/>
          </a:xfrm>
          <a:prstGeom prst="rect">
            <a:avLst/>
          </a:prstGeom>
          <a:noFill/>
        </p:spPr>
        <p:txBody>
          <a:bodyPr wrap="none" rtlCol="0">
            <a:spAutoFit/>
          </a:bodyPr>
          <a:lstStyle/>
          <a:p>
            <a:r>
              <a:rPr lang="en-US" altLang="ja-JP" dirty="0" smtClean="0"/>
              <a:t>2015</a:t>
            </a:r>
            <a:r>
              <a:rPr lang="ja-JP" altLang="en-US" dirty="0" smtClean="0"/>
              <a:t>年　国立高校生物基礎受講</a:t>
            </a:r>
            <a:r>
              <a:rPr lang="en-US" altLang="ja-JP" dirty="0" smtClean="0"/>
              <a:t>1</a:t>
            </a:r>
            <a:r>
              <a:rPr lang="ja-JP" altLang="en-US" dirty="0" smtClean="0"/>
              <a:t>年生（提出</a:t>
            </a:r>
            <a:r>
              <a:rPr lang="en-US" altLang="ja-JP" dirty="0" smtClean="0"/>
              <a:t>50</a:t>
            </a:r>
            <a:r>
              <a:rPr lang="ja-JP" altLang="en-US" dirty="0" smtClean="0"/>
              <a:t>名）</a:t>
            </a:r>
            <a:endParaRPr kumimoji="1" lang="ja-JP" altLang="en-US" dirty="0"/>
          </a:p>
        </p:txBody>
      </p:sp>
      <p:pic>
        <p:nvPicPr>
          <p:cNvPr id="1031"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0278" y="1165394"/>
            <a:ext cx="8764210" cy="4999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3624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知って</a:t>
            </a:r>
            <a:r>
              <a:rPr lang="ja-JP" altLang="en-US" dirty="0" smtClean="0"/>
              <a:t>おく必要性</a:t>
            </a:r>
            <a:r>
              <a:rPr lang="ja-JP" altLang="en-US" dirty="0"/>
              <a:t>を感じた知識</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pPr marL="0" indent="0">
              <a:buNone/>
            </a:pPr>
            <a:r>
              <a:rPr lang="ja-JP" altLang="en-US" dirty="0"/>
              <a:t>●ダウン症の子を持った親の心境と大変なこと。</a:t>
            </a:r>
          </a:p>
          <a:p>
            <a:pPr marL="0" indent="0">
              <a:buNone/>
            </a:pPr>
            <a:r>
              <a:rPr lang="ja-JP" altLang="en-US" dirty="0"/>
              <a:t>●ダウン症って具体的にはどんなもの？</a:t>
            </a:r>
          </a:p>
          <a:p>
            <a:pPr marL="0" indent="0">
              <a:buNone/>
            </a:pPr>
            <a:r>
              <a:rPr lang="ja-JP" altLang="en-US" dirty="0"/>
              <a:t>●出生前診断を実際にした理由。</a:t>
            </a:r>
          </a:p>
          <a:p>
            <a:pPr marL="0" indent="0">
              <a:buNone/>
            </a:pPr>
            <a:r>
              <a:rPr lang="ja-JP" altLang="en-US" dirty="0" smtClean="0"/>
              <a:t>●</a:t>
            </a:r>
            <a:r>
              <a:rPr lang="ja-JP" altLang="en-US" dirty="0"/>
              <a:t>制度に</a:t>
            </a:r>
            <a:r>
              <a:rPr lang="ja-JP" altLang="en-US" dirty="0" smtClean="0"/>
              <a:t>ついて。</a:t>
            </a:r>
            <a:endParaRPr lang="ja-JP" altLang="en-US" dirty="0"/>
          </a:p>
          <a:p>
            <a:pPr marL="0" indent="0">
              <a:buNone/>
            </a:pPr>
            <a:r>
              <a:rPr lang="ja-JP" altLang="en-US" dirty="0"/>
              <a:t>●検査に関する詳細</a:t>
            </a:r>
            <a:r>
              <a:rPr lang="ja-JP" altLang="en-US" dirty="0" smtClean="0"/>
              <a:t>。</a:t>
            </a:r>
            <a:endParaRPr lang="en-US" altLang="ja-JP" dirty="0" smtClean="0"/>
          </a:p>
          <a:p>
            <a:pPr marL="0" indent="0">
              <a:buNone/>
            </a:pPr>
            <a:r>
              <a:rPr lang="ja-JP" altLang="en-US" dirty="0" smtClean="0"/>
              <a:t>●</a:t>
            </a:r>
            <a:r>
              <a:rPr lang="ja-JP" altLang="en-US" dirty="0"/>
              <a:t>遺伝子を</a:t>
            </a:r>
            <a:r>
              <a:rPr lang="ja-JP" altLang="en-US" dirty="0" smtClean="0"/>
              <a:t>知るとどこ</a:t>
            </a:r>
            <a:r>
              <a:rPr lang="ja-JP" altLang="en-US" dirty="0"/>
              <a:t>まで人の情報を知ることができるのか</a:t>
            </a:r>
            <a:r>
              <a:rPr lang="ja-JP" altLang="en-US" dirty="0" smtClean="0"/>
              <a:t>。</a:t>
            </a:r>
            <a:endParaRPr lang="ja-JP" altLang="en-US" dirty="0"/>
          </a:p>
          <a:p>
            <a:pPr marL="0" indent="0">
              <a:buNone/>
            </a:pPr>
            <a:r>
              <a:rPr lang="ja-JP" altLang="en-US" dirty="0"/>
              <a:t>●どんな遺伝子検査が今の日本で行えるのか</a:t>
            </a:r>
            <a:r>
              <a:rPr lang="ja-JP" altLang="en-US" dirty="0" smtClean="0"/>
              <a:t>。</a:t>
            </a:r>
            <a:endParaRPr lang="en-US" altLang="ja-JP" dirty="0" smtClean="0"/>
          </a:p>
          <a:p>
            <a:pPr marL="0" indent="0">
              <a:buNone/>
            </a:pPr>
            <a:r>
              <a:rPr lang="ja-JP" altLang="en-US" dirty="0" smtClean="0"/>
              <a:t>●</a:t>
            </a:r>
            <a:r>
              <a:rPr lang="ja-JP" altLang="en-US" dirty="0"/>
              <a:t>遺伝子検査にはどのくらいの費用がかかるのか。</a:t>
            </a:r>
            <a:endParaRPr kumimoji="1" lang="ja-JP" altLang="en-US" dirty="0"/>
          </a:p>
        </p:txBody>
      </p:sp>
    </p:spTree>
    <p:extLst>
      <p:ext uri="{BB962C8B-B14F-4D97-AF65-F5344CB8AC3E}">
        <p14:creationId xmlns:p14="http://schemas.microsoft.com/office/powerpoint/2010/main" val="2741210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一般市民が持つべき知識・理解</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pPr marL="0" indent="0">
              <a:buNone/>
            </a:pPr>
            <a:r>
              <a:rPr lang="ja-JP" altLang="en-US" dirty="0" smtClean="0"/>
              <a:t>●自分</a:t>
            </a:r>
            <a:r>
              <a:rPr lang="ja-JP" altLang="en-US" dirty="0"/>
              <a:t>が遺伝子検査をすると、自分の家族のこともわかる場合がある</a:t>
            </a:r>
            <a:r>
              <a:rPr lang="ja-JP" altLang="en-US" dirty="0" smtClean="0"/>
              <a:t>。</a:t>
            </a:r>
            <a:endParaRPr lang="ja-JP" altLang="en-US" dirty="0"/>
          </a:p>
          <a:p>
            <a:pPr marL="0" indent="0">
              <a:buNone/>
            </a:pPr>
            <a:r>
              <a:rPr lang="ja-JP" altLang="en-US" dirty="0"/>
              <a:t>●うつると勘違いされている病気があるが、実はうつらないという</a:t>
            </a:r>
            <a:r>
              <a:rPr lang="ja-JP" altLang="en-US" dirty="0" smtClean="0"/>
              <a:t>こと。</a:t>
            </a:r>
            <a:endParaRPr lang="en-US" altLang="ja-JP" dirty="0" smtClean="0"/>
          </a:p>
          <a:p>
            <a:pPr marL="0" indent="0">
              <a:buNone/>
            </a:pPr>
            <a:r>
              <a:rPr lang="ja-JP" altLang="en-US" dirty="0" smtClean="0"/>
              <a:t>●</a:t>
            </a:r>
            <a:r>
              <a:rPr lang="ja-JP" altLang="en-US" dirty="0"/>
              <a:t>ダウン症についての知識・理解</a:t>
            </a:r>
            <a:r>
              <a:rPr lang="ja-JP" altLang="en-US" dirty="0" smtClean="0"/>
              <a:t>。ダウン症だとわかっただけで中絶したりしてしまうことがないようにするため。</a:t>
            </a:r>
          </a:p>
          <a:p>
            <a:pPr marL="0" indent="0">
              <a:buNone/>
            </a:pPr>
            <a:r>
              <a:rPr lang="ja-JP" altLang="en-US" dirty="0" smtClean="0"/>
              <a:t>●色々な遺伝子を持つ人がいるということ。人、それぞれ個性があるのは当たり前で遺伝子が異なるのは当然だから。</a:t>
            </a:r>
          </a:p>
          <a:p>
            <a:pPr marL="0" indent="0">
              <a:buNone/>
            </a:pPr>
            <a:r>
              <a:rPr lang="ja-JP" altLang="en-US" dirty="0" smtClean="0"/>
              <a:t>●</a:t>
            </a:r>
            <a:r>
              <a:rPr lang="ja-JP" altLang="en-US" dirty="0" err="1"/>
              <a:t>障がい</a:t>
            </a:r>
            <a:r>
              <a:rPr lang="ja-JP" altLang="en-US" dirty="0"/>
              <a:t>者だとしても不幸と決まるわけではないということ。周りに助けられて人の温かさに気が付くこともあるだろうし、障がいがあるとしても同じ人間。その人生で生じる様々なことをどう楽しむかは自分次第。</a:t>
            </a:r>
          </a:p>
          <a:p>
            <a:pPr marL="0" indent="0">
              <a:buNone/>
            </a:pPr>
            <a:r>
              <a:rPr lang="ja-JP" altLang="en-US" dirty="0" smtClean="0"/>
              <a:t>●</a:t>
            </a:r>
            <a:r>
              <a:rPr lang="ja-JP" altLang="en-US" dirty="0"/>
              <a:t>世の中には遺伝子によって苦しめられている人がいるということ。場所によってはそのように遺伝子によって苦しむ人をさける人や笑う人、ひどいようならいじめる人がいる。どう考えてもその人に非はない。そういう人をもっと世の中で理解するべきだと思うから</a:t>
            </a:r>
            <a:r>
              <a:rPr lang="ja-JP" altLang="en-US" dirty="0" smtClean="0"/>
              <a:t>。</a:t>
            </a:r>
            <a:endParaRPr lang="ja-JP" altLang="en-US" dirty="0"/>
          </a:p>
        </p:txBody>
      </p:sp>
    </p:spTree>
    <p:extLst>
      <p:ext uri="{BB962C8B-B14F-4D97-AF65-F5344CB8AC3E}">
        <p14:creationId xmlns:p14="http://schemas.microsoft.com/office/powerpoint/2010/main" val="2364596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感想</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dirty="0"/>
              <a:t>●今回のディスカッションでは私たちの班は１つの課題だけを取り組んでいたが、すごく濃い内容だった。</a:t>
            </a:r>
            <a:r>
              <a:rPr lang="ja-JP" altLang="en-US" b="1" dirty="0">
                <a:solidFill>
                  <a:srgbClr val="FF0000"/>
                </a:solidFill>
              </a:rPr>
              <a:t>普段、このようなことをなかなかクラスの人と話す機会はなかったので、今回このような機会で意見を聞けて、私自身の考え方が変わった点もあった。</a:t>
            </a:r>
          </a:p>
          <a:p>
            <a:pPr marL="0" indent="0">
              <a:buNone/>
            </a:pPr>
            <a:r>
              <a:rPr lang="ja-JP" altLang="en-US" dirty="0"/>
              <a:t>●</a:t>
            </a:r>
            <a:r>
              <a:rPr lang="ja-JP" altLang="en-US" b="1" dirty="0">
                <a:solidFill>
                  <a:srgbClr val="FF0000"/>
                </a:solidFill>
              </a:rPr>
              <a:t>考えていてモヤモヤした。答えが出ない問題</a:t>
            </a:r>
            <a:r>
              <a:rPr lang="ja-JP" altLang="en-US" dirty="0"/>
              <a:t>。医療の進歩は素晴らしいことだと思うけど、命の問題に人間はどこまで手を出していいんでしょうか。難しいです。</a:t>
            </a:r>
          </a:p>
          <a:p>
            <a:pPr marL="0" indent="0">
              <a:buNone/>
            </a:pPr>
            <a:r>
              <a:rPr lang="ja-JP" altLang="en-US" dirty="0" smtClean="0"/>
              <a:t>●</a:t>
            </a:r>
            <a:r>
              <a:rPr lang="ja-JP" altLang="en-US" dirty="0"/>
              <a:t>遺伝子検査に関する問題に対しては、人によって意識や考え方が様々なので難しい問題だと思った。自分が当事者になったときに、検査を行うか、またその結果によってどのように対応するかを考えてみると、とても難しかったし、</a:t>
            </a:r>
            <a:r>
              <a:rPr lang="ja-JP" altLang="en-US" b="1" dirty="0">
                <a:solidFill>
                  <a:srgbClr val="FF0000"/>
                </a:solidFill>
              </a:rPr>
              <a:t>他の人の考えを聞いてもそれぞれに筋が通っていて自分の考えをまとめるのも大変だった。時間が足りなかったが、真剣に話し合えて良い時間</a:t>
            </a:r>
            <a:r>
              <a:rPr lang="ja-JP" altLang="en-US" b="1" dirty="0" smtClean="0">
                <a:solidFill>
                  <a:srgbClr val="FF0000"/>
                </a:solidFill>
              </a:rPr>
              <a:t>だったと</a:t>
            </a:r>
            <a:r>
              <a:rPr lang="ja-JP" altLang="en-US" b="1" dirty="0">
                <a:solidFill>
                  <a:srgbClr val="FF0000"/>
                </a:solidFill>
              </a:rPr>
              <a:t>思う</a:t>
            </a:r>
            <a:r>
              <a:rPr lang="ja-JP" altLang="en-US" b="1" dirty="0" smtClean="0">
                <a:solidFill>
                  <a:srgbClr val="FF0000"/>
                </a:solidFill>
              </a:rPr>
              <a:t>。</a:t>
            </a:r>
            <a:endParaRPr lang="ja-JP" altLang="en-US" b="1" dirty="0">
              <a:solidFill>
                <a:srgbClr val="FF0000"/>
              </a:solidFill>
            </a:endParaRPr>
          </a:p>
        </p:txBody>
      </p:sp>
    </p:spTree>
    <p:extLst>
      <p:ext uri="{BB962C8B-B14F-4D97-AF65-F5344CB8AC3E}">
        <p14:creationId xmlns:p14="http://schemas.microsoft.com/office/powerpoint/2010/main" val="3250572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授業の課題</a:t>
            </a:r>
            <a:r>
              <a:rPr lang="ja-JP" altLang="en-US" dirty="0" smtClean="0"/>
              <a:t>設定例③</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a:t>2013</a:t>
            </a:r>
            <a:r>
              <a:rPr lang="ja-JP" altLang="ja-JP" dirty="0"/>
              <a:t>年</a:t>
            </a:r>
            <a:r>
              <a:rPr lang="en-US" altLang="ja-JP" dirty="0"/>
              <a:t>7</a:t>
            </a:r>
            <a:r>
              <a:rPr lang="ja-JP" altLang="ja-JP" dirty="0"/>
              <a:t>月</a:t>
            </a:r>
            <a:r>
              <a:rPr lang="en-US" altLang="ja-JP" dirty="0"/>
              <a:t>7</a:t>
            </a:r>
            <a:r>
              <a:rPr lang="ja-JP" altLang="ja-JP" dirty="0"/>
              <a:t>日</a:t>
            </a:r>
            <a:r>
              <a:rPr lang="en-US" altLang="ja-JP" dirty="0"/>
              <a:t>(</a:t>
            </a:r>
            <a:r>
              <a:rPr lang="ja-JP" altLang="ja-JP" dirty="0"/>
              <a:t>日</a:t>
            </a:r>
            <a:r>
              <a:rPr lang="en-US" altLang="ja-JP" dirty="0"/>
              <a:t>)</a:t>
            </a:r>
            <a:r>
              <a:rPr lang="ja-JP" altLang="ja-JP" dirty="0"/>
              <a:t>放送</a:t>
            </a:r>
          </a:p>
          <a:p>
            <a:pPr marL="0" indent="0">
              <a:buNone/>
            </a:pPr>
            <a:r>
              <a:rPr lang="ja-JP" altLang="ja-JP" dirty="0"/>
              <a:t>ＮＨＫスペシャル　「あなたは未来をどこまで知りたいですか ～運命の遺伝子～</a:t>
            </a:r>
            <a:r>
              <a:rPr lang="ja-JP" altLang="ja-JP" dirty="0" smtClean="0"/>
              <a:t>」</a:t>
            </a:r>
            <a:endParaRPr lang="en-US" altLang="ja-JP" dirty="0" smtClean="0"/>
          </a:p>
          <a:p>
            <a:pPr marL="0" indent="0">
              <a:buNone/>
            </a:pPr>
            <a:endParaRPr lang="en-US" altLang="ja-JP" dirty="0"/>
          </a:p>
          <a:p>
            <a:pPr marL="0" indent="0">
              <a:buNone/>
            </a:pPr>
            <a:r>
              <a:rPr lang="ja-JP" altLang="en-US" dirty="0" smtClean="0"/>
              <a:t>課題</a:t>
            </a:r>
            <a:endParaRPr lang="en-US" altLang="ja-JP" dirty="0" smtClean="0"/>
          </a:p>
          <a:p>
            <a:pPr marL="0" indent="0">
              <a:buNone/>
            </a:pPr>
            <a:r>
              <a:rPr lang="ja-JP" altLang="en-US" dirty="0"/>
              <a:t>ビデオの内容を基に、「問」を可能な限り多くまとめよ。</a:t>
            </a:r>
            <a:endParaRPr lang="ja-JP" altLang="ja-JP" dirty="0"/>
          </a:p>
          <a:p>
            <a:endParaRPr kumimoji="1" lang="ja-JP" altLang="en-US" dirty="0"/>
          </a:p>
        </p:txBody>
      </p:sp>
    </p:spTree>
    <p:extLst>
      <p:ext uri="{BB962C8B-B14F-4D97-AF65-F5344CB8AC3E}">
        <p14:creationId xmlns:p14="http://schemas.microsoft.com/office/powerpoint/2010/main" val="4091522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96144" y="1916832"/>
            <a:ext cx="8208912" cy="3724096"/>
          </a:xfrm>
          <a:prstGeom prst="rect">
            <a:avLst/>
          </a:prstGeom>
          <a:noFill/>
        </p:spPr>
        <p:txBody>
          <a:bodyPr wrap="square" rtlCol="0">
            <a:spAutoFit/>
          </a:bodyPr>
          <a:lstStyle/>
          <a:p>
            <a:r>
              <a:rPr lang="ja-JP" altLang="en-US" sz="4000" b="1" dirty="0" smtClean="0"/>
              <a:t>話題①</a:t>
            </a:r>
            <a:r>
              <a:rPr lang="ja-JP" altLang="en-US" sz="4000" dirty="0" smtClean="0"/>
              <a:t>　</a:t>
            </a:r>
            <a:r>
              <a:rPr lang="en-US" altLang="ja-JP" sz="4000" dirty="0"/>
              <a:t>AL</a:t>
            </a:r>
            <a:r>
              <a:rPr lang="ja-JP" altLang="en-US" sz="4000" dirty="0"/>
              <a:t>型授業の必要性</a:t>
            </a:r>
          </a:p>
          <a:p>
            <a:endParaRPr lang="en-US" altLang="ja-JP" sz="4000" dirty="0" smtClean="0"/>
          </a:p>
          <a:p>
            <a:endParaRPr lang="ja-JP" altLang="en-US" sz="1200" dirty="0"/>
          </a:p>
          <a:p>
            <a:r>
              <a:rPr lang="ja-JP" altLang="en-US" sz="4000" b="1" dirty="0" smtClean="0"/>
              <a:t>話題②</a:t>
            </a:r>
            <a:r>
              <a:rPr lang="ja-JP" altLang="en-US" sz="4000" dirty="0"/>
              <a:t>　</a:t>
            </a:r>
            <a:r>
              <a:rPr lang="ja-JP" altLang="en-US" sz="4000" dirty="0"/>
              <a:t>ＡＬ型授業の</a:t>
            </a:r>
            <a:r>
              <a:rPr lang="ja-JP" altLang="en-US" sz="4000" dirty="0" smtClean="0"/>
              <a:t>例</a:t>
            </a:r>
            <a:endParaRPr lang="en-US" altLang="ja-JP" sz="4000" dirty="0" smtClean="0"/>
          </a:p>
          <a:p>
            <a:endParaRPr lang="en-US" altLang="ja-JP" sz="4000" dirty="0"/>
          </a:p>
          <a:p>
            <a:endParaRPr lang="ja-JP" altLang="en-US" sz="1200" dirty="0" smtClean="0"/>
          </a:p>
          <a:p>
            <a:r>
              <a:rPr lang="ja-JP" altLang="en-US" sz="4000" b="1" dirty="0" smtClean="0"/>
              <a:t>話題③</a:t>
            </a:r>
            <a:r>
              <a:rPr lang="ja-JP" altLang="en-US" sz="4000" dirty="0"/>
              <a:t>　これからの教師の職能</a:t>
            </a:r>
          </a:p>
          <a:p>
            <a:endParaRPr lang="ja-JP" altLang="en-US" sz="1200" dirty="0"/>
          </a:p>
        </p:txBody>
      </p:sp>
    </p:spTree>
    <p:extLst>
      <p:ext uri="{BB962C8B-B14F-4D97-AF65-F5344CB8AC3E}">
        <p14:creationId xmlns:p14="http://schemas.microsoft.com/office/powerpoint/2010/main" val="2462152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生徒の「問い」の例①</a:t>
            </a:r>
            <a:endParaRPr kumimoji="1" lang="ja-JP" altLang="en-US" dirty="0"/>
          </a:p>
        </p:txBody>
      </p:sp>
      <p:sp>
        <p:nvSpPr>
          <p:cNvPr id="3" name="コンテンツ プレースホルダー 2"/>
          <p:cNvSpPr>
            <a:spLocks noGrp="1"/>
          </p:cNvSpPr>
          <p:nvPr>
            <p:ph idx="1"/>
          </p:nvPr>
        </p:nvSpPr>
        <p:spPr>
          <a:xfrm>
            <a:off x="457200" y="1600200"/>
            <a:ext cx="8229600" cy="4997152"/>
          </a:xfrm>
        </p:spPr>
        <p:txBody>
          <a:bodyPr>
            <a:noAutofit/>
          </a:bodyPr>
          <a:lstStyle/>
          <a:p>
            <a:pPr marL="0" indent="0">
              <a:buNone/>
            </a:pPr>
            <a:r>
              <a:rPr lang="ja-JP" altLang="en-US" sz="2400" dirty="0"/>
              <a:t>●命の選別をしてもよいのか。</a:t>
            </a:r>
          </a:p>
          <a:p>
            <a:pPr marL="0" indent="0">
              <a:buNone/>
            </a:pPr>
            <a:r>
              <a:rPr lang="ja-JP" altLang="en-US" sz="2400" dirty="0"/>
              <a:t>●自分の未来を知るのは良いことか。</a:t>
            </a:r>
          </a:p>
          <a:p>
            <a:pPr marL="0" indent="0">
              <a:buNone/>
            </a:pPr>
            <a:r>
              <a:rPr lang="ja-JP" altLang="en-US" sz="2400" dirty="0"/>
              <a:t>●何を基準に○倍と判断しているのか。</a:t>
            </a:r>
          </a:p>
          <a:p>
            <a:pPr marL="0" indent="0">
              <a:buNone/>
            </a:pPr>
            <a:r>
              <a:rPr lang="ja-JP" altLang="en-US" sz="2400" dirty="0" smtClean="0"/>
              <a:t>●</a:t>
            </a:r>
            <a:r>
              <a:rPr lang="ja-JP" altLang="en-US" sz="2400" dirty="0"/>
              <a:t>どこから</a:t>
            </a:r>
            <a:r>
              <a:rPr lang="ja-JP" altLang="en-US" sz="2400" dirty="0" err="1"/>
              <a:t>を</a:t>
            </a:r>
            <a:r>
              <a:rPr lang="ja-JP" altLang="en-US" sz="2400" dirty="0"/>
              <a:t>命と判断するのか。</a:t>
            </a:r>
          </a:p>
          <a:p>
            <a:pPr marL="0" indent="0">
              <a:buNone/>
            </a:pPr>
            <a:r>
              <a:rPr lang="ja-JP" altLang="en-US" sz="2400" dirty="0"/>
              <a:t>●どこまで遺伝子を用いていいのか（調べて判断する、調べて手を加える）。</a:t>
            </a:r>
          </a:p>
          <a:p>
            <a:pPr marL="0" indent="0">
              <a:buNone/>
            </a:pPr>
            <a:r>
              <a:rPr lang="ja-JP" altLang="en-US" sz="2400" dirty="0"/>
              <a:t>●遺伝子によって才能の有無がわかったことで、それを伸ばそうと親がそのことばかりさせるのは良いことか（他の機会を逃していると考えることもできるのではないか）。</a:t>
            </a:r>
          </a:p>
          <a:p>
            <a:pPr marL="0" indent="0">
              <a:buNone/>
            </a:pPr>
            <a:r>
              <a:rPr lang="ja-JP" altLang="en-US" sz="2400" dirty="0"/>
              <a:t>●検査は一度だけでよいのか。</a:t>
            </a:r>
          </a:p>
          <a:p>
            <a:pPr marL="0" indent="0">
              <a:buNone/>
            </a:pPr>
            <a:r>
              <a:rPr lang="ja-JP" altLang="en-US" sz="2400" dirty="0"/>
              <a:t>●ニコラス君と比べた“健康な人のＤＮＡ”の基準はなんなのか。</a:t>
            </a:r>
            <a:endParaRPr kumimoji="1" lang="ja-JP" altLang="en-US" sz="2400" dirty="0"/>
          </a:p>
        </p:txBody>
      </p:sp>
    </p:spTree>
    <p:extLst>
      <p:ext uri="{BB962C8B-B14F-4D97-AF65-F5344CB8AC3E}">
        <p14:creationId xmlns:p14="http://schemas.microsoft.com/office/powerpoint/2010/main" val="3216325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生徒の「問い」の</a:t>
            </a:r>
            <a:r>
              <a:rPr lang="ja-JP" altLang="en-US" dirty="0" smtClean="0"/>
              <a:t>例②</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Autofit/>
          </a:bodyPr>
          <a:lstStyle/>
          <a:p>
            <a:pPr marL="0" indent="0">
              <a:buNone/>
            </a:pPr>
            <a:r>
              <a:rPr lang="ja-JP" altLang="en-US" sz="2000" dirty="0"/>
              <a:t>●「病気にならないこと」や「才能があること」が幸せだということになるのか。</a:t>
            </a:r>
          </a:p>
          <a:p>
            <a:pPr marL="0" indent="0">
              <a:buNone/>
            </a:pPr>
            <a:r>
              <a:rPr lang="ja-JP" altLang="en-US" sz="2000" dirty="0"/>
              <a:t>●遺伝子検査で得られたデータはどれほど信頼性があるのか。</a:t>
            </a:r>
          </a:p>
          <a:p>
            <a:pPr marL="0" indent="0">
              <a:buNone/>
            </a:pPr>
            <a:r>
              <a:rPr lang="ja-JP" altLang="en-US" sz="2000" dirty="0"/>
              <a:t>●リスクを測る膨大なデータはどこから得るのか。</a:t>
            </a:r>
          </a:p>
          <a:p>
            <a:pPr marL="0" indent="0">
              <a:buNone/>
            </a:pPr>
            <a:r>
              <a:rPr lang="ja-JP" altLang="en-US" sz="2000" dirty="0" smtClean="0"/>
              <a:t>●遺伝子操作による悪用のリスクはないのか。</a:t>
            </a:r>
          </a:p>
          <a:p>
            <a:pPr marL="0" indent="0">
              <a:buNone/>
            </a:pPr>
            <a:r>
              <a:rPr lang="ja-JP" altLang="en-US" sz="2000" dirty="0" smtClean="0"/>
              <a:t>●</a:t>
            </a:r>
            <a:r>
              <a:rPr lang="ja-JP" altLang="en-US" sz="2000" dirty="0"/>
              <a:t>違いがわかってしまうことは差別につながるのではないか。</a:t>
            </a:r>
          </a:p>
          <a:p>
            <a:pPr marL="0" indent="0">
              <a:buNone/>
            </a:pPr>
            <a:r>
              <a:rPr lang="ja-JP" altLang="en-US" sz="2000" dirty="0" smtClean="0"/>
              <a:t>●多様性がなくなったらどうなるのか。</a:t>
            </a:r>
          </a:p>
          <a:p>
            <a:pPr marL="0" indent="0">
              <a:buNone/>
            </a:pPr>
            <a:r>
              <a:rPr lang="ja-JP" altLang="en-US" sz="2000" dirty="0" smtClean="0"/>
              <a:t>●</a:t>
            </a:r>
            <a:r>
              <a:rPr lang="ja-JP" altLang="en-US" sz="2000" dirty="0"/>
              <a:t>受精卵を選ぶことは生物多様性を壊すことにはならないだろうか。</a:t>
            </a:r>
          </a:p>
          <a:p>
            <a:pPr marL="0" indent="0">
              <a:buNone/>
            </a:pPr>
            <a:r>
              <a:rPr lang="ja-JP" altLang="en-US" sz="2000" dirty="0"/>
              <a:t>●「お酒に強い」という情報と「がんになりやすい」という情報に重みの差はないのか。</a:t>
            </a:r>
          </a:p>
          <a:p>
            <a:pPr marL="0" indent="0">
              <a:buNone/>
            </a:pPr>
            <a:r>
              <a:rPr lang="ja-JP" altLang="en-US" sz="2000" dirty="0"/>
              <a:t>●遺伝子検査のデータの信頼度は時代とともに変化するのではないか。</a:t>
            </a:r>
          </a:p>
          <a:p>
            <a:pPr marL="0" indent="0">
              <a:buNone/>
            </a:pPr>
            <a:r>
              <a:rPr lang="ja-JP" altLang="en-US" sz="2000" dirty="0"/>
              <a:t>●個々の環境要因はどのようにして調べられているのか</a:t>
            </a:r>
            <a:r>
              <a:rPr lang="ja-JP" altLang="en-US" sz="2000" dirty="0" smtClean="0"/>
              <a:t>。</a:t>
            </a:r>
            <a:endParaRPr lang="ja-JP" altLang="en-US" sz="2000" dirty="0"/>
          </a:p>
        </p:txBody>
      </p:sp>
    </p:spTree>
    <p:extLst>
      <p:ext uri="{BB962C8B-B14F-4D97-AF65-F5344CB8AC3E}">
        <p14:creationId xmlns:p14="http://schemas.microsoft.com/office/powerpoint/2010/main" val="489485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話題③</a:t>
            </a:r>
            <a:endParaRPr kumimoji="1" lang="en-US" altLang="ja-JP" sz="5400" b="1" dirty="0" smtClean="0"/>
          </a:p>
          <a:p>
            <a:pPr algn="ctr"/>
            <a:r>
              <a:rPr lang="ja-JP" altLang="en-US" sz="5400" b="1" dirty="0" smtClean="0"/>
              <a:t>これからの教師の職能</a:t>
            </a:r>
            <a:endParaRPr lang="ja-JP" altLang="en-US" sz="5400" b="1" dirty="0" smtClean="0"/>
          </a:p>
        </p:txBody>
      </p:sp>
    </p:spTree>
    <p:extLst>
      <p:ext uri="{BB962C8B-B14F-4D97-AF65-F5344CB8AC3E}">
        <p14:creationId xmlns:p14="http://schemas.microsoft.com/office/powerpoint/2010/main" val="1406543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smtClean="0"/>
              <a:t>ネットで知識を獲得できる時代</a:t>
            </a:r>
            <a:endParaRPr lang="en-US" altLang="ja-JP" sz="2400" dirty="0" smtClean="0"/>
          </a:p>
          <a:p>
            <a:pPr marL="0" indent="0">
              <a:buNone/>
            </a:pPr>
            <a:r>
              <a:rPr lang="ja-JP" altLang="en-US" sz="2400" dirty="0" smtClean="0"/>
              <a:t>では</a:t>
            </a:r>
            <a:r>
              <a:rPr lang="ja-JP" altLang="en-US" sz="2400" dirty="0" smtClean="0"/>
              <a:t>、学校の意味は？？</a:t>
            </a:r>
            <a:endParaRPr lang="en-US" altLang="ja-JP" sz="2400" dirty="0"/>
          </a:p>
          <a:p>
            <a:pPr marL="0" indent="0">
              <a:buNone/>
            </a:pPr>
            <a:endParaRPr lang="en-US" altLang="ja-JP" dirty="0" smtClean="0"/>
          </a:p>
          <a:p>
            <a:pPr marL="0" indent="0">
              <a:buNone/>
            </a:pPr>
            <a:r>
              <a:rPr lang="ja-JP" altLang="en-US" dirty="0" smtClean="0"/>
              <a:t>大野の考えていること</a:t>
            </a:r>
            <a:endParaRPr lang="en-US" altLang="ja-JP" dirty="0" smtClean="0"/>
          </a:p>
          <a:p>
            <a:pPr marL="0" indent="0">
              <a:buNone/>
            </a:pPr>
            <a:r>
              <a:rPr lang="ja-JP" altLang="en-US" b="1" dirty="0" smtClean="0">
                <a:solidFill>
                  <a:srgbClr val="FF0000"/>
                </a:solidFill>
              </a:rPr>
              <a:t>「集団で、同じ時間と空間を共有する」</a:t>
            </a:r>
            <a:endParaRPr lang="en-US" altLang="ja-JP" b="1" dirty="0" smtClean="0">
              <a:solidFill>
                <a:srgbClr val="FF0000"/>
              </a:solidFill>
            </a:endParaRPr>
          </a:p>
          <a:p>
            <a:pPr marL="0" indent="0">
              <a:buNone/>
            </a:pPr>
            <a:r>
              <a:rPr lang="ja-JP" altLang="en-US" dirty="0" smtClean="0"/>
              <a:t>　＝学校、授業で得られる最大の価値</a:t>
            </a:r>
            <a:endParaRPr lang="en-US" altLang="ja-JP" dirty="0" smtClean="0"/>
          </a:p>
          <a:p>
            <a:pPr marL="0" indent="0">
              <a:buNone/>
            </a:pPr>
            <a:endParaRPr lang="en-US" altLang="ja-JP" sz="2400" dirty="0" smtClean="0"/>
          </a:p>
        </p:txBody>
      </p:sp>
    </p:spTree>
    <p:extLst>
      <p:ext uri="{BB962C8B-B14F-4D97-AF65-F5344CB8AC3E}">
        <p14:creationId xmlns:p14="http://schemas.microsoft.com/office/powerpoint/2010/main" val="1867964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r>
              <a:rPr lang="ja-JP" altLang="en-US" dirty="0"/>
              <a:t>教師</a:t>
            </a:r>
            <a:r>
              <a:rPr lang="ja-JP" altLang="en-US" dirty="0" smtClean="0"/>
              <a:t>の</a:t>
            </a:r>
            <a:r>
              <a:rPr lang="ja-JP" altLang="en-US" dirty="0"/>
              <a:t>「職能」の変化</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lnSpcReduction="10000"/>
          </a:bodyPr>
          <a:lstStyle/>
          <a:p>
            <a:pPr marL="0" indent="0">
              <a:buNone/>
            </a:pPr>
            <a:r>
              <a:rPr lang="ja-JP" altLang="en-US" dirty="0"/>
              <a:t>「</a:t>
            </a:r>
            <a:r>
              <a:rPr lang="ja-JP" altLang="en-US" dirty="0" smtClean="0"/>
              <a:t>（</a:t>
            </a:r>
            <a:r>
              <a:rPr lang="ja-JP" altLang="en-US" dirty="0"/>
              <a:t>教師</a:t>
            </a:r>
            <a:r>
              <a:rPr lang="ja-JP" altLang="en-US" dirty="0" smtClean="0"/>
              <a:t>が</a:t>
            </a:r>
            <a:r>
              <a:rPr lang="ja-JP" altLang="en-US" dirty="0"/>
              <a:t>）</a:t>
            </a:r>
            <a:r>
              <a:rPr lang="ja-JP" altLang="en-US" dirty="0" smtClean="0"/>
              <a:t>教える」➡「</a:t>
            </a:r>
            <a:r>
              <a:rPr lang="ja-JP" altLang="en-US" dirty="0"/>
              <a:t>（生徒が）学ぶ</a:t>
            </a:r>
            <a:r>
              <a:rPr lang="ja-JP" altLang="en-US" dirty="0" smtClean="0"/>
              <a:t>」</a:t>
            </a:r>
            <a:endParaRPr lang="en-US" altLang="ja-JP" dirty="0" smtClean="0"/>
          </a:p>
          <a:p>
            <a:pPr marL="0" indent="0">
              <a:buNone/>
            </a:pPr>
            <a:endParaRPr lang="ja-JP" altLang="en-US" dirty="0"/>
          </a:p>
          <a:p>
            <a:pPr marL="0" indent="0">
              <a:buNone/>
            </a:pPr>
            <a:r>
              <a:rPr lang="ja-JP" altLang="en-US" dirty="0"/>
              <a:t>「わかりやすく丁寧に教える</a:t>
            </a:r>
            <a:r>
              <a:rPr lang="ja-JP" altLang="en-US" dirty="0" smtClean="0"/>
              <a:t>」</a:t>
            </a:r>
            <a:endParaRPr lang="en-US" altLang="ja-JP" dirty="0" smtClean="0"/>
          </a:p>
          <a:p>
            <a:pPr marL="0" indent="0">
              <a:buNone/>
            </a:pPr>
            <a:r>
              <a:rPr lang="ja-JP" altLang="en-US" dirty="0" smtClean="0"/>
              <a:t>➡「</a:t>
            </a:r>
            <a:r>
              <a:rPr lang="ja-JP" altLang="en-US" dirty="0"/>
              <a:t>生徒の可能性を</a:t>
            </a:r>
            <a:r>
              <a:rPr lang="ja-JP" altLang="en-US" dirty="0" smtClean="0"/>
              <a:t>引き出す」</a:t>
            </a:r>
            <a:endParaRPr lang="en-US" altLang="ja-JP" dirty="0" smtClean="0"/>
          </a:p>
          <a:p>
            <a:pPr marL="0" indent="0">
              <a:buNone/>
            </a:pPr>
            <a:r>
              <a:rPr lang="ja-JP" altLang="en-US" dirty="0"/>
              <a:t>　</a:t>
            </a:r>
            <a:r>
              <a:rPr lang="ja-JP" altLang="en-US" dirty="0" smtClean="0"/>
              <a:t>「よりよい学び</a:t>
            </a:r>
            <a:r>
              <a:rPr lang="ja-JP" altLang="en-US" dirty="0"/>
              <a:t>の場を提供する」</a:t>
            </a:r>
          </a:p>
          <a:p>
            <a:pPr marL="0" indent="0">
              <a:buNone/>
            </a:pPr>
            <a:endParaRPr lang="ja-JP" altLang="en-US" dirty="0"/>
          </a:p>
          <a:p>
            <a:pPr marL="0" indent="0">
              <a:buNone/>
            </a:pPr>
            <a:r>
              <a:rPr lang="en-US" altLang="ja-JP" sz="2400" dirty="0"/>
              <a:t>※</a:t>
            </a:r>
            <a:r>
              <a:rPr lang="ja-JP" altLang="en-US" sz="2400" dirty="0"/>
              <a:t>「わかりやすく丁寧に教える」ことをすればするほど、これからの社会を生き抜くための「教えるだけでは獲得できない能力」が獲得できずに終わる可能性</a:t>
            </a:r>
            <a:r>
              <a:rPr lang="ja-JP" altLang="en-US" sz="2400" dirty="0" smtClean="0"/>
              <a:t>。</a:t>
            </a:r>
            <a:endParaRPr lang="ja-JP" altLang="en-US" sz="2400" dirty="0"/>
          </a:p>
        </p:txBody>
      </p:sp>
    </p:spTree>
    <p:extLst>
      <p:ext uri="{BB962C8B-B14F-4D97-AF65-F5344CB8AC3E}">
        <p14:creationId xmlns:p14="http://schemas.microsoft.com/office/powerpoint/2010/main" val="1018085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コンテンツ プレースホルダー 2"/>
          <p:cNvSpPr>
            <a:spLocks noGrp="1"/>
          </p:cNvSpPr>
          <p:nvPr>
            <p:ph idx="1"/>
          </p:nvPr>
        </p:nvSpPr>
        <p:spPr>
          <a:xfrm>
            <a:off x="395536" y="1340768"/>
            <a:ext cx="8229600" cy="4853136"/>
          </a:xfrm>
        </p:spPr>
        <p:txBody>
          <a:bodyPr>
            <a:normAutofit/>
          </a:bodyPr>
          <a:lstStyle/>
          <a:p>
            <a:pPr marL="0" indent="0">
              <a:buNone/>
            </a:pPr>
            <a:r>
              <a:rPr lang="ja-JP" altLang="en-US" b="1" dirty="0" smtClean="0"/>
              <a:t>理数教育研究所　広報誌</a:t>
            </a:r>
            <a:r>
              <a:rPr lang="en-US" altLang="ja-JP" b="1" dirty="0"/>
              <a:t>『</a:t>
            </a:r>
            <a:r>
              <a:rPr lang="en-US" altLang="ja-JP" b="1" dirty="0" err="1"/>
              <a:t>Rimse</a:t>
            </a:r>
            <a:r>
              <a:rPr lang="en-US" altLang="ja-JP" b="1" dirty="0" smtClean="0"/>
              <a:t>』</a:t>
            </a:r>
          </a:p>
          <a:p>
            <a:pPr marL="0" indent="0">
              <a:buNone/>
            </a:pPr>
            <a:r>
              <a:rPr kumimoji="1" lang="ja-JP" altLang="en-US" b="1" dirty="0" smtClean="0"/>
              <a:t>連載「ヒトの生物学を教えよう」</a:t>
            </a:r>
            <a:endParaRPr kumimoji="1" lang="en-US" altLang="ja-JP" b="1" dirty="0" smtClean="0"/>
          </a:p>
          <a:p>
            <a:pPr marL="0" indent="0">
              <a:buNone/>
            </a:pPr>
            <a:endParaRPr lang="en-US" altLang="ja-JP" sz="1800" dirty="0" smtClean="0"/>
          </a:p>
          <a:p>
            <a:pPr marL="0" indent="0">
              <a:buNone/>
            </a:pPr>
            <a:r>
              <a:rPr lang="ja-JP" altLang="en-US" dirty="0"/>
              <a:t>　</a:t>
            </a:r>
            <a:r>
              <a:rPr lang="ja-JP" altLang="en-US" dirty="0" smtClean="0"/>
              <a:t>第</a:t>
            </a:r>
            <a:r>
              <a:rPr lang="en-US" altLang="ja-JP" dirty="0" smtClean="0"/>
              <a:t>1</a:t>
            </a:r>
            <a:r>
              <a:rPr lang="ja-JP" altLang="en-US" dirty="0"/>
              <a:t>回 高校生物におけるヒトの</a:t>
            </a:r>
            <a:r>
              <a:rPr lang="ja-JP" altLang="en-US" dirty="0" smtClean="0"/>
              <a:t>生物学</a:t>
            </a:r>
            <a:endParaRPr lang="en-US" altLang="ja-JP" dirty="0" smtClean="0"/>
          </a:p>
          <a:p>
            <a:pPr marL="0" indent="0">
              <a:buNone/>
            </a:pPr>
            <a:endParaRPr kumimoji="1" lang="en-US" altLang="ja-JP" sz="1800" dirty="0" smtClean="0"/>
          </a:p>
          <a:p>
            <a:pPr marL="0" indent="0">
              <a:buNone/>
            </a:pPr>
            <a:r>
              <a:rPr lang="ja-JP" altLang="en-US" dirty="0" smtClean="0"/>
              <a:t>　第</a:t>
            </a:r>
            <a:r>
              <a:rPr lang="en-US" altLang="ja-JP" dirty="0" smtClean="0"/>
              <a:t>2</a:t>
            </a:r>
            <a:r>
              <a:rPr lang="ja-JP" altLang="en-US" dirty="0"/>
              <a:t>回 色覚から考えるヒトの</a:t>
            </a:r>
            <a:r>
              <a:rPr lang="en-US" altLang="ja-JP" dirty="0"/>
              <a:t>‶</a:t>
            </a:r>
            <a:r>
              <a:rPr lang="ja-JP" altLang="en-US" dirty="0" smtClean="0"/>
              <a:t>多様性</a:t>
            </a:r>
            <a:r>
              <a:rPr lang="en-US" altLang="ja-JP" dirty="0" smtClean="0"/>
              <a:t>“</a:t>
            </a:r>
          </a:p>
          <a:p>
            <a:pPr marL="0" indent="0">
              <a:buNone/>
            </a:pPr>
            <a:endParaRPr lang="en-US" altLang="ja-JP" sz="1800" dirty="0" smtClean="0"/>
          </a:p>
          <a:p>
            <a:pPr marL="0" indent="0">
              <a:buNone/>
            </a:pPr>
            <a:r>
              <a:rPr lang="ja-JP" altLang="en-US" dirty="0" smtClean="0"/>
              <a:t>　</a:t>
            </a:r>
            <a:r>
              <a:rPr lang="zh-TW" altLang="en-US" dirty="0" smtClean="0"/>
              <a:t>第</a:t>
            </a:r>
            <a:r>
              <a:rPr lang="en-US" altLang="zh-TW" dirty="0" smtClean="0"/>
              <a:t>4</a:t>
            </a:r>
            <a:r>
              <a:rPr lang="zh-TW" altLang="en-US" dirty="0" smtClean="0"/>
              <a:t>回 </a:t>
            </a:r>
            <a:r>
              <a:rPr lang="en-US" altLang="zh-TW" dirty="0"/>
              <a:t>DTC</a:t>
            </a:r>
            <a:r>
              <a:rPr lang="zh-TW" altLang="en-US" dirty="0"/>
              <a:t>遺伝子</a:t>
            </a:r>
            <a:r>
              <a:rPr lang="zh-TW" altLang="en-US" dirty="0" smtClean="0"/>
              <a:t>検査</a:t>
            </a:r>
            <a:endParaRPr lang="en-US" altLang="zh-TW" dirty="0" smtClean="0"/>
          </a:p>
          <a:p>
            <a:pPr marL="0" indent="0">
              <a:buNone/>
            </a:pPr>
            <a:endParaRPr lang="en-US" altLang="ja-JP" sz="1800" dirty="0"/>
          </a:p>
          <a:p>
            <a:pPr marL="0" indent="0">
              <a:buNone/>
            </a:pPr>
            <a:r>
              <a:rPr lang="ja-JP" altLang="en-US" dirty="0" smtClean="0"/>
              <a:t>　第</a:t>
            </a:r>
            <a:r>
              <a:rPr lang="en-US" altLang="ja-JP" dirty="0" smtClean="0"/>
              <a:t>5</a:t>
            </a:r>
            <a:r>
              <a:rPr lang="ja-JP" altLang="en-US" dirty="0"/>
              <a:t>回 遺伝子検査は人を幸せにする</a:t>
            </a:r>
            <a:r>
              <a:rPr lang="ja-JP" altLang="en-US" dirty="0" smtClean="0"/>
              <a:t>か</a:t>
            </a:r>
            <a:endParaRPr kumimoji="1" lang="ja-JP" altLang="en-US" dirty="0"/>
          </a:p>
        </p:txBody>
      </p:sp>
    </p:spTree>
    <p:extLst>
      <p:ext uri="{BB962C8B-B14F-4D97-AF65-F5344CB8AC3E}">
        <p14:creationId xmlns:p14="http://schemas.microsoft.com/office/powerpoint/2010/main" val="7490723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参考書籍</a:t>
            </a:r>
            <a:endParaRPr kumimoji="1" lang="ja-JP" altLang="en-US" dirty="0"/>
          </a:p>
        </p:txBody>
      </p:sp>
      <p:pic>
        <p:nvPicPr>
          <p:cNvPr id="7" name="Picture 2" descr="すぐ実践できる！　アクティブ・ラーニング　高校理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24744"/>
            <a:ext cx="3408642" cy="4942531"/>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23528" y="6106070"/>
            <a:ext cx="8352928" cy="954107"/>
          </a:xfrm>
          <a:prstGeom prst="rect">
            <a:avLst/>
          </a:prstGeom>
          <a:noFill/>
        </p:spPr>
        <p:txBody>
          <a:bodyPr wrap="square" rtlCol="0">
            <a:spAutoFit/>
          </a:bodyPr>
          <a:lstStyle/>
          <a:p>
            <a:r>
              <a:rPr lang="ja-JP" altLang="en-US" sz="2000" b="1" dirty="0"/>
              <a:t>すぐ実践できる！　</a:t>
            </a:r>
            <a:r>
              <a:rPr lang="ja-JP" altLang="en-US" sz="2000" b="1" dirty="0" smtClean="0"/>
              <a:t>アクティブ</a:t>
            </a:r>
            <a:r>
              <a:rPr lang="ja-JP" altLang="en-US" sz="2000" b="1" dirty="0"/>
              <a:t>・ラーニング　高校</a:t>
            </a:r>
            <a:r>
              <a:rPr lang="ja-JP" altLang="en-US" sz="2000" b="1" dirty="0" smtClean="0"/>
              <a:t>理科（学陽書房）</a:t>
            </a:r>
            <a:endParaRPr lang="en-US" altLang="ja-JP" sz="2000" b="1" dirty="0" smtClean="0"/>
          </a:p>
          <a:p>
            <a:r>
              <a:rPr lang="en-US" altLang="ja-JP" dirty="0"/>
              <a:t>2017</a:t>
            </a:r>
            <a:r>
              <a:rPr lang="ja-JP" altLang="en-US" dirty="0" smtClean="0"/>
              <a:t>年</a:t>
            </a:r>
            <a:r>
              <a:rPr lang="en-US" altLang="ja-JP" dirty="0" smtClean="0"/>
              <a:t>1</a:t>
            </a:r>
            <a:r>
              <a:rPr lang="ja-JP" altLang="en-US" dirty="0" smtClean="0"/>
              <a:t>月出版</a:t>
            </a:r>
            <a:endParaRPr lang="en-US" altLang="ja-JP" dirty="0" smtClean="0"/>
          </a:p>
          <a:p>
            <a:r>
              <a:rPr lang="ja-JP" altLang="en-US" dirty="0" smtClean="0"/>
              <a:t> </a:t>
            </a:r>
            <a:endParaRPr kumimoji="1" lang="ja-JP" altLang="en-US" dirty="0"/>
          </a:p>
        </p:txBody>
      </p:sp>
      <p:sp>
        <p:nvSpPr>
          <p:cNvPr id="8" name="テキスト ボックス 7"/>
          <p:cNvSpPr txBox="1"/>
          <p:nvPr/>
        </p:nvSpPr>
        <p:spPr>
          <a:xfrm>
            <a:off x="3837694" y="1139339"/>
            <a:ext cx="5327099" cy="4801314"/>
          </a:xfrm>
          <a:prstGeom prst="rect">
            <a:avLst/>
          </a:prstGeom>
          <a:noFill/>
        </p:spPr>
        <p:txBody>
          <a:bodyPr wrap="none" rtlCol="0">
            <a:spAutoFit/>
          </a:bodyPr>
          <a:lstStyle/>
          <a:p>
            <a:r>
              <a:rPr lang="ja-JP" altLang="en-US" dirty="0"/>
              <a:t>第１章　アクティブ・ラーニング</a:t>
            </a:r>
            <a:r>
              <a:rPr lang="ja-JP" altLang="en-US" dirty="0" smtClean="0"/>
              <a:t>って</a:t>
            </a:r>
            <a:endParaRPr lang="en-US" altLang="ja-JP" dirty="0" smtClean="0"/>
          </a:p>
          <a:p>
            <a:r>
              <a:rPr lang="ja-JP" altLang="en-US" dirty="0"/>
              <a:t>　</a:t>
            </a:r>
            <a:r>
              <a:rPr lang="ja-JP" altLang="en-US" dirty="0" smtClean="0"/>
              <a:t>　　　どんな</a:t>
            </a:r>
            <a:r>
              <a:rPr lang="ja-JP" altLang="en-US" dirty="0"/>
              <a:t>授業</a:t>
            </a:r>
            <a:r>
              <a:rPr lang="ja-JP" altLang="en-US" dirty="0" smtClean="0"/>
              <a:t>？</a:t>
            </a:r>
            <a:endParaRPr lang="en-US" altLang="ja-JP" dirty="0" smtClean="0"/>
          </a:p>
          <a:p>
            <a:r>
              <a:rPr lang="ja-JP" altLang="en-US" dirty="0"/>
              <a:t/>
            </a:r>
            <a:br>
              <a:rPr lang="ja-JP" altLang="en-US" dirty="0"/>
            </a:br>
            <a:r>
              <a:rPr lang="ja-JP" altLang="en-US" dirty="0"/>
              <a:t>第２章　アクティブ・ラーニング</a:t>
            </a:r>
            <a:r>
              <a:rPr lang="ja-JP" altLang="en-US" dirty="0" smtClean="0"/>
              <a:t>の</a:t>
            </a:r>
            <a:endParaRPr lang="en-US" altLang="ja-JP" dirty="0" smtClean="0"/>
          </a:p>
          <a:p>
            <a:r>
              <a:rPr lang="ja-JP" altLang="en-US" dirty="0"/>
              <a:t>　</a:t>
            </a:r>
            <a:r>
              <a:rPr lang="ja-JP" altLang="en-US" dirty="0" smtClean="0"/>
              <a:t>　　　基本的</a:t>
            </a:r>
            <a:r>
              <a:rPr lang="ja-JP" altLang="en-US" dirty="0"/>
              <a:t>な考え方と課題の</a:t>
            </a:r>
            <a:r>
              <a:rPr lang="ja-JP" altLang="en-US" dirty="0" smtClean="0"/>
              <a:t>具体例</a:t>
            </a:r>
            <a:endParaRPr lang="en-US" altLang="ja-JP" dirty="0" smtClean="0"/>
          </a:p>
          <a:p>
            <a:r>
              <a:rPr lang="ja-JP" altLang="en-US" dirty="0"/>
              <a:t/>
            </a:r>
            <a:br>
              <a:rPr lang="ja-JP" altLang="en-US" dirty="0"/>
            </a:br>
            <a:r>
              <a:rPr lang="ja-JP" altLang="en-US" dirty="0"/>
              <a:t>第３章　アクティブ・ラーニング</a:t>
            </a:r>
            <a:r>
              <a:rPr lang="ja-JP" altLang="en-US" dirty="0" smtClean="0"/>
              <a:t>の</a:t>
            </a:r>
            <a:endParaRPr lang="en-US" altLang="ja-JP" dirty="0" smtClean="0"/>
          </a:p>
          <a:p>
            <a:r>
              <a:rPr lang="ja-JP" altLang="en-US" dirty="0"/>
              <a:t>　</a:t>
            </a:r>
            <a:r>
              <a:rPr lang="ja-JP" altLang="en-US" dirty="0" smtClean="0"/>
              <a:t>　　　授業</a:t>
            </a:r>
            <a:r>
              <a:rPr lang="ja-JP" altLang="en-US" dirty="0"/>
              <a:t>の</a:t>
            </a:r>
            <a:r>
              <a:rPr lang="ja-JP" altLang="en-US" dirty="0" smtClean="0"/>
              <a:t>実際</a:t>
            </a:r>
            <a:endParaRPr lang="en-US" altLang="ja-JP" dirty="0" smtClean="0"/>
          </a:p>
          <a:p>
            <a:r>
              <a:rPr lang="ja-JP" altLang="en-US" dirty="0"/>
              <a:t/>
            </a:r>
            <a:br>
              <a:rPr lang="ja-JP" altLang="en-US" dirty="0"/>
            </a:br>
            <a:r>
              <a:rPr lang="ja-JP" altLang="en-US" dirty="0"/>
              <a:t>第４章　授業を振り返り</a:t>
            </a:r>
            <a:r>
              <a:rPr lang="ja-JP" altLang="en-US" dirty="0" smtClean="0"/>
              <a:t>、</a:t>
            </a:r>
            <a:endParaRPr lang="en-US" altLang="ja-JP" dirty="0" smtClean="0"/>
          </a:p>
          <a:p>
            <a:r>
              <a:rPr lang="ja-JP" altLang="en-US" dirty="0"/>
              <a:t>　</a:t>
            </a:r>
            <a:r>
              <a:rPr lang="ja-JP" altLang="en-US" dirty="0" smtClean="0"/>
              <a:t>　　　生徒</a:t>
            </a:r>
            <a:r>
              <a:rPr lang="ja-JP" altLang="en-US" dirty="0"/>
              <a:t>の反応を</a:t>
            </a:r>
            <a:r>
              <a:rPr lang="ja-JP" altLang="en-US" dirty="0" smtClean="0"/>
              <a:t>見取ろう</a:t>
            </a:r>
            <a:endParaRPr lang="en-US" altLang="ja-JP" dirty="0" smtClean="0"/>
          </a:p>
          <a:p>
            <a:r>
              <a:rPr lang="ja-JP" altLang="en-US" dirty="0"/>
              <a:t/>
            </a:r>
            <a:br>
              <a:rPr lang="ja-JP" altLang="en-US" dirty="0"/>
            </a:br>
            <a:r>
              <a:rPr lang="ja-JP" altLang="en-US" dirty="0"/>
              <a:t>第５章　定期考査や振り返り</a:t>
            </a:r>
            <a:r>
              <a:rPr lang="ja-JP" altLang="en-US" dirty="0" smtClean="0"/>
              <a:t>を</a:t>
            </a:r>
            <a:endParaRPr lang="en-US" altLang="ja-JP" dirty="0" smtClean="0"/>
          </a:p>
          <a:p>
            <a:r>
              <a:rPr lang="ja-JP" altLang="en-US" dirty="0"/>
              <a:t>　</a:t>
            </a:r>
            <a:r>
              <a:rPr lang="ja-JP" altLang="en-US" dirty="0" smtClean="0"/>
              <a:t>　　　活用</a:t>
            </a:r>
            <a:r>
              <a:rPr lang="ja-JP" altLang="en-US" dirty="0"/>
              <a:t>しよう</a:t>
            </a:r>
            <a:r>
              <a:rPr lang="ja-JP" altLang="en-US" dirty="0" smtClean="0"/>
              <a:t>！</a:t>
            </a:r>
            <a:endParaRPr lang="en-US" altLang="ja-JP" dirty="0" smtClean="0"/>
          </a:p>
          <a:p>
            <a:r>
              <a:rPr lang="ja-JP" altLang="en-US" dirty="0"/>
              <a:t/>
            </a:r>
            <a:br>
              <a:rPr lang="ja-JP" altLang="en-US" dirty="0"/>
            </a:br>
            <a:r>
              <a:rPr lang="ja-JP" altLang="en-US" dirty="0"/>
              <a:t>第６章　探求をさらに</a:t>
            </a:r>
            <a:r>
              <a:rPr lang="ja-JP" altLang="en-US" dirty="0" smtClean="0"/>
              <a:t>深める</a:t>
            </a:r>
            <a:endParaRPr lang="en-US" altLang="ja-JP" dirty="0" smtClean="0"/>
          </a:p>
          <a:p>
            <a:r>
              <a:rPr lang="ja-JP" altLang="en-US" dirty="0"/>
              <a:t>　</a:t>
            </a:r>
            <a:r>
              <a:rPr lang="ja-JP" altLang="en-US" dirty="0" smtClean="0"/>
              <a:t>　　　アクティブ</a:t>
            </a:r>
            <a:r>
              <a:rPr lang="ja-JP" altLang="en-US" dirty="0"/>
              <a:t>・ラーニングの授業の可能性 </a:t>
            </a:r>
            <a:endParaRPr kumimoji="1" lang="ja-JP" altLang="en-US" dirty="0"/>
          </a:p>
        </p:txBody>
      </p:sp>
    </p:spTree>
    <p:extLst>
      <p:ext uri="{BB962C8B-B14F-4D97-AF65-F5344CB8AC3E}">
        <p14:creationId xmlns:p14="http://schemas.microsoft.com/office/powerpoint/2010/main" val="3420373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参考書籍</a:t>
            </a:r>
            <a:endParaRPr kumimoji="1" lang="ja-JP" altLang="en-US" dirty="0"/>
          </a:p>
        </p:txBody>
      </p:sp>
      <p:sp>
        <p:nvSpPr>
          <p:cNvPr id="6" name="テキスト ボックス 5"/>
          <p:cNvSpPr txBox="1"/>
          <p:nvPr/>
        </p:nvSpPr>
        <p:spPr>
          <a:xfrm>
            <a:off x="395536" y="5940653"/>
            <a:ext cx="8352928" cy="677108"/>
          </a:xfrm>
          <a:prstGeom prst="rect">
            <a:avLst/>
          </a:prstGeom>
          <a:noFill/>
        </p:spPr>
        <p:txBody>
          <a:bodyPr wrap="square" rtlCol="0">
            <a:spAutoFit/>
          </a:bodyPr>
          <a:lstStyle/>
          <a:p>
            <a:r>
              <a:rPr lang="ja-JP" altLang="en-US" sz="2000" b="1" dirty="0"/>
              <a:t>高校で教わりたかった</a:t>
            </a:r>
            <a:r>
              <a:rPr lang="ja-JP" altLang="en-US" sz="2000" b="1" dirty="0" smtClean="0"/>
              <a:t>生物（日本評論社）</a:t>
            </a:r>
            <a:endParaRPr lang="en-US" altLang="ja-JP" sz="2000" b="1" dirty="0" smtClean="0"/>
          </a:p>
          <a:p>
            <a:r>
              <a:rPr lang="en-US" altLang="ja-JP" dirty="0"/>
              <a:t>2017</a:t>
            </a:r>
            <a:r>
              <a:rPr lang="ja-JP" altLang="en-US" dirty="0" smtClean="0"/>
              <a:t>年</a:t>
            </a:r>
            <a:r>
              <a:rPr lang="en-US" altLang="ja-JP" dirty="0"/>
              <a:t>6</a:t>
            </a:r>
            <a:r>
              <a:rPr lang="ja-JP" altLang="en-US" dirty="0" smtClean="0"/>
              <a:t>月</a:t>
            </a:r>
            <a:r>
              <a:rPr lang="ja-JP" altLang="en-US" dirty="0" smtClean="0"/>
              <a:t>出版</a:t>
            </a:r>
            <a:endParaRPr lang="en-US" altLang="ja-JP" dirty="0" smtClean="0"/>
          </a:p>
        </p:txBody>
      </p:sp>
      <p:sp>
        <p:nvSpPr>
          <p:cNvPr id="8" name="テキスト ボックス 7"/>
          <p:cNvSpPr txBox="1"/>
          <p:nvPr/>
        </p:nvSpPr>
        <p:spPr>
          <a:xfrm>
            <a:off x="3987606" y="1139339"/>
            <a:ext cx="4544834" cy="4801314"/>
          </a:xfrm>
          <a:prstGeom prst="rect">
            <a:avLst/>
          </a:prstGeom>
          <a:noFill/>
        </p:spPr>
        <p:txBody>
          <a:bodyPr wrap="none" rtlCol="0">
            <a:spAutoFit/>
          </a:bodyPr>
          <a:lstStyle/>
          <a:p>
            <a:r>
              <a:rPr lang="en-US" altLang="ja-JP" sz="2000" b="1" dirty="0"/>
              <a:t>1</a:t>
            </a:r>
            <a:r>
              <a:rPr lang="ja-JP" altLang="en-US" sz="2000" b="1" dirty="0"/>
              <a:t>章　生物科学と食品</a:t>
            </a:r>
          </a:p>
          <a:p>
            <a:r>
              <a:rPr lang="ja-JP" altLang="en-US" sz="2000" dirty="0" smtClean="0"/>
              <a:t>●発酵　　●遺伝子組換え食品</a:t>
            </a:r>
            <a:endParaRPr lang="en-US" altLang="ja-JP" sz="2000" dirty="0" smtClean="0"/>
          </a:p>
          <a:p>
            <a:endParaRPr lang="ja-JP" altLang="en-US" sz="1400" dirty="0"/>
          </a:p>
          <a:p>
            <a:r>
              <a:rPr lang="en-US" altLang="ja-JP" sz="2000" b="1" dirty="0"/>
              <a:t>2</a:t>
            </a:r>
            <a:r>
              <a:rPr lang="ja-JP" altLang="en-US" sz="2000" b="1" dirty="0"/>
              <a:t>章　生物科学と医療</a:t>
            </a:r>
          </a:p>
          <a:p>
            <a:r>
              <a:rPr lang="ja-JP" altLang="en-US" sz="2000" dirty="0"/>
              <a:t>●</a:t>
            </a:r>
            <a:r>
              <a:rPr lang="ja-JP" altLang="en-US" sz="2000" dirty="0" smtClean="0"/>
              <a:t>抗生物質</a:t>
            </a:r>
            <a:r>
              <a:rPr lang="ja-JP" altLang="en-US" sz="2000" dirty="0"/>
              <a:t>と</a:t>
            </a:r>
            <a:r>
              <a:rPr lang="ja-JP" altLang="en-US" sz="2000" dirty="0" smtClean="0"/>
              <a:t>ワクチン　　●臓器</a:t>
            </a:r>
            <a:r>
              <a:rPr lang="ja-JP" altLang="en-US" sz="2000" dirty="0"/>
              <a:t>移植</a:t>
            </a:r>
          </a:p>
          <a:p>
            <a:r>
              <a:rPr lang="ja-JP" altLang="en-US" sz="2000" dirty="0"/>
              <a:t>●</a:t>
            </a:r>
            <a:r>
              <a:rPr lang="ja-JP" altLang="en-US" sz="2000" dirty="0" smtClean="0"/>
              <a:t>遺伝病　　●ヒトゲノム</a:t>
            </a:r>
            <a:r>
              <a:rPr lang="ja-JP" altLang="en-US" sz="2000" dirty="0"/>
              <a:t>情報の</a:t>
            </a:r>
            <a:r>
              <a:rPr lang="ja-JP" altLang="en-US" sz="2000" dirty="0" smtClean="0"/>
              <a:t>活用</a:t>
            </a:r>
            <a:endParaRPr lang="en-US" altLang="ja-JP" sz="2000" dirty="0" smtClean="0"/>
          </a:p>
          <a:p>
            <a:r>
              <a:rPr lang="ja-JP" altLang="en-US" sz="2000" dirty="0" smtClean="0"/>
              <a:t>●生殖</a:t>
            </a:r>
            <a:r>
              <a:rPr lang="ja-JP" altLang="en-US" sz="2000" dirty="0"/>
              <a:t>補助</a:t>
            </a:r>
            <a:r>
              <a:rPr lang="ja-JP" altLang="en-US" sz="2000" dirty="0" smtClean="0"/>
              <a:t>医療</a:t>
            </a:r>
            <a:endParaRPr lang="en-US" altLang="ja-JP" sz="2000" dirty="0" smtClean="0"/>
          </a:p>
          <a:p>
            <a:endParaRPr lang="ja-JP" altLang="en-US" sz="1600" dirty="0"/>
          </a:p>
          <a:p>
            <a:r>
              <a:rPr lang="en-US" altLang="ja-JP" sz="2000" b="1" dirty="0"/>
              <a:t>3</a:t>
            </a:r>
            <a:r>
              <a:rPr lang="ja-JP" altLang="en-US" sz="2000" b="1" dirty="0"/>
              <a:t>章　生物科学と環境</a:t>
            </a:r>
          </a:p>
          <a:p>
            <a:r>
              <a:rPr lang="ja-JP" altLang="en-US" sz="2000" dirty="0"/>
              <a:t>●</a:t>
            </a:r>
            <a:r>
              <a:rPr lang="ja-JP" altLang="en-US" sz="2000" dirty="0" smtClean="0"/>
              <a:t>外来種</a:t>
            </a:r>
            <a:r>
              <a:rPr lang="ja-JP" altLang="en-US" sz="2000" dirty="0"/>
              <a:t>　</a:t>
            </a:r>
            <a:r>
              <a:rPr lang="ja-JP" altLang="en-US" sz="2000" dirty="0" smtClean="0"/>
              <a:t>　●環境</a:t>
            </a:r>
            <a:r>
              <a:rPr lang="ja-JP" altLang="en-US" sz="2000" dirty="0"/>
              <a:t>汚染</a:t>
            </a:r>
            <a:r>
              <a:rPr lang="ja-JP" altLang="en-US" sz="2000" dirty="0" smtClean="0"/>
              <a:t>物質　　</a:t>
            </a:r>
            <a:endParaRPr lang="en-US" altLang="ja-JP" sz="2000" dirty="0" smtClean="0"/>
          </a:p>
          <a:p>
            <a:r>
              <a:rPr lang="ja-JP" altLang="en-US" sz="2000" dirty="0" smtClean="0"/>
              <a:t>●バイオ</a:t>
            </a:r>
            <a:r>
              <a:rPr lang="ja-JP" altLang="en-US" sz="2000" dirty="0"/>
              <a:t>燃料</a:t>
            </a:r>
          </a:p>
          <a:p>
            <a:endParaRPr lang="ja-JP" altLang="en-US" sz="1600" dirty="0"/>
          </a:p>
          <a:p>
            <a:r>
              <a:rPr lang="en-US" altLang="ja-JP" sz="2000" b="1" dirty="0"/>
              <a:t>4</a:t>
            </a:r>
            <a:r>
              <a:rPr lang="ja-JP" altLang="en-US" sz="2000" b="1" dirty="0"/>
              <a:t>章　高校の生物学で伝えたい</a:t>
            </a:r>
            <a:r>
              <a:rPr lang="ja-JP" altLang="en-US" sz="2000" b="1" dirty="0" smtClean="0"/>
              <a:t>こと</a:t>
            </a:r>
            <a:endParaRPr lang="ja-JP" altLang="en-US" sz="2000" b="1" dirty="0"/>
          </a:p>
          <a:p>
            <a:r>
              <a:rPr lang="en-US" altLang="ja-JP" sz="2000" dirty="0"/>
              <a:t>1</a:t>
            </a:r>
            <a:r>
              <a:rPr lang="ja-JP" altLang="en-US" sz="2000" dirty="0" err="1"/>
              <a:t>．</a:t>
            </a:r>
            <a:r>
              <a:rPr lang="ja-JP" altLang="en-US" sz="2000" dirty="0"/>
              <a:t>海外の教科書の例</a:t>
            </a:r>
          </a:p>
          <a:p>
            <a:r>
              <a:rPr lang="en-US" altLang="ja-JP" sz="2000" dirty="0">
                <a:solidFill>
                  <a:srgbClr val="000000"/>
                </a:solidFill>
              </a:rPr>
              <a:t>2</a:t>
            </a:r>
            <a:r>
              <a:rPr lang="ja-JP" altLang="en-US" sz="2000" dirty="0" err="1">
                <a:solidFill>
                  <a:srgbClr val="000000"/>
                </a:solidFill>
              </a:rPr>
              <a:t>．</a:t>
            </a:r>
            <a:r>
              <a:rPr lang="ja-JP" altLang="en-US" sz="2000" dirty="0">
                <a:solidFill>
                  <a:srgbClr val="000000"/>
                </a:solidFill>
              </a:rPr>
              <a:t>高校の生物学で伝えたい</a:t>
            </a:r>
            <a:r>
              <a:rPr lang="ja-JP" altLang="en-US" sz="2000" dirty="0" smtClean="0">
                <a:solidFill>
                  <a:srgbClr val="000000"/>
                </a:solidFill>
              </a:rPr>
              <a:t>こと</a:t>
            </a:r>
            <a:endParaRPr lang="ja-JP" altLang="en-US" sz="2000" dirty="0">
              <a:solidFill>
                <a:srgbClr val="000000"/>
              </a:solidFill>
            </a:endParaRPr>
          </a:p>
          <a:p>
            <a:r>
              <a:rPr lang="en-US" altLang="ja-JP" sz="2000" dirty="0"/>
              <a:t>3</a:t>
            </a:r>
            <a:r>
              <a:rPr lang="ja-JP" altLang="en-US" sz="2000" dirty="0" err="1"/>
              <a:t>．</a:t>
            </a:r>
            <a:r>
              <a:rPr lang="ja-JP" altLang="en-US" sz="2000" dirty="0"/>
              <a:t>教育現場の</a:t>
            </a:r>
            <a:r>
              <a:rPr lang="ja-JP" altLang="en-US" sz="2000" dirty="0" smtClean="0"/>
              <a:t>声</a:t>
            </a:r>
            <a:endParaRPr kumimoji="1" lang="ja-JP" altLang="en-US" sz="2000"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195" y="1111533"/>
            <a:ext cx="3384499" cy="4738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01136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情報発信・参考資料</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3600" b="1" dirty="0" smtClean="0"/>
              <a:t>①</a:t>
            </a:r>
            <a:r>
              <a:rPr lang="ja-JP" altLang="en-US" sz="3600" b="1" dirty="0"/>
              <a:t>個人のＨＰ</a:t>
            </a:r>
          </a:p>
          <a:p>
            <a:pPr marL="0" indent="0">
              <a:buNone/>
            </a:pPr>
            <a:r>
              <a:rPr lang="ja-JP" altLang="en-US" sz="2400" dirty="0" smtClean="0"/>
              <a:t>授業プリントや各種資料の公開</a:t>
            </a:r>
            <a:endParaRPr lang="en-US" altLang="ja-JP" sz="2400" dirty="0" smtClean="0"/>
          </a:p>
          <a:p>
            <a:endParaRPr lang="ja-JP" altLang="en-US" sz="2400" dirty="0"/>
          </a:p>
          <a:p>
            <a:pPr marL="0" indent="0">
              <a:buNone/>
            </a:pPr>
            <a:r>
              <a:rPr lang="ja-JP" altLang="en-US" sz="2800" b="1" dirty="0" smtClean="0"/>
              <a:t>生物</a:t>
            </a:r>
            <a:r>
              <a:rPr lang="ja-JP" altLang="en-US" sz="2800" b="1" dirty="0"/>
              <a:t>「を</a:t>
            </a:r>
            <a:r>
              <a:rPr lang="ja-JP" altLang="en-US" sz="2800" b="1" dirty="0" smtClean="0"/>
              <a:t>」</a:t>
            </a:r>
            <a:r>
              <a:rPr lang="ja-JP" altLang="en-US" sz="2800" b="1" dirty="0"/>
              <a:t>学ぶ</a:t>
            </a:r>
            <a:r>
              <a:rPr lang="ja-JP" altLang="en-US" sz="2800" b="1" dirty="0" smtClean="0"/>
              <a:t>視点</a:t>
            </a:r>
            <a:r>
              <a:rPr lang="ja-JP" altLang="en-US" sz="2800" b="1" dirty="0"/>
              <a:t>　生物「で</a:t>
            </a:r>
            <a:r>
              <a:rPr lang="ja-JP" altLang="en-US" sz="2800" b="1" dirty="0" smtClean="0"/>
              <a:t>」</a:t>
            </a:r>
            <a:r>
              <a:rPr lang="ja-JP" altLang="en-US" sz="2800" b="1" dirty="0"/>
              <a:t>学ぶ</a:t>
            </a:r>
            <a:r>
              <a:rPr lang="ja-JP" altLang="en-US" sz="2800" b="1" dirty="0" smtClean="0"/>
              <a:t>視点</a:t>
            </a:r>
            <a:endParaRPr lang="ja-JP" altLang="en-US" sz="2800" b="1" dirty="0"/>
          </a:p>
          <a:p>
            <a:pPr marL="0" indent="0">
              <a:buNone/>
            </a:pPr>
            <a:r>
              <a:rPr lang="en-US" altLang="ja-JP" sz="2800" dirty="0">
                <a:hlinkClick r:id="rId2"/>
              </a:rPr>
              <a:t>http://biologymanabiai.jimdo.com</a:t>
            </a:r>
            <a:r>
              <a:rPr lang="en-US" altLang="ja-JP" sz="2800" dirty="0" smtClean="0">
                <a:hlinkClick r:id="rId2"/>
              </a:rPr>
              <a:t>/</a:t>
            </a:r>
            <a:endParaRPr lang="en-US" altLang="ja-JP" sz="2800" dirty="0" smtClean="0"/>
          </a:p>
          <a:p>
            <a:endParaRPr lang="en-US" altLang="ja-JP" dirty="0"/>
          </a:p>
          <a:p>
            <a:pPr marL="0" indent="0">
              <a:buNone/>
            </a:pPr>
            <a:r>
              <a:rPr lang="en-US" altLang="ja-JP" sz="3600" b="1" dirty="0" smtClean="0"/>
              <a:t>②Facebook</a:t>
            </a:r>
          </a:p>
          <a:p>
            <a:pPr marL="0" indent="0">
              <a:buNone/>
            </a:pPr>
            <a:r>
              <a:rPr lang="en-US" altLang="ja-JP" sz="2800" dirty="0" smtClean="0">
                <a:hlinkClick r:id="rId3"/>
              </a:rPr>
              <a:t>https://www.facebook.com/tomohisa.ohno.79</a:t>
            </a:r>
            <a:endParaRPr lang="en-US" altLang="ja-JP" sz="2800" dirty="0" smtClean="0"/>
          </a:p>
          <a:p>
            <a:pPr marL="0" indent="0">
              <a:buNone/>
            </a:pPr>
            <a:r>
              <a:rPr lang="ja-JP" altLang="en-US" sz="2400" dirty="0" smtClean="0"/>
              <a:t>「</a:t>
            </a:r>
            <a:r>
              <a:rPr lang="ja-JP" altLang="en-US" sz="2400" dirty="0"/>
              <a:t>ペンギンのイラスト」の大野智久です</a:t>
            </a:r>
            <a:r>
              <a:rPr lang="ja-JP" altLang="en-US" sz="2400" dirty="0" smtClean="0"/>
              <a:t>。</a:t>
            </a:r>
            <a:endParaRPr lang="en-US" altLang="ja-JP" sz="2400" dirty="0" smtClean="0"/>
          </a:p>
        </p:txBody>
      </p:sp>
    </p:spTree>
    <p:extLst>
      <p:ext uri="{BB962C8B-B14F-4D97-AF65-F5344CB8AC3E}">
        <p14:creationId xmlns:p14="http://schemas.microsoft.com/office/powerpoint/2010/main" val="3220290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話題①</a:t>
            </a:r>
            <a:endParaRPr kumimoji="1" lang="en-US" altLang="ja-JP" sz="5400" b="1" dirty="0" smtClean="0"/>
          </a:p>
          <a:p>
            <a:pPr algn="ctr"/>
            <a:r>
              <a:rPr lang="en-US" altLang="ja-JP" sz="5400" b="1" dirty="0" smtClean="0"/>
              <a:t>AL</a:t>
            </a:r>
            <a:r>
              <a:rPr lang="ja-JP" altLang="en-US" sz="5400" b="1" dirty="0" smtClean="0"/>
              <a:t>型授業の必要性</a:t>
            </a:r>
            <a:endParaRPr lang="ja-JP" altLang="en-US" sz="5400" b="1" dirty="0" smtClean="0"/>
          </a:p>
        </p:txBody>
      </p:sp>
    </p:spTree>
    <p:extLst>
      <p:ext uri="{BB962C8B-B14F-4D97-AF65-F5344CB8AC3E}">
        <p14:creationId xmlns:p14="http://schemas.microsoft.com/office/powerpoint/2010/main" val="3767943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育成したい生徒</a:t>
            </a:r>
            <a:endParaRPr kumimoji="1" lang="ja-JP" altLang="en-US" dirty="0"/>
          </a:p>
        </p:txBody>
      </p:sp>
      <p:sp>
        <p:nvSpPr>
          <p:cNvPr id="3" name="コンテンツ プレースホルダー 2"/>
          <p:cNvSpPr>
            <a:spLocks noGrp="1"/>
          </p:cNvSpPr>
          <p:nvPr>
            <p:ph idx="1"/>
          </p:nvPr>
        </p:nvSpPr>
        <p:spPr/>
        <p:txBody>
          <a:bodyPr/>
          <a:lstStyle/>
          <a:p>
            <a:r>
              <a:rPr lang="ja-JP" altLang="en-US" dirty="0"/>
              <a:t>基礎的</a:t>
            </a:r>
            <a:r>
              <a:rPr lang="ja-JP" altLang="en-US" dirty="0" smtClean="0"/>
              <a:t>な知識・理解の獲得</a:t>
            </a:r>
            <a:endParaRPr lang="en-US" altLang="ja-JP" dirty="0" smtClean="0"/>
          </a:p>
          <a:p>
            <a:pPr marL="0" indent="0">
              <a:buNone/>
            </a:pPr>
            <a:r>
              <a:rPr kumimoji="1" lang="ja-JP" altLang="en-US" dirty="0" smtClean="0"/>
              <a:t>　（「ゴール」ではなく「スタート」）</a:t>
            </a:r>
            <a:endParaRPr kumimoji="1" lang="en-US" altLang="ja-JP" dirty="0" smtClean="0"/>
          </a:p>
          <a:p>
            <a:pPr marL="0" indent="0">
              <a:buNone/>
            </a:pPr>
            <a:endParaRPr kumimoji="1" lang="en-US" altLang="ja-JP" dirty="0"/>
          </a:p>
          <a:p>
            <a:r>
              <a:rPr lang="ja-JP" altLang="en-US" dirty="0"/>
              <a:t>自分だけ</a:t>
            </a:r>
            <a:r>
              <a:rPr lang="ja-JP" altLang="en-US" dirty="0" smtClean="0"/>
              <a:t>の「問い」の「探究」</a:t>
            </a:r>
            <a:endParaRPr lang="en-US" altLang="ja-JP" dirty="0" smtClean="0"/>
          </a:p>
          <a:p>
            <a:endParaRPr kumimoji="1" lang="en-US" altLang="ja-JP" dirty="0"/>
          </a:p>
          <a:p>
            <a:r>
              <a:rPr kumimoji="1" lang="ja-JP" altLang="en-US" dirty="0" smtClean="0"/>
              <a:t>自律的な学び（</a:t>
            </a:r>
            <a:r>
              <a:rPr kumimoji="1" lang="en-US" altLang="ja-JP" dirty="0" smtClean="0"/>
              <a:t>PDCA</a:t>
            </a:r>
            <a:r>
              <a:rPr kumimoji="1" lang="ja-JP" altLang="en-US" dirty="0" smtClean="0"/>
              <a:t>サイクル）</a:t>
            </a:r>
            <a:endParaRPr kumimoji="1" lang="ja-JP" altLang="en-US" dirty="0"/>
          </a:p>
        </p:txBody>
      </p:sp>
    </p:spTree>
    <p:extLst>
      <p:ext uri="{BB962C8B-B14F-4D97-AF65-F5344CB8AC3E}">
        <p14:creationId xmlns:p14="http://schemas.microsoft.com/office/powerpoint/2010/main" val="2141159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一</a:t>
            </a:r>
            <a:r>
              <a:rPr lang="ja-JP" altLang="en-US" dirty="0" smtClean="0"/>
              <a:t>方向の授業の持つ課題</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smtClean="0"/>
          </a:p>
          <a:p>
            <a:pPr marL="0" indent="0">
              <a:buNone/>
            </a:pPr>
            <a:r>
              <a:rPr lang="ja-JP" altLang="en-US" dirty="0" smtClean="0"/>
              <a:t>●</a:t>
            </a:r>
            <a:r>
              <a:rPr lang="ja-JP" altLang="en-US" dirty="0"/>
              <a:t>「教えることのできないこと</a:t>
            </a:r>
            <a:r>
              <a:rPr lang="ja-JP" altLang="en-US" dirty="0" smtClean="0"/>
              <a:t>」の存在</a:t>
            </a:r>
            <a:endParaRPr lang="ja-JP" altLang="en-US" dirty="0"/>
          </a:p>
          <a:p>
            <a:pPr marL="0" indent="0">
              <a:buNone/>
            </a:pPr>
            <a:r>
              <a:rPr lang="ja-JP" altLang="en-US" dirty="0"/>
              <a:t>　ｅｘ</a:t>
            </a:r>
            <a:r>
              <a:rPr lang="ja-JP" altLang="en-US" dirty="0" smtClean="0"/>
              <a:t>）「問い」の発見、自律的な学び</a:t>
            </a:r>
            <a:endParaRPr lang="en-US" altLang="ja-JP" dirty="0" smtClean="0"/>
          </a:p>
          <a:p>
            <a:pPr marL="0" indent="0">
              <a:buNone/>
            </a:pPr>
            <a:endParaRPr lang="ja-JP" altLang="en-US" dirty="0"/>
          </a:p>
        </p:txBody>
      </p:sp>
    </p:spTree>
    <p:extLst>
      <p:ext uri="{BB962C8B-B14F-4D97-AF65-F5344CB8AC3E}">
        <p14:creationId xmlns:p14="http://schemas.microsoft.com/office/powerpoint/2010/main" val="3801164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a:t>
            </a:r>
            <a:r>
              <a:rPr lang="ja-JP" altLang="en-US" dirty="0" smtClean="0"/>
              <a:t>の</a:t>
            </a:r>
            <a:r>
              <a:rPr lang="ja-JP" altLang="en-US" dirty="0"/>
              <a:t>４</a:t>
            </a:r>
            <a:r>
              <a:rPr lang="ja-JP" altLang="en-US" dirty="0" smtClean="0"/>
              <a:t>段階</a:t>
            </a:r>
            <a:endParaRPr kumimoji="1" lang="ja-JP" altLang="en-US" dirty="0"/>
          </a:p>
        </p:txBody>
      </p:sp>
      <p:sp>
        <p:nvSpPr>
          <p:cNvPr id="3" name="コンテンツ プレースホルダー 2"/>
          <p:cNvSpPr>
            <a:spLocks noGrp="1"/>
          </p:cNvSpPr>
          <p:nvPr>
            <p:ph idx="1"/>
          </p:nvPr>
        </p:nvSpPr>
        <p:spPr>
          <a:xfrm>
            <a:off x="467544" y="1628800"/>
            <a:ext cx="8229600" cy="4464496"/>
          </a:xfrm>
        </p:spPr>
        <p:txBody>
          <a:bodyPr>
            <a:normAutofit/>
          </a:bodyPr>
          <a:lstStyle/>
          <a:p>
            <a:pPr marL="0" indent="0">
              <a:buNone/>
            </a:pPr>
            <a:r>
              <a:rPr kumimoji="1" lang="ja-JP" altLang="en-US" b="1" dirty="0" smtClean="0"/>
              <a:t>①わからないことがわからない</a:t>
            </a:r>
            <a:endParaRPr kumimoji="1" lang="en-US" altLang="ja-JP" b="1" dirty="0" smtClean="0"/>
          </a:p>
          <a:p>
            <a:pPr marL="0" indent="0">
              <a:buNone/>
            </a:pPr>
            <a:endParaRPr lang="en-US" altLang="ja-JP" b="1" dirty="0" smtClean="0"/>
          </a:p>
          <a:p>
            <a:pPr marL="0" indent="0">
              <a:buNone/>
            </a:pPr>
            <a:r>
              <a:rPr kumimoji="1" lang="ja-JP" altLang="en-US" b="1" dirty="0" smtClean="0"/>
              <a:t>②わからないことがわかる</a:t>
            </a:r>
            <a:endParaRPr kumimoji="1" lang="en-US" altLang="ja-JP" b="1" dirty="0" smtClean="0"/>
          </a:p>
          <a:p>
            <a:pPr marL="0" indent="0">
              <a:buNone/>
            </a:pPr>
            <a:endParaRPr lang="en-US" altLang="ja-JP" b="1" dirty="0" smtClean="0"/>
          </a:p>
          <a:p>
            <a:pPr marL="0" indent="0">
              <a:buNone/>
            </a:pPr>
            <a:r>
              <a:rPr kumimoji="1" lang="ja-JP" altLang="en-US" b="1" dirty="0" smtClean="0"/>
              <a:t>③わかった気になる</a:t>
            </a:r>
            <a:endParaRPr kumimoji="1" lang="en-US" altLang="ja-JP" b="1" dirty="0" smtClean="0"/>
          </a:p>
          <a:p>
            <a:pPr marL="0" indent="0">
              <a:buNone/>
            </a:pPr>
            <a:endParaRPr lang="en-US" altLang="ja-JP" b="1" dirty="0" smtClean="0"/>
          </a:p>
          <a:p>
            <a:pPr marL="0" indent="0">
              <a:buNone/>
            </a:pPr>
            <a:r>
              <a:rPr kumimoji="1" lang="ja-JP" altLang="en-US" b="1" dirty="0" smtClean="0"/>
              <a:t>④本当にわかる</a:t>
            </a:r>
            <a:endParaRPr kumimoji="1" lang="en-US" altLang="ja-JP" b="1" dirty="0" smtClean="0"/>
          </a:p>
        </p:txBody>
      </p:sp>
      <p:sp>
        <p:nvSpPr>
          <p:cNvPr id="4" name="U ターン矢印 3"/>
          <p:cNvSpPr/>
          <p:nvPr/>
        </p:nvSpPr>
        <p:spPr>
          <a:xfrm rot="5400000">
            <a:off x="6055028" y="2089988"/>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2093947"/>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
        <p:nvSpPr>
          <p:cNvPr id="7" name="U ターン矢印 6"/>
          <p:cNvSpPr/>
          <p:nvPr/>
        </p:nvSpPr>
        <p:spPr>
          <a:xfrm rot="5400000">
            <a:off x="6055028" y="4394244"/>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412377"/>
            <a:ext cx="1415772" cy="1077218"/>
          </a:xfrm>
          <a:prstGeom prst="rect">
            <a:avLst/>
          </a:prstGeom>
          <a:noFill/>
          <a:ln>
            <a:noFill/>
          </a:ln>
        </p:spPr>
        <p:txBody>
          <a:bodyPr wrap="none" rtlCol="0">
            <a:spAutoFit/>
          </a:bodyPr>
          <a:lstStyle/>
          <a:p>
            <a:pPr algn="ctr"/>
            <a:r>
              <a:rPr lang="ja-JP" altLang="en-US" sz="3200" b="1" dirty="0" smtClean="0"/>
              <a:t>大きな</a:t>
            </a:r>
            <a:endParaRPr lang="en-US" altLang="ja-JP" sz="3200" b="1" dirty="0" smtClean="0"/>
          </a:p>
          <a:p>
            <a:pPr algn="ctr"/>
            <a:r>
              <a:rPr lang="ja-JP" altLang="en-US" sz="3200" b="1" dirty="0" smtClean="0"/>
              <a:t>転換</a:t>
            </a:r>
            <a:endParaRPr kumimoji="1" lang="en-US" altLang="ja-JP" sz="3200" b="1" dirty="0" smtClean="0"/>
          </a:p>
        </p:txBody>
      </p:sp>
    </p:spTree>
    <p:extLst>
      <p:ext uri="{BB962C8B-B14F-4D97-AF65-F5344CB8AC3E}">
        <p14:creationId xmlns:p14="http://schemas.microsoft.com/office/powerpoint/2010/main" val="2348389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ラーニングピラミッド</a:t>
            </a:r>
            <a:endParaRPr kumimoji="1" lang="ja-JP" altLang="en-US" dirty="0"/>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smtClean="0"/>
              <a:t>講義</a:t>
            </a:r>
            <a:endParaRPr kumimoji="1" lang="ja-JP" altLang="en-US" sz="2000" b="1" dirty="0"/>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視聴覚</a:t>
            </a:r>
            <a:endParaRPr lang="en-US" altLang="ja-JP" sz="2000" b="1" dirty="0" smtClean="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smtClean="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a:t>
            </a:r>
            <a:r>
              <a:rPr lang="ja-JP" altLang="en-US" sz="2000" b="1" dirty="0" smtClean="0"/>
              <a:t>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17824" y="1872534"/>
            <a:ext cx="2736304" cy="646331"/>
          </a:xfrm>
          <a:prstGeom prst="rect">
            <a:avLst/>
          </a:prstGeom>
          <a:solidFill>
            <a:schemeClr val="bg1"/>
          </a:solidFill>
          <a:ln>
            <a:solidFill>
              <a:schemeClr val="tx1"/>
            </a:solidFill>
          </a:ln>
        </p:spPr>
        <p:txBody>
          <a:bodyPr wrap="square" rtlCol="0">
            <a:spAutoFit/>
          </a:bodyPr>
          <a:lstStyle/>
          <a:p>
            <a:pPr algn="ctr"/>
            <a:r>
              <a:rPr kumimoji="1" lang="ja-JP" altLang="en-US" dirty="0" smtClean="0"/>
              <a:t>実証的な研究成果</a:t>
            </a:r>
            <a:endParaRPr kumimoji="1" lang="en-US" altLang="ja-JP" dirty="0" smtClean="0"/>
          </a:p>
          <a:p>
            <a:pPr algn="ctr"/>
            <a:r>
              <a:rPr lang="ja-JP" altLang="en-US" dirty="0"/>
              <a:t>ではないこと</a:t>
            </a:r>
            <a:r>
              <a:rPr lang="ja-JP" altLang="en-US" dirty="0" smtClean="0"/>
              <a:t>に注意</a:t>
            </a:r>
            <a:endParaRPr lang="en-US" altLang="ja-JP" dirty="0" smtClean="0"/>
          </a:p>
        </p:txBody>
      </p:sp>
    </p:spTree>
    <p:extLst>
      <p:ext uri="{BB962C8B-B14F-4D97-AF65-F5344CB8AC3E}">
        <p14:creationId xmlns:p14="http://schemas.microsoft.com/office/powerpoint/2010/main" val="4080224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「探究」の位置付け</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b="1" dirty="0" smtClean="0"/>
              <a:t>●</a:t>
            </a:r>
            <a:r>
              <a:rPr lang="ja-JP" altLang="ja-JP" b="1" dirty="0" smtClean="0"/>
              <a:t>習得</a:t>
            </a:r>
            <a:r>
              <a:rPr lang="ja-JP" altLang="ja-JP" b="1" dirty="0"/>
              <a:t>・活用・探究という学びの過程</a:t>
            </a:r>
          </a:p>
          <a:p>
            <a:pPr marL="0" indent="0">
              <a:buNone/>
            </a:pPr>
            <a:r>
              <a:rPr lang="ja-JP" altLang="en-US" dirty="0" smtClean="0"/>
              <a:t>　</a:t>
            </a:r>
            <a:r>
              <a:rPr lang="ja-JP" altLang="ja-JP" dirty="0" smtClean="0"/>
              <a:t>習得</a:t>
            </a:r>
            <a:r>
              <a:rPr lang="ja-JP" altLang="ja-JP" dirty="0"/>
              <a:t>：基本的な知識</a:t>
            </a:r>
          </a:p>
          <a:p>
            <a:pPr marL="0" indent="0">
              <a:buNone/>
            </a:pPr>
            <a:r>
              <a:rPr lang="ja-JP" altLang="en-US" dirty="0" smtClean="0"/>
              <a:t>　</a:t>
            </a:r>
            <a:r>
              <a:rPr lang="ja-JP" altLang="ja-JP" dirty="0" smtClean="0"/>
              <a:t>活用</a:t>
            </a:r>
            <a:r>
              <a:rPr lang="ja-JP" altLang="ja-JP" dirty="0"/>
              <a:t>：知識を使った思考</a:t>
            </a:r>
          </a:p>
          <a:p>
            <a:pPr marL="0" indent="0">
              <a:buNone/>
            </a:pPr>
            <a:r>
              <a:rPr lang="ja-JP" altLang="en-US" dirty="0" smtClean="0"/>
              <a:t>　</a:t>
            </a:r>
            <a:r>
              <a:rPr lang="ja-JP" altLang="ja-JP" dirty="0" smtClean="0"/>
              <a:t>探究</a:t>
            </a:r>
            <a:r>
              <a:rPr lang="ja-JP" altLang="ja-JP" dirty="0"/>
              <a:t>：「問い」</a:t>
            </a:r>
            <a:r>
              <a:rPr lang="ja-JP" altLang="ja-JP" dirty="0" smtClean="0"/>
              <a:t>を</a:t>
            </a:r>
            <a:r>
              <a:rPr lang="ja-JP" altLang="en-US" dirty="0"/>
              <a:t>立てて</a:t>
            </a:r>
            <a:r>
              <a:rPr lang="ja-JP" altLang="ja-JP" dirty="0" smtClean="0"/>
              <a:t>解決</a:t>
            </a:r>
            <a:endParaRPr lang="en-US" altLang="ja-JP" dirty="0" smtClean="0"/>
          </a:p>
          <a:p>
            <a:pPr marL="0" indent="0">
              <a:buNone/>
            </a:pPr>
            <a:r>
              <a:rPr lang="en-US" altLang="ja-JP" dirty="0"/>
              <a:t> </a:t>
            </a:r>
            <a:endParaRPr lang="ja-JP" altLang="ja-JP" dirty="0"/>
          </a:p>
          <a:p>
            <a:pPr marL="0" indent="0">
              <a:buNone/>
            </a:pPr>
            <a:r>
              <a:rPr lang="ja-JP" altLang="en-US" b="1" dirty="0" smtClean="0"/>
              <a:t>●「</a:t>
            </a:r>
            <a:r>
              <a:rPr lang="ja-JP" altLang="ja-JP" b="1" dirty="0" smtClean="0"/>
              <a:t>課題解決力</a:t>
            </a:r>
            <a:r>
              <a:rPr lang="ja-JP" altLang="en-US" b="1" dirty="0" smtClean="0"/>
              <a:t>」</a:t>
            </a:r>
            <a:r>
              <a:rPr lang="ja-JP" altLang="ja-JP" b="1" dirty="0" smtClean="0"/>
              <a:t>と</a:t>
            </a:r>
            <a:r>
              <a:rPr lang="ja-JP" altLang="en-US" b="1" dirty="0" smtClean="0"/>
              <a:t>「</a:t>
            </a:r>
            <a:r>
              <a:rPr lang="ja-JP" altLang="ja-JP" b="1" dirty="0" smtClean="0"/>
              <a:t>課題発見力</a:t>
            </a:r>
            <a:r>
              <a:rPr lang="ja-JP" altLang="en-US" b="1" dirty="0" smtClean="0"/>
              <a:t>」</a:t>
            </a:r>
            <a:endParaRPr lang="ja-JP" altLang="ja-JP" b="1" dirty="0"/>
          </a:p>
          <a:p>
            <a:endParaRPr kumimoji="1" lang="ja-JP" altLang="en-US" dirty="0"/>
          </a:p>
        </p:txBody>
      </p:sp>
    </p:spTree>
    <p:extLst>
      <p:ext uri="{BB962C8B-B14F-4D97-AF65-F5344CB8AC3E}">
        <p14:creationId xmlns:p14="http://schemas.microsoft.com/office/powerpoint/2010/main" val="2247462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授業の質的な転換</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smtClean="0"/>
          </a:p>
          <a:p>
            <a:pPr marL="0" indent="0">
              <a:buNone/>
            </a:pPr>
            <a:r>
              <a:rPr lang="ja-JP" altLang="en-US" dirty="0" smtClean="0"/>
              <a:t>●</a:t>
            </a:r>
            <a:r>
              <a:rPr lang="ja-JP" altLang="en-US" dirty="0"/>
              <a:t>「教えることのできないこと</a:t>
            </a:r>
            <a:r>
              <a:rPr lang="ja-JP" altLang="en-US" dirty="0" smtClean="0"/>
              <a:t>」の存在</a:t>
            </a:r>
            <a:endParaRPr lang="ja-JP" altLang="en-US" dirty="0"/>
          </a:p>
          <a:p>
            <a:pPr marL="0" indent="0">
              <a:buNone/>
            </a:pPr>
            <a:r>
              <a:rPr lang="ja-JP" altLang="en-US" dirty="0"/>
              <a:t>　ｅｘ</a:t>
            </a:r>
            <a:r>
              <a:rPr lang="ja-JP" altLang="en-US" dirty="0"/>
              <a:t>）「問い」の発見、自律的な学び</a:t>
            </a:r>
            <a:endParaRPr lang="en-US" altLang="ja-JP" dirty="0"/>
          </a:p>
          <a:p>
            <a:pPr marL="0" indent="0">
              <a:buNone/>
            </a:pPr>
            <a:endParaRPr lang="ja-JP" altLang="en-US" dirty="0"/>
          </a:p>
          <a:p>
            <a:pPr marL="0" indent="0" algn="ctr">
              <a:buNone/>
            </a:pPr>
            <a:r>
              <a:rPr lang="ja-JP" altLang="en-US" dirty="0"/>
              <a:t>「（教師が）教える」→「（生徒が）学ぶ」</a:t>
            </a:r>
          </a:p>
          <a:p>
            <a:pPr marL="0" indent="0" algn="ctr">
              <a:buNone/>
            </a:pPr>
            <a:r>
              <a:rPr lang="en-US" altLang="ja-JP" sz="4000" b="1" dirty="0" smtClean="0">
                <a:solidFill>
                  <a:srgbClr val="FF0000"/>
                </a:solidFill>
              </a:rPr>
              <a:t>Teach</a:t>
            </a:r>
            <a:r>
              <a:rPr lang="ja-JP" altLang="en-US" sz="4000" b="1" dirty="0">
                <a:solidFill>
                  <a:srgbClr val="FF0000"/>
                </a:solidFill>
              </a:rPr>
              <a:t>から</a:t>
            </a:r>
            <a:r>
              <a:rPr lang="en-US" altLang="ja-JP" sz="4000" b="1" dirty="0">
                <a:solidFill>
                  <a:srgbClr val="FF0000"/>
                </a:solidFill>
              </a:rPr>
              <a:t>Learn</a:t>
            </a:r>
            <a:r>
              <a:rPr lang="ja-JP" altLang="en-US" sz="4000" b="1" dirty="0" err="1">
                <a:solidFill>
                  <a:srgbClr val="FF0000"/>
                </a:solidFill>
              </a:rPr>
              <a:t>への</a:t>
            </a:r>
            <a:r>
              <a:rPr lang="ja-JP" altLang="en-US" sz="4000" b="1" dirty="0">
                <a:solidFill>
                  <a:srgbClr val="FF0000"/>
                </a:solidFill>
              </a:rPr>
              <a:t>質的</a:t>
            </a:r>
            <a:r>
              <a:rPr lang="ja-JP" altLang="en-US" sz="4000" b="1" dirty="0" smtClean="0">
                <a:solidFill>
                  <a:srgbClr val="FF0000"/>
                </a:solidFill>
              </a:rPr>
              <a:t>転換</a:t>
            </a:r>
            <a:endParaRPr kumimoji="1" lang="en-US" altLang="ja-JP" sz="4000" b="1" dirty="0" smtClean="0">
              <a:solidFill>
                <a:srgbClr val="FF0000"/>
              </a:solidFill>
            </a:endParaRPr>
          </a:p>
        </p:txBody>
      </p:sp>
    </p:spTree>
    <p:extLst>
      <p:ext uri="{BB962C8B-B14F-4D97-AF65-F5344CB8AC3E}">
        <p14:creationId xmlns:p14="http://schemas.microsoft.com/office/powerpoint/2010/main" val="613363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3481</TotalTime>
  <Words>1455</Words>
  <Application>Microsoft Office PowerPoint</Application>
  <PresentationFormat>画面に合わせる (4:3)</PresentationFormat>
  <Paragraphs>221</Paragraphs>
  <Slides>28</Slides>
  <Notes>1</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Office ​​テーマ</vt:lpstr>
      <vt:lpstr>高校での遺伝教育における AL型授業の可能性</vt:lpstr>
      <vt:lpstr>PowerPoint プレゼンテーション</vt:lpstr>
      <vt:lpstr>PowerPoint プレゼンテーション</vt:lpstr>
      <vt:lpstr>育成したい生徒</vt:lpstr>
      <vt:lpstr>一方向の授業の持つ課題</vt:lpstr>
      <vt:lpstr>理解の４段階</vt:lpstr>
      <vt:lpstr>ラーニングピラミッド</vt:lpstr>
      <vt:lpstr>「探究」の位置付け</vt:lpstr>
      <vt:lpstr>授業の質的な転換</vt:lpstr>
      <vt:lpstr>PowerPoint プレゼンテーション</vt:lpstr>
      <vt:lpstr>授業（50分）の進行例</vt:lpstr>
      <vt:lpstr>授業の課題設定例①</vt:lpstr>
      <vt:lpstr>授業の課題設定例②</vt:lpstr>
      <vt:lpstr>「目的」の重要性</vt:lpstr>
      <vt:lpstr>授業アンケートの結果</vt:lpstr>
      <vt:lpstr>知っておく必要性を感じた知識</vt:lpstr>
      <vt:lpstr>一般市民が持つべき知識・理解</vt:lpstr>
      <vt:lpstr>感想</vt:lpstr>
      <vt:lpstr>授業の課題設定例③</vt:lpstr>
      <vt:lpstr>生徒の「問い」の例①</vt:lpstr>
      <vt:lpstr>生徒の「問い」の例②</vt:lpstr>
      <vt:lpstr>PowerPoint プレゼンテーション</vt:lpstr>
      <vt:lpstr>「学校」「授業」の価値</vt:lpstr>
      <vt:lpstr>教師の「職能」の変化</vt:lpstr>
      <vt:lpstr>参考資料</vt:lpstr>
      <vt:lpstr>参考書籍</vt:lpstr>
      <vt:lpstr>参考書籍</vt:lpstr>
      <vt:lpstr>情報発信・参考資料</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東京都</cp:lastModifiedBy>
  <cp:revision>126</cp:revision>
  <cp:lastPrinted>2017-06-24T06:38:45Z</cp:lastPrinted>
  <dcterms:created xsi:type="dcterms:W3CDTF">2015-01-23T22:08:07Z</dcterms:created>
  <dcterms:modified xsi:type="dcterms:W3CDTF">2017-06-24T06:41:24Z</dcterms:modified>
</cp:coreProperties>
</file>