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5"/>
  </p:notesMasterIdLst>
  <p:handoutMasterIdLst>
    <p:handoutMasterId r:id="rId86"/>
  </p:handoutMasterIdLst>
  <p:sldIdLst>
    <p:sldId id="310" r:id="rId2"/>
    <p:sldId id="659" r:id="rId3"/>
    <p:sldId id="535" r:id="rId4"/>
    <p:sldId id="568" r:id="rId5"/>
    <p:sldId id="311" r:id="rId6"/>
    <p:sldId id="518" r:id="rId7"/>
    <p:sldId id="588" r:id="rId8"/>
    <p:sldId id="520" r:id="rId9"/>
    <p:sldId id="521" r:id="rId10"/>
    <p:sldId id="522" r:id="rId11"/>
    <p:sldId id="660" r:id="rId12"/>
    <p:sldId id="524" r:id="rId13"/>
    <p:sldId id="525" r:id="rId14"/>
    <p:sldId id="592" r:id="rId15"/>
    <p:sldId id="593" r:id="rId16"/>
    <p:sldId id="646" r:id="rId17"/>
    <p:sldId id="647" r:id="rId18"/>
    <p:sldId id="648" r:id="rId19"/>
    <p:sldId id="537" r:id="rId20"/>
    <p:sldId id="538" r:id="rId21"/>
    <p:sldId id="539" r:id="rId22"/>
    <p:sldId id="540" r:id="rId23"/>
    <p:sldId id="541" r:id="rId24"/>
    <p:sldId id="542" r:id="rId25"/>
    <p:sldId id="543" r:id="rId26"/>
    <p:sldId id="544" r:id="rId27"/>
    <p:sldId id="495" r:id="rId28"/>
    <p:sldId id="385" r:id="rId29"/>
    <p:sldId id="546" r:id="rId30"/>
    <p:sldId id="547" r:id="rId31"/>
    <p:sldId id="595" r:id="rId32"/>
    <p:sldId id="597" r:id="rId33"/>
    <p:sldId id="649" r:id="rId34"/>
    <p:sldId id="596" r:id="rId35"/>
    <p:sldId id="600" r:id="rId36"/>
    <p:sldId id="438" r:id="rId37"/>
    <p:sldId id="439" r:id="rId38"/>
    <p:sldId id="440" r:id="rId39"/>
    <p:sldId id="602" r:id="rId40"/>
    <p:sldId id="447" r:id="rId41"/>
    <p:sldId id="604" r:id="rId42"/>
    <p:sldId id="594" r:id="rId43"/>
    <p:sldId id="586" r:id="rId44"/>
    <p:sldId id="661" r:id="rId45"/>
    <p:sldId id="662" r:id="rId46"/>
    <p:sldId id="650" r:id="rId47"/>
    <p:sldId id="558" r:id="rId48"/>
    <p:sldId id="654" r:id="rId49"/>
    <p:sldId id="655" r:id="rId50"/>
    <p:sldId id="656" r:id="rId51"/>
    <p:sldId id="657" r:id="rId52"/>
    <p:sldId id="658" r:id="rId53"/>
    <p:sldId id="621" r:id="rId54"/>
    <p:sldId id="622" r:id="rId55"/>
    <p:sldId id="623" r:id="rId56"/>
    <p:sldId id="624" r:id="rId57"/>
    <p:sldId id="625" r:id="rId58"/>
    <p:sldId id="651" r:id="rId59"/>
    <p:sldId id="626" r:id="rId60"/>
    <p:sldId id="627" r:id="rId61"/>
    <p:sldId id="628" r:id="rId62"/>
    <p:sldId id="629" r:id="rId63"/>
    <p:sldId id="630" r:id="rId64"/>
    <p:sldId id="631" r:id="rId65"/>
    <p:sldId id="632" r:id="rId66"/>
    <p:sldId id="633" r:id="rId67"/>
    <p:sldId id="634" r:id="rId68"/>
    <p:sldId id="635" r:id="rId69"/>
    <p:sldId id="636" r:id="rId70"/>
    <p:sldId id="637" r:id="rId71"/>
    <p:sldId id="639" r:id="rId72"/>
    <p:sldId id="652" r:id="rId73"/>
    <p:sldId id="640" r:id="rId74"/>
    <p:sldId id="643" r:id="rId75"/>
    <p:sldId id="642" r:id="rId76"/>
    <p:sldId id="644" r:id="rId77"/>
    <p:sldId id="645" r:id="rId78"/>
    <p:sldId id="511" r:id="rId79"/>
    <p:sldId id="587" r:id="rId80"/>
    <p:sldId id="467" r:id="rId81"/>
    <p:sldId id="417" r:id="rId82"/>
    <p:sldId id="653" r:id="rId83"/>
    <p:sldId id="641" r:id="rId84"/>
  </p:sldIdLst>
  <p:sldSz cx="9144000" cy="6858000" type="screen4x3"/>
  <p:notesSz cx="7053263" cy="101869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08">
          <p15:clr>
            <a:srgbClr val="A4A3A4"/>
          </p15:clr>
        </p15:guide>
        <p15:guide id="2" pos="22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57" autoAdjust="0"/>
    <p:restoredTop sz="94718" autoAdjust="0"/>
  </p:normalViewPr>
  <p:slideViewPr>
    <p:cSldViewPr showGuides="1">
      <p:cViewPr varScale="1">
        <p:scale>
          <a:sx n="64" d="100"/>
          <a:sy n="64" d="100"/>
        </p:scale>
        <p:origin x="138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13974"/>
    </p:cViewPr>
  </p:sorterViewPr>
  <p:notesViewPr>
    <p:cSldViewPr>
      <p:cViewPr varScale="1">
        <p:scale>
          <a:sx n="51" d="100"/>
          <a:sy n="51" d="100"/>
        </p:scale>
        <p:origin x="-2916" y="-84"/>
      </p:cViewPr>
      <p:guideLst>
        <p:guide orient="horz" pos="3208"/>
        <p:guide pos="222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9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F07C19-EBF9-41DD-BCA6-DD2AB0DEB5C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A42A76C3-3D39-4111-A661-95C60189E1BE}">
      <dgm:prSet/>
      <dgm:spPr/>
      <dgm:t>
        <a:bodyPr/>
        <a:lstStyle/>
        <a:p>
          <a:pPr rtl="0"/>
          <a:r>
            <a:rPr kumimoji="1" lang="ja-JP" dirty="0"/>
            <a:t>●実践例を材料とし、</a:t>
          </a:r>
          <a:r>
            <a:rPr kumimoji="1" lang="ja-JP" altLang="en-US" dirty="0"/>
            <a:t>高校生物における「主体的・対話的で深い学び」について</a:t>
          </a:r>
          <a:r>
            <a:rPr kumimoji="1" lang="ja-JP" dirty="0"/>
            <a:t>考察する</a:t>
          </a:r>
          <a:endParaRPr lang="ja-JP" dirty="0"/>
        </a:p>
      </dgm:t>
    </dgm:pt>
    <dgm:pt modelId="{D720E525-26E1-48C4-885D-D0C669131B65}" type="parTrans" cxnId="{C6A2ED32-C61D-44EB-A7DD-0FB2F0F42538}">
      <dgm:prSet/>
      <dgm:spPr/>
      <dgm:t>
        <a:bodyPr/>
        <a:lstStyle/>
        <a:p>
          <a:endParaRPr kumimoji="1" lang="ja-JP" altLang="en-US"/>
        </a:p>
      </dgm:t>
    </dgm:pt>
    <dgm:pt modelId="{503CA60D-76E4-4A85-8389-784C08F087F6}" type="sibTrans" cxnId="{C6A2ED32-C61D-44EB-A7DD-0FB2F0F42538}">
      <dgm:prSet/>
      <dgm:spPr/>
      <dgm:t>
        <a:bodyPr/>
        <a:lstStyle/>
        <a:p>
          <a:endParaRPr kumimoji="1" lang="ja-JP" altLang="en-US"/>
        </a:p>
      </dgm:t>
    </dgm:pt>
    <dgm:pt modelId="{47528968-8DA0-4225-B91C-F982DA50898F}">
      <dgm:prSet/>
      <dgm:spPr/>
      <dgm:t>
        <a:bodyPr/>
        <a:lstStyle/>
        <a:p>
          <a:pPr rtl="0"/>
          <a:r>
            <a:rPr kumimoji="1" lang="ja-JP" dirty="0"/>
            <a:t>●</a:t>
          </a:r>
          <a:r>
            <a:rPr kumimoji="1" lang="ja-JP" altLang="en-US" dirty="0"/>
            <a:t>他者と</a:t>
          </a:r>
          <a:r>
            <a:rPr kumimoji="1" lang="ja-JP" dirty="0"/>
            <a:t>情報を共有し、新しいアイデアや「つながり」を持ち帰る。</a:t>
          </a:r>
          <a:endParaRPr lang="ja-JP" dirty="0"/>
        </a:p>
      </dgm:t>
    </dgm:pt>
    <dgm:pt modelId="{65097695-51F4-4431-9400-2B7EFA5CB07A}" type="parTrans" cxnId="{73780F07-9AF8-4C66-8F4D-97CE8336BFE5}">
      <dgm:prSet/>
      <dgm:spPr/>
      <dgm:t>
        <a:bodyPr/>
        <a:lstStyle/>
        <a:p>
          <a:endParaRPr kumimoji="1" lang="ja-JP" altLang="en-US"/>
        </a:p>
      </dgm:t>
    </dgm:pt>
    <dgm:pt modelId="{ED9BD528-741F-41CB-9022-E82533B483CD}" type="sibTrans" cxnId="{73780F07-9AF8-4C66-8F4D-97CE8336BFE5}">
      <dgm:prSet/>
      <dgm:spPr/>
      <dgm:t>
        <a:bodyPr/>
        <a:lstStyle/>
        <a:p>
          <a:endParaRPr kumimoji="1" lang="ja-JP" altLang="en-US"/>
        </a:p>
      </dgm:t>
    </dgm:pt>
    <dgm:pt modelId="{341CF50C-A4B7-4123-B6BA-D5881832308A}" type="pres">
      <dgm:prSet presAssocID="{D0F07C19-EBF9-41DD-BCA6-DD2AB0DEB5C4}" presName="linear" presStyleCnt="0">
        <dgm:presLayoutVars>
          <dgm:animLvl val="lvl"/>
          <dgm:resizeHandles val="exact"/>
        </dgm:presLayoutVars>
      </dgm:prSet>
      <dgm:spPr/>
    </dgm:pt>
    <dgm:pt modelId="{6BCEE960-DC0B-45A1-A08F-03B402173118}" type="pres">
      <dgm:prSet presAssocID="{A42A76C3-3D39-4111-A661-95C60189E1BE}" presName="parentText" presStyleLbl="node1" presStyleIdx="0" presStyleCnt="2">
        <dgm:presLayoutVars>
          <dgm:chMax val="0"/>
          <dgm:bulletEnabled val="1"/>
        </dgm:presLayoutVars>
      </dgm:prSet>
      <dgm:spPr/>
    </dgm:pt>
    <dgm:pt modelId="{0EA244C3-5A1F-483F-9FAD-DECD030E2EF2}" type="pres">
      <dgm:prSet presAssocID="{503CA60D-76E4-4A85-8389-784C08F087F6}" presName="spacer" presStyleCnt="0"/>
      <dgm:spPr/>
    </dgm:pt>
    <dgm:pt modelId="{2EBD2E16-5405-41C9-82FB-2719B7DCA445}" type="pres">
      <dgm:prSet presAssocID="{47528968-8DA0-4225-B91C-F982DA50898F}" presName="parentText" presStyleLbl="node1" presStyleIdx="1" presStyleCnt="2">
        <dgm:presLayoutVars>
          <dgm:chMax val="0"/>
          <dgm:bulletEnabled val="1"/>
        </dgm:presLayoutVars>
      </dgm:prSet>
      <dgm:spPr/>
    </dgm:pt>
  </dgm:ptLst>
  <dgm:cxnLst>
    <dgm:cxn modelId="{73780F07-9AF8-4C66-8F4D-97CE8336BFE5}" srcId="{D0F07C19-EBF9-41DD-BCA6-DD2AB0DEB5C4}" destId="{47528968-8DA0-4225-B91C-F982DA50898F}" srcOrd="1" destOrd="0" parTransId="{65097695-51F4-4431-9400-2B7EFA5CB07A}" sibTransId="{ED9BD528-741F-41CB-9022-E82533B483CD}"/>
    <dgm:cxn modelId="{EC42590C-6E8D-4648-86D6-5BCC706F462A}" type="presOf" srcId="{47528968-8DA0-4225-B91C-F982DA50898F}" destId="{2EBD2E16-5405-41C9-82FB-2719B7DCA445}" srcOrd="0" destOrd="0" presId="urn:microsoft.com/office/officeart/2005/8/layout/vList2"/>
    <dgm:cxn modelId="{72063830-C07A-4A41-8A98-6D1D933ACDBE}" type="presOf" srcId="{A42A76C3-3D39-4111-A661-95C60189E1BE}" destId="{6BCEE960-DC0B-45A1-A08F-03B402173118}" srcOrd="0" destOrd="0" presId="urn:microsoft.com/office/officeart/2005/8/layout/vList2"/>
    <dgm:cxn modelId="{C6A2ED32-C61D-44EB-A7DD-0FB2F0F42538}" srcId="{D0F07C19-EBF9-41DD-BCA6-DD2AB0DEB5C4}" destId="{A42A76C3-3D39-4111-A661-95C60189E1BE}" srcOrd="0" destOrd="0" parTransId="{D720E525-26E1-48C4-885D-D0C669131B65}" sibTransId="{503CA60D-76E4-4A85-8389-784C08F087F6}"/>
    <dgm:cxn modelId="{9EFE6BF3-BFD0-440B-A61B-B26CA22F6C2F}" type="presOf" srcId="{D0F07C19-EBF9-41DD-BCA6-DD2AB0DEB5C4}" destId="{341CF50C-A4B7-4123-B6BA-D5881832308A}" srcOrd="0" destOrd="0" presId="urn:microsoft.com/office/officeart/2005/8/layout/vList2"/>
    <dgm:cxn modelId="{1DEA8F5C-5255-4703-9583-B73354E88A98}" type="presParOf" srcId="{341CF50C-A4B7-4123-B6BA-D5881832308A}" destId="{6BCEE960-DC0B-45A1-A08F-03B402173118}" srcOrd="0" destOrd="0" presId="urn:microsoft.com/office/officeart/2005/8/layout/vList2"/>
    <dgm:cxn modelId="{EC232B6F-E4D2-4129-B2BA-51438BE31FA2}" type="presParOf" srcId="{341CF50C-A4B7-4123-B6BA-D5881832308A}" destId="{0EA244C3-5A1F-483F-9FAD-DECD030E2EF2}" srcOrd="1" destOrd="0" presId="urn:microsoft.com/office/officeart/2005/8/layout/vList2"/>
    <dgm:cxn modelId="{7C54BC3D-97A4-428E-B678-4D716DB4D528}" type="presParOf" srcId="{341CF50C-A4B7-4123-B6BA-D5881832308A}" destId="{2EBD2E16-5405-41C9-82FB-2719B7DCA44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1825178-4A21-4F2A-AD9E-DF036C194D8E}" type="doc">
      <dgm:prSet loTypeId="urn:microsoft.com/office/officeart/2005/8/layout/hProcess9" loCatId="process" qsTypeId="urn:microsoft.com/office/officeart/2005/8/quickstyle/simple3" qsCatId="simple" csTypeId="urn:microsoft.com/office/officeart/2005/8/colors/accent1_2" csCatId="accent1" phldr="1"/>
      <dgm:spPr/>
    </dgm:pt>
    <dgm:pt modelId="{BAEDF3B0-2C2C-43D9-BCCE-E17AC8EC1E3E}">
      <dgm:prSet phldrT="[テキスト]" custT="1"/>
      <dgm:spPr/>
      <dgm:t>
        <a:bodyPr/>
        <a:lstStyle/>
        <a:p>
          <a:r>
            <a:rPr kumimoji="1" lang="ja-JP" altLang="en-US" sz="2800" b="1" dirty="0"/>
            <a:t>班分け・説明</a:t>
          </a:r>
          <a:endParaRPr kumimoji="1" lang="en-US" altLang="ja-JP" sz="2800" b="1" dirty="0"/>
        </a:p>
        <a:p>
          <a:r>
            <a:rPr kumimoji="1" lang="en-US" altLang="ja-JP" sz="3200" dirty="0"/>
            <a:t>5</a:t>
          </a:r>
          <a:r>
            <a:rPr kumimoji="1" lang="ja-JP" altLang="en-US" sz="3200" dirty="0"/>
            <a:t>分</a:t>
          </a:r>
        </a:p>
      </dgm:t>
    </dgm:pt>
    <dgm:pt modelId="{B065809A-AE7C-47FA-A6AB-CAB357133EBE}" type="parTrans" cxnId="{CA27330D-24B1-4A6B-B226-099E10E2EE15}">
      <dgm:prSet/>
      <dgm:spPr/>
      <dgm:t>
        <a:bodyPr/>
        <a:lstStyle/>
        <a:p>
          <a:endParaRPr kumimoji="1" lang="ja-JP" altLang="en-US"/>
        </a:p>
      </dgm:t>
    </dgm:pt>
    <dgm:pt modelId="{5DB932BF-D51D-4E5A-8620-06536D7F5878}" type="sibTrans" cxnId="{CA27330D-24B1-4A6B-B226-099E10E2EE15}">
      <dgm:prSet/>
      <dgm:spPr/>
      <dgm:t>
        <a:bodyPr/>
        <a:lstStyle/>
        <a:p>
          <a:endParaRPr kumimoji="1" lang="ja-JP" altLang="en-US"/>
        </a:p>
      </dgm:t>
    </dgm:pt>
    <dgm:pt modelId="{311565CC-63FE-4E05-BEB5-110C858822BE}">
      <dgm:prSet phldrT="[テキスト]" custT="1"/>
      <dgm:spPr/>
      <dgm:t>
        <a:bodyPr/>
        <a:lstStyle/>
        <a:p>
          <a:r>
            <a:rPr kumimoji="1" lang="ja-JP" altLang="en-US" sz="2800" b="1" dirty="0"/>
            <a:t>活動</a:t>
          </a:r>
          <a:endParaRPr kumimoji="1" lang="en-US" altLang="ja-JP" sz="2800" b="1" dirty="0"/>
        </a:p>
        <a:p>
          <a:r>
            <a:rPr kumimoji="1" lang="en-US" altLang="ja-JP" sz="3200" dirty="0"/>
            <a:t>25</a:t>
          </a:r>
          <a:r>
            <a:rPr kumimoji="1" lang="ja-JP" altLang="en-US" sz="3200" dirty="0"/>
            <a:t>分</a:t>
          </a:r>
          <a:endParaRPr kumimoji="1" lang="ja-JP" altLang="en-US" sz="1600" dirty="0"/>
        </a:p>
      </dgm:t>
    </dgm:pt>
    <dgm:pt modelId="{D8B7879D-CBC1-48BC-A2A8-1D8EE4F0BD83}" type="parTrans" cxnId="{098F7581-6551-451F-BB80-37A3FAB2C763}">
      <dgm:prSet/>
      <dgm:spPr/>
      <dgm:t>
        <a:bodyPr/>
        <a:lstStyle/>
        <a:p>
          <a:endParaRPr kumimoji="1" lang="ja-JP" altLang="en-US"/>
        </a:p>
      </dgm:t>
    </dgm:pt>
    <dgm:pt modelId="{472336DD-C4CD-46C4-81F0-DB48A84103C1}" type="sibTrans" cxnId="{098F7581-6551-451F-BB80-37A3FAB2C763}">
      <dgm:prSet/>
      <dgm:spPr/>
      <dgm:t>
        <a:bodyPr/>
        <a:lstStyle/>
        <a:p>
          <a:endParaRPr kumimoji="1" lang="ja-JP" altLang="en-US"/>
        </a:p>
      </dgm:t>
    </dgm:pt>
    <dgm:pt modelId="{9246E019-A056-4143-8CEE-1B42736E750B}">
      <dgm:prSet phldrT="[テキスト]" custT="1"/>
      <dgm:spPr/>
      <dgm:t>
        <a:bodyPr/>
        <a:lstStyle/>
        <a:p>
          <a:r>
            <a:rPr kumimoji="1" lang="ja-JP" altLang="en-US" sz="2800" b="1" dirty="0"/>
            <a:t>発表</a:t>
          </a:r>
          <a:endParaRPr kumimoji="1" lang="en-US" altLang="ja-JP" sz="2800" b="1" dirty="0"/>
        </a:p>
        <a:p>
          <a:r>
            <a:rPr kumimoji="1" lang="en-US" altLang="ja-JP" sz="3200" dirty="0"/>
            <a:t>1</a:t>
          </a:r>
          <a:r>
            <a:rPr kumimoji="1" lang="ja-JP" altLang="en-US" sz="3200" dirty="0"/>
            <a:t>分半</a:t>
          </a:r>
          <a:r>
            <a:rPr kumimoji="1" lang="en-US" altLang="ja-JP" sz="3200" dirty="0"/>
            <a:t>×8</a:t>
          </a:r>
          <a:r>
            <a:rPr kumimoji="1" lang="ja-JP" altLang="en-US" sz="3200" dirty="0"/>
            <a:t>班</a:t>
          </a:r>
        </a:p>
      </dgm:t>
    </dgm:pt>
    <dgm:pt modelId="{BA5B0294-0717-4848-872A-C241D85B38DA}" type="parTrans" cxnId="{89DF5AEB-6A18-4284-8862-37C1C39C0609}">
      <dgm:prSet/>
      <dgm:spPr/>
      <dgm:t>
        <a:bodyPr/>
        <a:lstStyle/>
        <a:p>
          <a:endParaRPr kumimoji="1" lang="ja-JP" altLang="en-US"/>
        </a:p>
      </dgm:t>
    </dgm:pt>
    <dgm:pt modelId="{9693A5E0-177B-4A25-A6D1-7F04624A5548}" type="sibTrans" cxnId="{89DF5AEB-6A18-4284-8862-37C1C39C0609}">
      <dgm:prSet/>
      <dgm:spPr/>
      <dgm:t>
        <a:bodyPr/>
        <a:lstStyle/>
        <a:p>
          <a:endParaRPr kumimoji="1" lang="ja-JP" altLang="en-US"/>
        </a:p>
      </dgm:t>
    </dgm:pt>
    <dgm:pt modelId="{59C575EB-0850-4896-AB23-20DDD10FBCBA}" type="pres">
      <dgm:prSet presAssocID="{91825178-4A21-4F2A-AD9E-DF036C194D8E}" presName="CompostProcess" presStyleCnt="0">
        <dgm:presLayoutVars>
          <dgm:dir/>
          <dgm:resizeHandles val="exact"/>
        </dgm:presLayoutVars>
      </dgm:prSet>
      <dgm:spPr/>
    </dgm:pt>
    <dgm:pt modelId="{73008D73-E33A-42D0-8823-3483A75CFF49}" type="pres">
      <dgm:prSet presAssocID="{91825178-4A21-4F2A-AD9E-DF036C194D8E}" presName="arrow" presStyleLbl="bgShp" presStyleIdx="0" presStyleCnt="1"/>
      <dgm:spPr/>
    </dgm:pt>
    <dgm:pt modelId="{AF6CD3FC-ABBE-47C1-BCCB-AD753F8397A7}" type="pres">
      <dgm:prSet presAssocID="{91825178-4A21-4F2A-AD9E-DF036C194D8E}" presName="linearProcess" presStyleCnt="0"/>
      <dgm:spPr/>
    </dgm:pt>
    <dgm:pt modelId="{E30A307F-418F-4604-88BC-864BBE55B5F5}" type="pres">
      <dgm:prSet presAssocID="{BAEDF3B0-2C2C-43D9-BCCE-E17AC8EC1E3E}" presName="textNode" presStyleLbl="node1" presStyleIdx="0" presStyleCnt="3" custScaleX="115083">
        <dgm:presLayoutVars>
          <dgm:bulletEnabled val="1"/>
        </dgm:presLayoutVars>
      </dgm:prSet>
      <dgm:spPr/>
    </dgm:pt>
    <dgm:pt modelId="{A6CFCF11-E622-4F9F-B0B4-E1970882C4C2}" type="pres">
      <dgm:prSet presAssocID="{5DB932BF-D51D-4E5A-8620-06536D7F5878}" presName="sibTrans" presStyleCnt="0"/>
      <dgm:spPr/>
    </dgm:pt>
    <dgm:pt modelId="{6B4F97F2-853C-451A-8535-D635FB2834E0}" type="pres">
      <dgm:prSet presAssocID="{311565CC-63FE-4E05-BEB5-110C858822BE}" presName="textNode" presStyleLbl="node1" presStyleIdx="1" presStyleCnt="3" custScaleX="112011">
        <dgm:presLayoutVars>
          <dgm:bulletEnabled val="1"/>
        </dgm:presLayoutVars>
      </dgm:prSet>
      <dgm:spPr/>
    </dgm:pt>
    <dgm:pt modelId="{9CF8B13D-D66F-4E5A-8A36-13F1F36941E6}" type="pres">
      <dgm:prSet presAssocID="{472336DD-C4CD-46C4-81F0-DB48A84103C1}" presName="sibTrans" presStyleCnt="0"/>
      <dgm:spPr/>
    </dgm:pt>
    <dgm:pt modelId="{48AF9876-ED16-4509-BA6C-FB49D6701009}" type="pres">
      <dgm:prSet presAssocID="{9246E019-A056-4143-8CEE-1B42736E750B}" presName="textNode" presStyleLbl="node1" presStyleIdx="2" presStyleCnt="3" custScaleX="107694">
        <dgm:presLayoutVars>
          <dgm:bulletEnabled val="1"/>
        </dgm:presLayoutVars>
      </dgm:prSet>
      <dgm:spPr/>
    </dgm:pt>
  </dgm:ptLst>
  <dgm:cxnLst>
    <dgm:cxn modelId="{CA27330D-24B1-4A6B-B226-099E10E2EE15}" srcId="{91825178-4A21-4F2A-AD9E-DF036C194D8E}" destId="{BAEDF3B0-2C2C-43D9-BCCE-E17AC8EC1E3E}" srcOrd="0" destOrd="0" parTransId="{B065809A-AE7C-47FA-A6AB-CAB357133EBE}" sibTransId="{5DB932BF-D51D-4E5A-8620-06536D7F5878}"/>
    <dgm:cxn modelId="{17B01E18-FC42-45C4-A8E7-5F34DD8D176D}" type="presOf" srcId="{91825178-4A21-4F2A-AD9E-DF036C194D8E}" destId="{59C575EB-0850-4896-AB23-20DDD10FBCBA}" srcOrd="0" destOrd="0" presId="urn:microsoft.com/office/officeart/2005/8/layout/hProcess9"/>
    <dgm:cxn modelId="{621F5028-8CEA-4941-B93A-ADD6A293E00B}" type="presOf" srcId="{9246E019-A056-4143-8CEE-1B42736E750B}" destId="{48AF9876-ED16-4509-BA6C-FB49D6701009}" srcOrd="0" destOrd="0" presId="urn:microsoft.com/office/officeart/2005/8/layout/hProcess9"/>
    <dgm:cxn modelId="{A60B8A64-F16F-4CB8-8D1E-5C9C610059E5}" type="presOf" srcId="{BAEDF3B0-2C2C-43D9-BCCE-E17AC8EC1E3E}" destId="{E30A307F-418F-4604-88BC-864BBE55B5F5}" srcOrd="0" destOrd="0" presId="urn:microsoft.com/office/officeart/2005/8/layout/hProcess9"/>
    <dgm:cxn modelId="{098F7581-6551-451F-BB80-37A3FAB2C763}" srcId="{91825178-4A21-4F2A-AD9E-DF036C194D8E}" destId="{311565CC-63FE-4E05-BEB5-110C858822BE}" srcOrd="1" destOrd="0" parTransId="{D8B7879D-CBC1-48BC-A2A8-1D8EE4F0BD83}" sibTransId="{472336DD-C4CD-46C4-81F0-DB48A84103C1}"/>
    <dgm:cxn modelId="{D85E29DE-DDA1-4D80-B3E0-91E0971DB5D7}" type="presOf" srcId="{311565CC-63FE-4E05-BEB5-110C858822BE}" destId="{6B4F97F2-853C-451A-8535-D635FB2834E0}" srcOrd="0" destOrd="0" presId="urn:microsoft.com/office/officeart/2005/8/layout/hProcess9"/>
    <dgm:cxn modelId="{89DF5AEB-6A18-4284-8862-37C1C39C0609}" srcId="{91825178-4A21-4F2A-AD9E-DF036C194D8E}" destId="{9246E019-A056-4143-8CEE-1B42736E750B}" srcOrd="2" destOrd="0" parTransId="{BA5B0294-0717-4848-872A-C241D85B38DA}" sibTransId="{9693A5E0-177B-4A25-A6D1-7F04624A5548}"/>
    <dgm:cxn modelId="{3F11E367-F7CB-4FB1-B140-7CB3B9A01C37}" type="presParOf" srcId="{59C575EB-0850-4896-AB23-20DDD10FBCBA}" destId="{73008D73-E33A-42D0-8823-3483A75CFF49}" srcOrd="0" destOrd="0" presId="urn:microsoft.com/office/officeart/2005/8/layout/hProcess9"/>
    <dgm:cxn modelId="{953C1CE9-3E0F-44A3-AA74-CD9FD8BC0618}" type="presParOf" srcId="{59C575EB-0850-4896-AB23-20DDD10FBCBA}" destId="{AF6CD3FC-ABBE-47C1-BCCB-AD753F8397A7}" srcOrd="1" destOrd="0" presId="urn:microsoft.com/office/officeart/2005/8/layout/hProcess9"/>
    <dgm:cxn modelId="{9B9CE710-66FE-4F56-A0B1-FDFE561B0CCA}" type="presParOf" srcId="{AF6CD3FC-ABBE-47C1-BCCB-AD753F8397A7}" destId="{E30A307F-418F-4604-88BC-864BBE55B5F5}" srcOrd="0" destOrd="0" presId="urn:microsoft.com/office/officeart/2005/8/layout/hProcess9"/>
    <dgm:cxn modelId="{009EC0F3-3C96-4B83-A42C-6B4CC50DE24B}" type="presParOf" srcId="{AF6CD3FC-ABBE-47C1-BCCB-AD753F8397A7}" destId="{A6CFCF11-E622-4F9F-B0B4-E1970882C4C2}" srcOrd="1" destOrd="0" presId="urn:microsoft.com/office/officeart/2005/8/layout/hProcess9"/>
    <dgm:cxn modelId="{E068FAEC-41C7-4125-9613-58D7D67F1A45}" type="presParOf" srcId="{AF6CD3FC-ABBE-47C1-BCCB-AD753F8397A7}" destId="{6B4F97F2-853C-451A-8535-D635FB2834E0}" srcOrd="2" destOrd="0" presId="urn:microsoft.com/office/officeart/2005/8/layout/hProcess9"/>
    <dgm:cxn modelId="{C8E17B1E-4CD6-4CA0-B0D3-A6190DB1D436}" type="presParOf" srcId="{AF6CD3FC-ABBE-47C1-BCCB-AD753F8397A7}" destId="{9CF8B13D-D66F-4E5A-8A36-13F1F36941E6}" srcOrd="3" destOrd="0" presId="urn:microsoft.com/office/officeart/2005/8/layout/hProcess9"/>
    <dgm:cxn modelId="{770D3BD2-64FE-4FC7-80F0-BB4491B4F622}" type="presParOf" srcId="{AF6CD3FC-ABBE-47C1-BCCB-AD753F8397A7}" destId="{48AF9876-ED16-4509-BA6C-FB49D670100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6C6E1B0-0EF7-4749-95B0-151808AA6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C95D20B-84E9-4F92-9307-B573DEA30813}">
      <dgm:prSet/>
      <dgm:spPr/>
      <dgm:t>
        <a:bodyPr/>
        <a:lstStyle/>
        <a:p>
          <a:pPr rtl="0"/>
          <a:r>
            <a:rPr lang="ja-JP" altLang="en-US" dirty="0"/>
            <a:t>「実験観察の授業」のデザインでは何が大切か？</a:t>
          </a:r>
          <a:endParaRPr lang="en-US" altLang="ja-JP" dirty="0"/>
        </a:p>
      </dgm:t>
    </dgm:pt>
    <dgm:pt modelId="{FDC65ED5-AD12-4101-9E95-A7D83D2341B7}" type="parTrans" cxnId="{B3CB7FAF-55A2-425A-A403-0F54340F6DD9}">
      <dgm:prSet/>
      <dgm:spPr/>
      <dgm:t>
        <a:bodyPr/>
        <a:lstStyle/>
        <a:p>
          <a:endParaRPr kumimoji="1" lang="ja-JP" altLang="en-US"/>
        </a:p>
      </dgm:t>
    </dgm:pt>
    <dgm:pt modelId="{02A17C3F-A3FF-4874-B11D-5D86CDA06F64}" type="sibTrans" cxnId="{B3CB7FAF-55A2-425A-A403-0F54340F6DD9}">
      <dgm:prSet/>
      <dgm:spPr/>
      <dgm:t>
        <a:bodyPr/>
        <a:lstStyle/>
        <a:p>
          <a:endParaRPr kumimoji="1" lang="ja-JP" altLang="en-US"/>
        </a:p>
      </dgm:t>
    </dgm:pt>
    <dgm:pt modelId="{47229FB3-4980-45A3-8228-AC2E4BA89B7E}">
      <dgm:prSet/>
      <dgm:spPr/>
      <dgm:t>
        <a:bodyPr/>
        <a:lstStyle/>
        <a:p>
          <a:pPr rtl="0"/>
          <a:r>
            <a:rPr lang="ja-JP" altLang="en-US" dirty="0"/>
            <a:t>どのような工夫をしていきたいか？</a:t>
          </a:r>
          <a:endParaRPr lang="ja-JP" dirty="0"/>
        </a:p>
      </dgm:t>
    </dgm:pt>
    <dgm:pt modelId="{3C8096F3-F777-42E6-94A8-8374E2794036}" type="parTrans" cxnId="{75537938-6317-4568-A5E4-01B08934F62E}">
      <dgm:prSet/>
      <dgm:spPr/>
      <dgm:t>
        <a:bodyPr/>
        <a:lstStyle/>
        <a:p>
          <a:endParaRPr kumimoji="1" lang="ja-JP" altLang="en-US"/>
        </a:p>
      </dgm:t>
    </dgm:pt>
    <dgm:pt modelId="{B65A839D-A474-4AA4-A657-EAE4B58D3A39}" type="sibTrans" cxnId="{75537938-6317-4568-A5E4-01B08934F62E}">
      <dgm:prSet/>
      <dgm:spPr/>
      <dgm:t>
        <a:bodyPr/>
        <a:lstStyle/>
        <a:p>
          <a:endParaRPr kumimoji="1" lang="ja-JP" altLang="en-US"/>
        </a:p>
      </dgm:t>
    </dgm:pt>
    <dgm:pt modelId="{7B1543A8-BFAC-40CB-BBC2-F82BC40CB281}" type="pres">
      <dgm:prSet presAssocID="{26C6E1B0-0EF7-4749-95B0-151808AA65CD}" presName="linear" presStyleCnt="0">
        <dgm:presLayoutVars>
          <dgm:animLvl val="lvl"/>
          <dgm:resizeHandles val="exact"/>
        </dgm:presLayoutVars>
      </dgm:prSet>
      <dgm:spPr/>
    </dgm:pt>
    <dgm:pt modelId="{19706229-6318-4B9E-AE1D-E20AEBB29EC4}" type="pres">
      <dgm:prSet presAssocID="{5C95D20B-84E9-4F92-9307-B573DEA30813}" presName="parentText" presStyleLbl="node1" presStyleIdx="0" presStyleCnt="2">
        <dgm:presLayoutVars>
          <dgm:chMax val="0"/>
          <dgm:bulletEnabled val="1"/>
        </dgm:presLayoutVars>
      </dgm:prSet>
      <dgm:spPr/>
    </dgm:pt>
    <dgm:pt modelId="{CEECE216-15F8-46B6-B01A-8745D990558B}" type="pres">
      <dgm:prSet presAssocID="{02A17C3F-A3FF-4874-B11D-5D86CDA06F64}" presName="spacer" presStyleCnt="0"/>
      <dgm:spPr/>
    </dgm:pt>
    <dgm:pt modelId="{8BC4BC7A-C695-4381-AF88-FD0200B07BF7}" type="pres">
      <dgm:prSet presAssocID="{47229FB3-4980-45A3-8228-AC2E4BA89B7E}" presName="parentText" presStyleLbl="node1" presStyleIdx="1" presStyleCnt="2">
        <dgm:presLayoutVars>
          <dgm:chMax val="0"/>
          <dgm:bulletEnabled val="1"/>
        </dgm:presLayoutVars>
      </dgm:prSet>
      <dgm:spPr/>
    </dgm:pt>
  </dgm:ptLst>
  <dgm:cxnLst>
    <dgm:cxn modelId="{6479AE31-74DC-4FB4-8A47-793A976F9628}" type="presOf" srcId="{5C95D20B-84E9-4F92-9307-B573DEA30813}" destId="{19706229-6318-4B9E-AE1D-E20AEBB29EC4}" srcOrd="0" destOrd="0" presId="urn:microsoft.com/office/officeart/2005/8/layout/vList2"/>
    <dgm:cxn modelId="{75537938-6317-4568-A5E4-01B08934F62E}" srcId="{26C6E1B0-0EF7-4749-95B0-151808AA65CD}" destId="{47229FB3-4980-45A3-8228-AC2E4BA89B7E}" srcOrd="1" destOrd="0" parTransId="{3C8096F3-F777-42E6-94A8-8374E2794036}" sibTransId="{B65A839D-A474-4AA4-A657-EAE4B58D3A39}"/>
    <dgm:cxn modelId="{47314F5D-DF5B-432F-9724-CFAACFC8D58B}" type="presOf" srcId="{47229FB3-4980-45A3-8228-AC2E4BA89B7E}" destId="{8BC4BC7A-C695-4381-AF88-FD0200B07BF7}" srcOrd="0" destOrd="0" presId="urn:microsoft.com/office/officeart/2005/8/layout/vList2"/>
    <dgm:cxn modelId="{1288EB8F-8FDC-4A30-852A-9FB1404D5F9F}" type="presOf" srcId="{26C6E1B0-0EF7-4749-95B0-151808AA65CD}" destId="{7B1543A8-BFAC-40CB-BBC2-F82BC40CB281}" srcOrd="0" destOrd="0" presId="urn:microsoft.com/office/officeart/2005/8/layout/vList2"/>
    <dgm:cxn modelId="{B3CB7FAF-55A2-425A-A403-0F54340F6DD9}" srcId="{26C6E1B0-0EF7-4749-95B0-151808AA65CD}" destId="{5C95D20B-84E9-4F92-9307-B573DEA30813}" srcOrd="0" destOrd="0" parTransId="{FDC65ED5-AD12-4101-9E95-A7D83D2341B7}" sibTransId="{02A17C3F-A3FF-4874-B11D-5D86CDA06F64}"/>
    <dgm:cxn modelId="{A453BC43-D3D4-4A64-8D2B-671736990FF8}" type="presParOf" srcId="{7B1543A8-BFAC-40CB-BBC2-F82BC40CB281}" destId="{19706229-6318-4B9E-AE1D-E20AEBB29EC4}" srcOrd="0" destOrd="0" presId="urn:microsoft.com/office/officeart/2005/8/layout/vList2"/>
    <dgm:cxn modelId="{00BA2A1E-A7C3-41BE-AF81-651E566CF0DD}" type="presParOf" srcId="{7B1543A8-BFAC-40CB-BBC2-F82BC40CB281}" destId="{CEECE216-15F8-46B6-B01A-8745D990558B}" srcOrd="1" destOrd="0" presId="urn:microsoft.com/office/officeart/2005/8/layout/vList2"/>
    <dgm:cxn modelId="{FD5D9DFF-0C51-4A63-AAD6-8C4D6A884A2D}" type="presParOf" srcId="{7B1543A8-BFAC-40CB-BBC2-F82BC40CB281}" destId="{8BC4BC7A-C695-4381-AF88-FD0200B07BF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59F0462-1FDA-4FA2-BD68-3EACF8322F58}" type="doc">
      <dgm:prSet loTypeId="urn:microsoft.com/office/officeart/2005/8/layout/chevron2" loCatId="process" qsTypeId="urn:microsoft.com/office/officeart/2005/8/quickstyle/simple3" qsCatId="simple" csTypeId="urn:microsoft.com/office/officeart/2005/8/colors/accent1_2" csCatId="accent1" phldr="1"/>
      <dgm:spPr/>
      <dgm:t>
        <a:bodyPr/>
        <a:lstStyle/>
        <a:p>
          <a:endParaRPr kumimoji="1" lang="ja-JP" altLang="en-US"/>
        </a:p>
      </dgm:t>
    </dgm:pt>
    <dgm:pt modelId="{27EE7C88-297E-4578-8E17-07313A7F4604}">
      <dgm:prSet phldrT="[テキスト]" custT="1"/>
      <dgm:spPr/>
      <dgm:t>
        <a:bodyPr/>
        <a:lstStyle/>
        <a:p>
          <a:r>
            <a:rPr kumimoji="1" lang="ja-JP" altLang="en-US" sz="2800" b="1" dirty="0"/>
            <a:t>説明</a:t>
          </a:r>
          <a:endParaRPr kumimoji="1" lang="en-US" altLang="ja-JP" sz="2800" b="1" dirty="0"/>
        </a:p>
      </dgm:t>
    </dgm:pt>
    <dgm:pt modelId="{39FCF48A-129E-4E03-A9DD-C99CBF37932E}" type="parTrans" cxnId="{5BE436D5-935E-4CBA-ADF1-A37B87F42A3D}">
      <dgm:prSet/>
      <dgm:spPr/>
      <dgm:t>
        <a:bodyPr/>
        <a:lstStyle/>
        <a:p>
          <a:endParaRPr kumimoji="1" lang="ja-JP" altLang="en-US"/>
        </a:p>
      </dgm:t>
    </dgm:pt>
    <dgm:pt modelId="{9FE34337-9FB4-4C66-B9BF-1898C572D3C1}" type="sibTrans" cxnId="{5BE436D5-935E-4CBA-ADF1-A37B87F42A3D}">
      <dgm:prSet/>
      <dgm:spPr/>
      <dgm:t>
        <a:bodyPr/>
        <a:lstStyle/>
        <a:p>
          <a:endParaRPr kumimoji="1" lang="ja-JP" altLang="en-US"/>
        </a:p>
      </dgm:t>
    </dgm:pt>
    <dgm:pt modelId="{F16AB392-F76D-41CB-B9BF-24BEF2C1AFBF}">
      <dgm:prSet phldrT="[テキスト]" custT="1"/>
      <dgm:spPr/>
      <dgm:t>
        <a:bodyPr/>
        <a:lstStyle/>
        <a:p>
          <a:r>
            <a:rPr kumimoji="1" lang="ja-JP" altLang="en-US" sz="2800" dirty="0"/>
            <a:t>説明後、グループ分けも行う。</a:t>
          </a:r>
        </a:p>
      </dgm:t>
    </dgm:pt>
    <dgm:pt modelId="{4C7E8581-F3B2-43AE-B2B1-EF51B4197A4A}" type="parTrans" cxnId="{15B5E6BA-8518-4FE6-A629-79F8829BDA7E}">
      <dgm:prSet/>
      <dgm:spPr/>
      <dgm:t>
        <a:bodyPr/>
        <a:lstStyle/>
        <a:p>
          <a:endParaRPr kumimoji="1" lang="ja-JP" altLang="en-US"/>
        </a:p>
      </dgm:t>
    </dgm:pt>
    <dgm:pt modelId="{328B16E9-AC9C-4F39-984B-12D7D10EC4EF}" type="sibTrans" cxnId="{15B5E6BA-8518-4FE6-A629-79F8829BDA7E}">
      <dgm:prSet/>
      <dgm:spPr/>
      <dgm:t>
        <a:bodyPr/>
        <a:lstStyle/>
        <a:p>
          <a:endParaRPr kumimoji="1" lang="ja-JP" altLang="en-US"/>
        </a:p>
      </dgm:t>
    </dgm:pt>
    <dgm:pt modelId="{A1E46E39-B6A7-481E-A4CE-EE34D2CAAA90}">
      <dgm:prSet phldrT="[テキスト]" custT="1"/>
      <dgm:spPr/>
      <dgm:t>
        <a:bodyPr/>
        <a:lstStyle/>
        <a:p>
          <a:r>
            <a:rPr kumimoji="1" lang="ja-JP" altLang="en-US" sz="2800" dirty="0"/>
            <a:t>「決め方」から決めさせる。</a:t>
          </a:r>
        </a:p>
      </dgm:t>
    </dgm:pt>
    <dgm:pt modelId="{6AA0B173-89E0-4841-A1D6-366D90B2D4C7}" type="parTrans" cxnId="{6BE30208-030D-4BBA-A6BC-8D30AD5127C8}">
      <dgm:prSet/>
      <dgm:spPr/>
      <dgm:t>
        <a:bodyPr/>
        <a:lstStyle/>
        <a:p>
          <a:endParaRPr kumimoji="1" lang="ja-JP" altLang="en-US"/>
        </a:p>
      </dgm:t>
    </dgm:pt>
    <dgm:pt modelId="{5BEC9B79-AA65-4F42-A213-1EE5C49CC6EB}" type="sibTrans" cxnId="{6BE30208-030D-4BBA-A6BC-8D30AD5127C8}">
      <dgm:prSet/>
      <dgm:spPr/>
      <dgm:t>
        <a:bodyPr/>
        <a:lstStyle/>
        <a:p>
          <a:endParaRPr kumimoji="1" lang="ja-JP" altLang="en-US"/>
        </a:p>
      </dgm:t>
    </dgm:pt>
    <dgm:pt modelId="{19BE7812-43B6-468F-872D-76842F95A388}">
      <dgm:prSet phldrT="[テキスト]" custT="1"/>
      <dgm:spPr/>
      <dgm:t>
        <a:bodyPr/>
        <a:lstStyle/>
        <a:p>
          <a:r>
            <a:rPr kumimoji="1" lang="ja-JP" altLang="en-US" sz="2800" b="1" dirty="0"/>
            <a:t>準備</a:t>
          </a:r>
        </a:p>
      </dgm:t>
    </dgm:pt>
    <dgm:pt modelId="{4048E727-9953-422C-AF45-ED6962B38E92}" type="parTrans" cxnId="{2226A246-EF31-4C0B-B0FB-18F9C163D566}">
      <dgm:prSet/>
      <dgm:spPr/>
      <dgm:t>
        <a:bodyPr/>
        <a:lstStyle/>
        <a:p>
          <a:endParaRPr kumimoji="1" lang="ja-JP" altLang="en-US"/>
        </a:p>
      </dgm:t>
    </dgm:pt>
    <dgm:pt modelId="{11CED5D0-F6EB-4C30-810F-3CA700CCE5D3}" type="sibTrans" cxnId="{2226A246-EF31-4C0B-B0FB-18F9C163D566}">
      <dgm:prSet/>
      <dgm:spPr/>
      <dgm:t>
        <a:bodyPr/>
        <a:lstStyle/>
        <a:p>
          <a:endParaRPr kumimoji="1" lang="ja-JP" altLang="en-US"/>
        </a:p>
      </dgm:t>
    </dgm:pt>
    <dgm:pt modelId="{4F775EC2-6CCE-438B-9FF8-728931DD20F8}">
      <dgm:prSet phldrT="[テキスト]" custT="1"/>
      <dgm:spPr/>
      <dgm:t>
        <a:bodyPr/>
        <a:lstStyle/>
        <a:p>
          <a:r>
            <a:rPr kumimoji="1" lang="ja-JP" altLang="en-US" sz="2800" dirty="0"/>
            <a:t>時間の使い方は各グループに委ねる</a:t>
          </a:r>
        </a:p>
      </dgm:t>
    </dgm:pt>
    <dgm:pt modelId="{D0CA9E6F-B88C-416F-9A0E-377000B9D157}" type="parTrans" cxnId="{6BB3A60B-277A-417E-BE71-F0296F2AB515}">
      <dgm:prSet/>
      <dgm:spPr/>
      <dgm:t>
        <a:bodyPr/>
        <a:lstStyle/>
        <a:p>
          <a:endParaRPr kumimoji="1" lang="ja-JP" altLang="en-US"/>
        </a:p>
      </dgm:t>
    </dgm:pt>
    <dgm:pt modelId="{9EBC44FA-22D8-402F-9165-EFCF38F1AB74}" type="sibTrans" cxnId="{6BB3A60B-277A-417E-BE71-F0296F2AB515}">
      <dgm:prSet/>
      <dgm:spPr/>
      <dgm:t>
        <a:bodyPr/>
        <a:lstStyle/>
        <a:p>
          <a:endParaRPr kumimoji="1" lang="ja-JP" altLang="en-US"/>
        </a:p>
      </dgm:t>
    </dgm:pt>
    <dgm:pt modelId="{5CEB8CE5-317B-4799-B35C-598DC2B319B5}">
      <dgm:prSet phldrT="[テキスト]" custT="1"/>
      <dgm:spPr/>
      <dgm:t>
        <a:bodyPr/>
        <a:lstStyle/>
        <a:p>
          <a:r>
            <a:rPr lang="ja-JP" altLang="en-US" sz="2800" dirty="0"/>
            <a:t>ポストイット・ホワイトボードなどは準備</a:t>
          </a:r>
          <a:endParaRPr kumimoji="1" lang="ja-JP" altLang="en-US" sz="2800" dirty="0"/>
        </a:p>
      </dgm:t>
    </dgm:pt>
    <dgm:pt modelId="{1938B8BA-59FF-45AB-972E-2C7FC593CDF9}" type="parTrans" cxnId="{80A46296-E632-47D7-ACFD-5F5AF035C6F5}">
      <dgm:prSet/>
      <dgm:spPr/>
      <dgm:t>
        <a:bodyPr/>
        <a:lstStyle/>
        <a:p>
          <a:endParaRPr kumimoji="1" lang="ja-JP" altLang="en-US"/>
        </a:p>
      </dgm:t>
    </dgm:pt>
    <dgm:pt modelId="{908B09CF-EE0D-402D-86D0-18F6237BD2BE}" type="sibTrans" cxnId="{80A46296-E632-47D7-ACFD-5F5AF035C6F5}">
      <dgm:prSet/>
      <dgm:spPr/>
      <dgm:t>
        <a:bodyPr/>
        <a:lstStyle/>
        <a:p>
          <a:endParaRPr kumimoji="1" lang="ja-JP" altLang="en-US"/>
        </a:p>
      </dgm:t>
    </dgm:pt>
    <dgm:pt modelId="{1314B590-29A6-4002-8F3F-ECC02D91C868}">
      <dgm:prSet phldrT="[テキスト]" custT="1"/>
      <dgm:spPr/>
      <dgm:t>
        <a:bodyPr/>
        <a:lstStyle/>
        <a:p>
          <a:r>
            <a:rPr kumimoji="1" lang="ja-JP" altLang="en-US" sz="2800" b="1" dirty="0"/>
            <a:t>発表</a:t>
          </a:r>
        </a:p>
      </dgm:t>
    </dgm:pt>
    <dgm:pt modelId="{C677865D-76A4-4CEB-858C-7AEEF6B8092E}" type="parTrans" cxnId="{E370DC93-1A30-4E50-8A47-6C809A4EA190}">
      <dgm:prSet/>
      <dgm:spPr/>
      <dgm:t>
        <a:bodyPr/>
        <a:lstStyle/>
        <a:p>
          <a:endParaRPr kumimoji="1" lang="ja-JP" altLang="en-US"/>
        </a:p>
      </dgm:t>
    </dgm:pt>
    <dgm:pt modelId="{CDD86EC6-9ADD-4B13-8578-C34B42E583FE}" type="sibTrans" cxnId="{E370DC93-1A30-4E50-8A47-6C809A4EA190}">
      <dgm:prSet/>
      <dgm:spPr/>
      <dgm:t>
        <a:bodyPr/>
        <a:lstStyle/>
        <a:p>
          <a:endParaRPr kumimoji="1" lang="ja-JP" altLang="en-US"/>
        </a:p>
      </dgm:t>
    </dgm:pt>
    <dgm:pt modelId="{E13B0EA3-D03C-493C-B73A-DD30A6C5B0CC}">
      <dgm:prSet phldrT="[テキスト]" custT="1"/>
      <dgm:spPr/>
      <dgm:t>
        <a:bodyPr/>
        <a:lstStyle/>
        <a:p>
          <a:r>
            <a:rPr kumimoji="1" lang="ja-JP" altLang="en-US" sz="2800" dirty="0"/>
            <a:t>成果物を回収・印刷</a:t>
          </a:r>
        </a:p>
      </dgm:t>
    </dgm:pt>
    <dgm:pt modelId="{5FDB5D23-B7E0-4F8B-B72E-AAA9510D72C9}" type="parTrans" cxnId="{12804453-E21D-4F5C-8C4C-625D93F85856}">
      <dgm:prSet/>
      <dgm:spPr/>
      <dgm:t>
        <a:bodyPr/>
        <a:lstStyle/>
        <a:p>
          <a:endParaRPr kumimoji="1" lang="ja-JP" altLang="en-US"/>
        </a:p>
      </dgm:t>
    </dgm:pt>
    <dgm:pt modelId="{7C05428A-7E9A-44E2-9CEB-C6BDFB39E125}" type="sibTrans" cxnId="{12804453-E21D-4F5C-8C4C-625D93F85856}">
      <dgm:prSet/>
      <dgm:spPr/>
      <dgm:t>
        <a:bodyPr/>
        <a:lstStyle/>
        <a:p>
          <a:endParaRPr kumimoji="1" lang="ja-JP" altLang="en-US"/>
        </a:p>
      </dgm:t>
    </dgm:pt>
    <dgm:pt modelId="{7A0394B4-F14B-4811-A783-FD61551DDFE5}">
      <dgm:prSet phldrT="[テキスト]" custT="1"/>
      <dgm:spPr/>
      <dgm:t>
        <a:bodyPr/>
        <a:lstStyle/>
        <a:p>
          <a:r>
            <a:rPr kumimoji="1" lang="en-US" altLang="ja-JP" sz="2800" dirty="0"/>
            <a:t>3</a:t>
          </a:r>
          <a:r>
            <a:rPr kumimoji="1" lang="ja-JP" altLang="en-US" sz="2800" dirty="0"/>
            <a:t>分間でのプレゼンテーション</a:t>
          </a:r>
        </a:p>
      </dgm:t>
    </dgm:pt>
    <dgm:pt modelId="{CA834FF4-E4BF-475B-8E4B-127728AE7165}" type="parTrans" cxnId="{86B19426-AFD2-4577-B999-4D84933A7BC8}">
      <dgm:prSet/>
      <dgm:spPr/>
      <dgm:t>
        <a:bodyPr/>
        <a:lstStyle/>
        <a:p>
          <a:endParaRPr kumimoji="1" lang="ja-JP" altLang="en-US"/>
        </a:p>
      </dgm:t>
    </dgm:pt>
    <dgm:pt modelId="{633C8D80-2B72-45D1-8DB4-FE169A46CBB6}" type="sibTrans" cxnId="{86B19426-AFD2-4577-B999-4D84933A7BC8}">
      <dgm:prSet/>
      <dgm:spPr/>
      <dgm:t>
        <a:bodyPr/>
        <a:lstStyle/>
        <a:p>
          <a:endParaRPr kumimoji="1" lang="ja-JP" altLang="en-US"/>
        </a:p>
      </dgm:t>
    </dgm:pt>
    <dgm:pt modelId="{3D86F3E9-A9CD-44C5-9D90-48182F902704}" type="pres">
      <dgm:prSet presAssocID="{759F0462-1FDA-4FA2-BD68-3EACF8322F58}" presName="linearFlow" presStyleCnt="0">
        <dgm:presLayoutVars>
          <dgm:dir/>
          <dgm:animLvl val="lvl"/>
          <dgm:resizeHandles val="exact"/>
        </dgm:presLayoutVars>
      </dgm:prSet>
      <dgm:spPr/>
    </dgm:pt>
    <dgm:pt modelId="{A6505536-9E69-495E-BC5F-BC093287DCDC}" type="pres">
      <dgm:prSet presAssocID="{27EE7C88-297E-4578-8E17-07313A7F4604}" presName="composite" presStyleCnt="0"/>
      <dgm:spPr/>
    </dgm:pt>
    <dgm:pt modelId="{12B0E212-05C2-4FFD-9379-F62E837EB2ED}" type="pres">
      <dgm:prSet presAssocID="{27EE7C88-297E-4578-8E17-07313A7F4604}" presName="parentText" presStyleLbl="alignNode1" presStyleIdx="0" presStyleCnt="3">
        <dgm:presLayoutVars>
          <dgm:chMax val="1"/>
          <dgm:bulletEnabled val="1"/>
        </dgm:presLayoutVars>
      </dgm:prSet>
      <dgm:spPr/>
    </dgm:pt>
    <dgm:pt modelId="{4DA24FF6-EAE1-4FBF-A823-C0C8527838C0}" type="pres">
      <dgm:prSet presAssocID="{27EE7C88-297E-4578-8E17-07313A7F4604}" presName="descendantText" presStyleLbl="alignAcc1" presStyleIdx="0" presStyleCnt="3">
        <dgm:presLayoutVars>
          <dgm:bulletEnabled val="1"/>
        </dgm:presLayoutVars>
      </dgm:prSet>
      <dgm:spPr/>
    </dgm:pt>
    <dgm:pt modelId="{9135B540-72D2-44CA-B9F8-4CBA12D64681}" type="pres">
      <dgm:prSet presAssocID="{9FE34337-9FB4-4C66-B9BF-1898C572D3C1}" presName="sp" presStyleCnt="0"/>
      <dgm:spPr/>
    </dgm:pt>
    <dgm:pt modelId="{2955A148-ADFD-41C0-8618-96F44BAE8EF3}" type="pres">
      <dgm:prSet presAssocID="{19BE7812-43B6-468F-872D-76842F95A388}" presName="composite" presStyleCnt="0"/>
      <dgm:spPr/>
    </dgm:pt>
    <dgm:pt modelId="{F03BB49E-DD7D-4924-A4E3-F4FAD7085BF6}" type="pres">
      <dgm:prSet presAssocID="{19BE7812-43B6-468F-872D-76842F95A388}" presName="parentText" presStyleLbl="alignNode1" presStyleIdx="1" presStyleCnt="3">
        <dgm:presLayoutVars>
          <dgm:chMax val="1"/>
          <dgm:bulletEnabled val="1"/>
        </dgm:presLayoutVars>
      </dgm:prSet>
      <dgm:spPr/>
    </dgm:pt>
    <dgm:pt modelId="{64F4BC8C-58C8-47C0-BD3D-609C6D39E6EE}" type="pres">
      <dgm:prSet presAssocID="{19BE7812-43B6-468F-872D-76842F95A388}" presName="descendantText" presStyleLbl="alignAcc1" presStyleIdx="1" presStyleCnt="3">
        <dgm:presLayoutVars>
          <dgm:bulletEnabled val="1"/>
        </dgm:presLayoutVars>
      </dgm:prSet>
      <dgm:spPr/>
    </dgm:pt>
    <dgm:pt modelId="{05FF8779-9A05-4314-BA1D-BA6CE4FCD436}" type="pres">
      <dgm:prSet presAssocID="{11CED5D0-F6EB-4C30-810F-3CA700CCE5D3}" presName="sp" presStyleCnt="0"/>
      <dgm:spPr/>
    </dgm:pt>
    <dgm:pt modelId="{50B9CF17-E422-4DDE-9F7F-DE988547CA1A}" type="pres">
      <dgm:prSet presAssocID="{1314B590-29A6-4002-8F3F-ECC02D91C868}" presName="composite" presStyleCnt="0"/>
      <dgm:spPr/>
    </dgm:pt>
    <dgm:pt modelId="{BF685DA9-FE09-416A-A039-007BD99DDB49}" type="pres">
      <dgm:prSet presAssocID="{1314B590-29A6-4002-8F3F-ECC02D91C868}" presName="parentText" presStyleLbl="alignNode1" presStyleIdx="2" presStyleCnt="3">
        <dgm:presLayoutVars>
          <dgm:chMax val="1"/>
          <dgm:bulletEnabled val="1"/>
        </dgm:presLayoutVars>
      </dgm:prSet>
      <dgm:spPr/>
    </dgm:pt>
    <dgm:pt modelId="{9596BEF1-ABB1-4DEC-93C0-E07F1C68572E}" type="pres">
      <dgm:prSet presAssocID="{1314B590-29A6-4002-8F3F-ECC02D91C868}" presName="descendantText" presStyleLbl="alignAcc1" presStyleIdx="2" presStyleCnt="3">
        <dgm:presLayoutVars>
          <dgm:bulletEnabled val="1"/>
        </dgm:presLayoutVars>
      </dgm:prSet>
      <dgm:spPr/>
    </dgm:pt>
  </dgm:ptLst>
  <dgm:cxnLst>
    <dgm:cxn modelId="{6BE30208-030D-4BBA-A6BC-8D30AD5127C8}" srcId="{27EE7C88-297E-4578-8E17-07313A7F4604}" destId="{A1E46E39-B6A7-481E-A4CE-EE34D2CAAA90}" srcOrd="1" destOrd="0" parTransId="{6AA0B173-89E0-4841-A1D6-366D90B2D4C7}" sibTransId="{5BEC9B79-AA65-4F42-A213-1EE5C49CC6EB}"/>
    <dgm:cxn modelId="{8733410A-BEC2-4BB4-8750-B698E0A0E16E}" type="presOf" srcId="{E13B0EA3-D03C-493C-B73A-DD30A6C5B0CC}" destId="{9596BEF1-ABB1-4DEC-93C0-E07F1C68572E}" srcOrd="0" destOrd="0" presId="urn:microsoft.com/office/officeart/2005/8/layout/chevron2"/>
    <dgm:cxn modelId="{6BB3A60B-277A-417E-BE71-F0296F2AB515}" srcId="{19BE7812-43B6-468F-872D-76842F95A388}" destId="{4F775EC2-6CCE-438B-9FF8-728931DD20F8}" srcOrd="0" destOrd="0" parTransId="{D0CA9E6F-B88C-416F-9A0E-377000B9D157}" sibTransId="{9EBC44FA-22D8-402F-9165-EFCF38F1AB74}"/>
    <dgm:cxn modelId="{86B19426-AFD2-4577-B999-4D84933A7BC8}" srcId="{1314B590-29A6-4002-8F3F-ECC02D91C868}" destId="{7A0394B4-F14B-4811-A783-FD61551DDFE5}" srcOrd="1" destOrd="0" parTransId="{CA834FF4-E4BF-475B-8E4B-127728AE7165}" sibTransId="{633C8D80-2B72-45D1-8DB4-FE169A46CBB6}"/>
    <dgm:cxn modelId="{45095662-A0B7-46BE-B325-0DDA826147C4}" type="presOf" srcId="{F16AB392-F76D-41CB-B9BF-24BEF2C1AFBF}" destId="{4DA24FF6-EAE1-4FBF-A823-C0C8527838C0}" srcOrd="0" destOrd="0" presId="urn:microsoft.com/office/officeart/2005/8/layout/chevron2"/>
    <dgm:cxn modelId="{2226A246-EF31-4C0B-B0FB-18F9C163D566}" srcId="{759F0462-1FDA-4FA2-BD68-3EACF8322F58}" destId="{19BE7812-43B6-468F-872D-76842F95A388}" srcOrd="1" destOrd="0" parTransId="{4048E727-9953-422C-AF45-ED6962B38E92}" sibTransId="{11CED5D0-F6EB-4C30-810F-3CA700CCE5D3}"/>
    <dgm:cxn modelId="{98BC576E-E3A4-4974-BBB9-B3F0EF7CFE7D}" type="presOf" srcId="{4F775EC2-6CCE-438B-9FF8-728931DD20F8}" destId="{64F4BC8C-58C8-47C0-BD3D-609C6D39E6EE}" srcOrd="0" destOrd="0" presId="urn:microsoft.com/office/officeart/2005/8/layout/chevron2"/>
    <dgm:cxn modelId="{12804453-E21D-4F5C-8C4C-625D93F85856}" srcId="{1314B590-29A6-4002-8F3F-ECC02D91C868}" destId="{E13B0EA3-D03C-493C-B73A-DD30A6C5B0CC}" srcOrd="0" destOrd="0" parTransId="{5FDB5D23-B7E0-4F8B-B72E-AAA9510D72C9}" sibTransId="{7C05428A-7E9A-44E2-9CEB-C6BDFB39E125}"/>
    <dgm:cxn modelId="{E370DC93-1A30-4E50-8A47-6C809A4EA190}" srcId="{759F0462-1FDA-4FA2-BD68-3EACF8322F58}" destId="{1314B590-29A6-4002-8F3F-ECC02D91C868}" srcOrd="2" destOrd="0" parTransId="{C677865D-76A4-4CEB-858C-7AEEF6B8092E}" sibTransId="{CDD86EC6-9ADD-4B13-8578-C34B42E583FE}"/>
    <dgm:cxn modelId="{80A46296-E632-47D7-ACFD-5F5AF035C6F5}" srcId="{19BE7812-43B6-468F-872D-76842F95A388}" destId="{5CEB8CE5-317B-4799-B35C-598DC2B319B5}" srcOrd="1" destOrd="0" parTransId="{1938B8BA-59FF-45AB-972E-2C7FC593CDF9}" sibTransId="{908B09CF-EE0D-402D-86D0-18F6237BD2BE}"/>
    <dgm:cxn modelId="{171DEE96-9458-4579-BDFD-E284006A704E}" type="presOf" srcId="{27EE7C88-297E-4578-8E17-07313A7F4604}" destId="{12B0E212-05C2-4FFD-9379-F62E837EB2ED}" srcOrd="0" destOrd="0" presId="urn:microsoft.com/office/officeart/2005/8/layout/chevron2"/>
    <dgm:cxn modelId="{87FD06B7-122A-4D1F-9A0D-608ACA6A4ECF}" type="presOf" srcId="{A1E46E39-B6A7-481E-A4CE-EE34D2CAAA90}" destId="{4DA24FF6-EAE1-4FBF-A823-C0C8527838C0}" srcOrd="0" destOrd="1" presId="urn:microsoft.com/office/officeart/2005/8/layout/chevron2"/>
    <dgm:cxn modelId="{15B5E6BA-8518-4FE6-A629-79F8829BDA7E}" srcId="{27EE7C88-297E-4578-8E17-07313A7F4604}" destId="{F16AB392-F76D-41CB-B9BF-24BEF2C1AFBF}" srcOrd="0" destOrd="0" parTransId="{4C7E8581-F3B2-43AE-B2B1-EF51B4197A4A}" sibTransId="{328B16E9-AC9C-4F39-984B-12D7D10EC4EF}"/>
    <dgm:cxn modelId="{103988BD-6E28-4A8A-A40A-F77E8BF741AE}" type="presOf" srcId="{19BE7812-43B6-468F-872D-76842F95A388}" destId="{F03BB49E-DD7D-4924-A4E3-F4FAD7085BF6}" srcOrd="0" destOrd="0" presId="urn:microsoft.com/office/officeart/2005/8/layout/chevron2"/>
    <dgm:cxn modelId="{5257BEBF-48A9-41F0-90F3-29BABF2D65BE}" type="presOf" srcId="{1314B590-29A6-4002-8F3F-ECC02D91C868}" destId="{BF685DA9-FE09-416A-A039-007BD99DDB49}" srcOrd="0" destOrd="0" presId="urn:microsoft.com/office/officeart/2005/8/layout/chevron2"/>
    <dgm:cxn modelId="{5BE436D5-935E-4CBA-ADF1-A37B87F42A3D}" srcId="{759F0462-1FDA-4FA2-BD68-3EACF8322F58}" destId="{27EE7C88-297E-4578-8E17-07313A7F4604}" srcOrd="0" destOrd="0" parTransId="{39FCF48A-129E-4E03-A9DD-C99CBF37932E}" sibTransId="{9FE34337-9FB4-4C66-B9BF-1898C572D3C1}"/>
    <dgm:cxn modelId="{A46326DC-4B29-4010-B963-9D8EDCDBA5BC}" type="presOf" srcId="{7A0394B4-F14B-4811-A783-FD61551DDFE5}" destId="{9596BEF1-ABB1-4DEC-93C0-E07F1C68572E}" srcOrd="0" destOrd="1" presId="urn:microsoft.com/office/officeart/2005/8/layout/chevron2"/>
    <dgm:cxn modelId="{5A92CBF3-0B6B-418D-B0CD-A853F7CC41FE}" type="presOf" srcId="{5CEB8CE5-317B-4799-B35C-598DC2B319B5}" destId="{64F4BC8C-58C8-47C0-BD3D-609C6D39E6EE}" srcOrd="0" destOrd="1" presId="urn:microsoft.com/office/officeart/2005/8/layout/chevron2"/>
    <dgm:cxn modelId="{6E4BDAF8-4699-47CC-A02C-620376057942}" type="presOf" srcId="{759F0462-1FDA-4FA2-BD68-3EACF8322F58}" destId="{3D86F3E9-A9CD-44C5-9D90-48182F902704}" srcOrd="0" destOrd="0" presId="urn:microsoft.com/office/officeart/2005/8/layout/chevron2"/>
    <dgm:cxn modelId="{9B075E6D-FBA2-48FE-A4C1-8806B0582E0E}" type="presParOf" srcId="{3D86F3E9-A9CD-44C5-9D90-48182F902704}" destId="{A6505536-9E69-495E-BC5F-BC093287DCDC}" srcOrd="0" destOrd="0" presId="urn:microsoft.com/office/officeart/2005/8/layout/chevron2"/>
    <dgm:cxn modelId="{82467278-AE97-4CBE-894B-CF9364198087}" type="presParOf" srcId="{A6505536-9E69-495E-BC5F-BC093287DCDC}" destId="{12B0E212-05C2-4FFD-9379-F62E837EB2ED}" srcOrd="0" destOrd="0" presId="urn:microsoft.com/office/officeart/2005/8/layout/chevron2"/>
    <dgm:cxn modelId="{8C854E1D-0FCF-48DC-8F88-1EB747C47482}" type="presParOf" srcId="{A6505536-9E69-495E-BC5F-BC093287DCDC}" destId="{4DA24FF6-EAE1-4FBF-A823-C0C8527838C0}" srcOrd="1" destOrd="0" presId="urn:microsoft.com/office/officeart/2005/8/layout/chevron2"/>
    <dgm:cxn modelId="{C8F406CA-6F22-4A41-A1C6-AF98C8ABD760}" type="presParOf" srcId="{3D86F3E9-A9CD-44C5-9D90-48182F902704}" destId="{9135B540-72D2-44CA-B9F8-4CBA12D64681}" srcOrd="1" destOrd="0" presId="urn:microsoft.com/office/officeart/2005/8/layout/chevron2"/>
    <dgm:cxn modelId="{EC9D1DBF-A3DD-443D-8837-7C935D0182B5}" type="presParOf" srcId="{3D86F3E9-A9CD-44C5-9D90-48182F902704}" destId="{2955A148-ADFD-41C0-8618-96F44BAE8EF3}" srcOrd="2" destOrd="0" presId="urn:microsoft.com/office/officeart/2005/8/layout/chevron2"/>
    <dgm:cxn modelId="{F6C37515-75EE-4F1C-88D8-EBE13068B6AE}" type="presParOf" srcId="{2955A148-ADFD-41C0-8618-96F44BAE8EF3}" destId="{F03BB49E-DD7D-4924-A4E3-F4FAD7085BF6}" srcOrd="0" destOrd="0" presId="urn:microsoft.com/office/officeart/2005/8/layout/chevron2"/>
    <dgm:cxn modelId="{0FB508B7-C741-4DC7-B46C-A7824646D294}" type="presParOf" srcId="{2955A148-ADFD-41C0-8618-96F44BAE8EF3}" destId="{64F4BC8C-58C8-47C0-BD3D-609C6D39E6EE}" srcOrd="1" destOrd="0" presId="urn:microsoft.com/office/officeart/2005/8/layout/chevron2"/>
    <dgm:cxn modelId="{43C209FB-88AD-47B7-8C20-612FA166A588}" type="presParOf" srcId="{3D86F3E9-A9CD-44C5-9D90-48182F902704}" destId="{05FF8779-9A05-4314-BA1D-BA6CE4FCD436}" srcOrd="3" destOrd="0" presId="urn:microsoft.com/office/officeart/2005/8/layout/chevron2"/>
    <dgm:cxn modelId="{2D4CC1D3-E51F-4AA0-B1B8-8B06BAEDFE51}" type="presParOf" srcId="{3D86F3E9-A9CD-44C5-9D90-48182F902704}" destId="{50B9CF17-E422-4DDE-9F7F-DE988547CA1A}" srcOrd="4" destOrd="0" presId="urn:microsoft.com/office/officeart/2005/8/layout/chevron2"/>
    <dgm:cxn modelId="{A5632CE1-98E2-46FF-89BF-CB7925BA2410}" type="presParOf" srcId="{50B9CF17-E422-4DDE-9F7F-DE988547CA1A}" destId="{BF685DA9-FE09-416A-A039-007BD99DDB49}" srcOrd="0" destOrd="0" presId="urn:microsoft.com/office/officeart/2005/8/layout/chevron2"/>
    <dgm:cxn modelId="{87BF6038-AA49-43F6-852D-059B13E6B926}" type="presParOf" srcId="{50B9CF17-E422-4DDE-9F7F-DE988547CA1A}" destId="{9596BEF1-ABB1-4DEC-93C0-E07F1C68572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6C6E1B0-0EF7-4749-95B0-151808AA6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C95D20B-84E9-4F92-9307-B573DEA30813}">
      <dgm:prSet/>
      <dgm:spPr/>
      <dgm:t>
        <a:bodyPr/>
        <a:lstStyle/>
        <a:p>
          <a:pPr rtl="0"/>
          <a:r>
            <a:rPr lang="ja-JP" altLang="en-US" dirty="0"/>
            <a:t>「プロジェクト型の授業」のデザインでは何が大切か？</a:t>
          </a:r>
          <a:endParaRPr lang="en-US" altLang="ja-JP" dirty="0"/>
        </a:p>
      </dgm:t>
    </dgm:pt>
    <dgm:pt modelId="{FDC65ED5-AD12-4101-9E95-A7D83D2341B7}" type="parTrans" cxnId="{B3CB7FAF-55A2-425A-A403-0F54340F6DD9}">
      <dgm:prSet/>
      <dgm:spPr/>
      <dgm:t>
        <a:bodyPr/>
        <a:lstStyle/>
        <a:p>
          <a:endParaRPr kumimoji="1" lang="ja-JP" altLang="en-US"/>
        </a:p>
      </dgm:t>
    </dgm:pt>
    <dgm:pt modelId="{02A17C3F-A3FF-4874-B11D-5D86CDA06F64}" type="sibTrans" cxnId="{B3CB7FAF-55A2-425A-A403-0F54340F6DD9}">
      <dgm:prSet/>
      <dgm:spPr/>
      <dgm:t>
        <a:bodyPr/>
        <a:lstStyle/>
        <a:p>
          <a:endParaRPr kumimoji="1" lang="ja-JP" altLang="en-US"/>
        </a:p>
      </dgm:t>
    </dgm:pt>
    <dgm:pt modelId="{47229FB3-4980-45A3-8228-AC2E4BA89B7E}">
      <dgm:prSet/>
      <dgm:spPr/>
      <dgm:t>
        <a:bodyPr/>
        <a:lstStyle/>
        <a:p>
          <a:pPr rtl="0"/>
          <a:r>
            <a:rPr lang="ja-JP" altLang="en-US" dirty="0"/>
            <a:t>どのような工夫をしていきたいか？</a:t>
          </a:r>
          <a:endParaRPr lang="ja-JP" dirty="0"/>
        </a:p>
      </dgm:t>
    </dgm:pt>
    <dgm:pt modelId="{3C8096F3-F777-42E6-94A8-8374E2794036}" type="parTrans" cxnId="{75537938-6317-4568-A5E4-01B08934F62E}">
      <dgm:prSet/>
      <dgm:spPr/>
      <dgm:t>
        <a:bodyPr/>
        <a:lstStyle/>
        <a:p>
          <a:endParaRPr kumimoji="1" lang="ja-JP" altLang="en-US"/>
        </a:p>
      </dgm:t>
    </dgm:pt>
    <dgm:pt modelId="{B65A839D-A474-4AA4-A657-EAE4B58D3A39}" type="sibTrans" cxnId="{75537938-6317-4568-A5E4-01B08934F62E}">
      <dgm:prSet/>
      <dgm:spPr/>
      <dgm:t>
        <a:bodyPr/>
        <a:lstStyle/>
        <a:p>
          <a:endParaRPr kumimoji="1" lang="ja-JP" altLang="en-US"/>
        </a:p>
      </dgm:t>
    </dgm:pt>
    <dgm:pt modelId="{7B1543A8-BFAC-40CB-BBC2-F82BC40CB281}" type="pres">
      <dgm:prSet presAssocID="{26C6E1B0-0EF7-4749-95B0-151808AA65CD}" presName="linear" presStyleCnt="0">
        <dgm:presLayoutVars>
          <dgm:animLvl val="lvl"/>
          <dgm:resizeHandles val="exact"/>
        </dgm:presLayoutVars>
      </dgm:prSet>
      <dgm:spPr/>
    </dgm:pt>
    <dgm:pt modelId="{19706229-6318-4B9E-AE1D-E20AEBB29EC4}" type="pres">
      <dgm:prSet presAssocID="{5C95D20B-84E9-4F92-9307-B573DEA30813}" presName="parentText" presStyleLbl="node1" presStyleIdx="0" presStyleCnt="2">
        <dgm:presLayoutVars>
          <dgm:chMax val="0"/>
          <dgm:bulletEnabled val="1"/>
        </dgm:presLayoutVars>
      </dgm:prSet>
      <dgm:spPr/>
    </dgm:pt>
    <dgm:pt modelId="{CEECE216-15F8-46B6-B01A-8745D990558B}" type="pres">
      <dgm:prSet presAssocID="{02A17C3F-A3FF-4874-B11D-5D86CDA06F64}" presName="spacer" presStyleCnt="0"/>
      <dgm:spPr/>
    </dgm:pt>
    <dgm:pt modelId="{8BC4BC7A-C695-4381-AF88-FD0200B07BF7}" type="pres">
      <dgm:prSet presAssocID="{47229FB3-4980-45A3-8228-AC2E4BA89B7E}" presName="parentText" presStyleLbl="node1" presStyleIdx="1" presStyleCnt="2">
        <dgm:presLayoutVars>
          <dgm:chMax val="0"/>
          <dgm:bulletEnabled val="1"/>
        </dgm:presLayoutVars>
      </dgm:prSet>
      <dgm:spPr/>
    </dgm:pt>
  </dgm:ptLst>
  <dgm:cxnLst>
    <dgm:cxn modelId="{6479AE31-74DC-4FB4-8A47-793A976F9628}" type="presOf" srcId="{5C95D20B-84E9-4F92-9307-B573DEA30813}" destId="{19706229-6318-4B9E-AE1D-E20AEBB29EC4}" srcOrd="0" destOrd="0" presId="urn:microsoft.com/office/officeart/2005/8/layout/vList2"/>
    <dgm:cxn modelId="{75537938-6317-4568-A5E4-01B08934F62E}" srcId="{26C6E1B0-0EF7-4749-95B0-151808AA65CD}" destId="{47229FB3-4980-45A3-8228-AC2E4BA89B7E}" srcOrd="1" destOrd="0" parTransId="{3C8096F3-F777-42E6-94A8-8374E2794036}" sibTransId="{B65A839D-A474-4AA4-A657-EAE4B58D3A39}"/>
    <dgm:cxn modelId="{47314F5D-DF5B-432F-9724-CFAACFC8D58B}" type="presOf" srcId="{47229FB3-4980-45A3-8228-AC2E4BA89B7E}" destId="{8BC4BC7A-C695-4381-AF88-FD0200B07BF7}" srcOrd="0" destOrd="0" presId="urn:microsoft.com/office/officeart/2005/8/layout/vList2"/>
    <dgm:cxn modelId="{1288EB8F-8FDC-4A30-852A-9FB1404D5F9F}" type="presOf" srcId="{26C6E1B0-0EF7-4749-95B0-151808AA65CD}" destId="{7B1543A8-BFAC-40CB-BBC2-F82BC40CB281}" srcOrd="0" destOrd="0" presId="urn:microsoft.com/office/officeart/2005/8/layout/vList2"/>
    <dgm:cxn modelId="{B3CB7FAF-55A2-425A-A403-0F54340F6DD9}" srcId="{26C6E1B0-0EF7-4749-95B0-151808AA65CD}" destId="{5C95D20B-84E9-4F92-9307-B573DEA30813}" srcOrd="0" destOrd="0" parTransId="{FDC65ED5-AD12-4101-9E95-A7D83D2341B7}" sibTransId="{02A17C3F-A3FF-4874-B11D-5D86CDA06F64}"/>
    <dgm:cxn modelId="{A453BC43-D3D4-4A64-8D2B-671736990FF8}" type="presParOf" srcId="{7B1543A8-BFAC-40CB-BBC2-F82BC40CB281}" destId="{19706229-6318-4B9E-AE1D-E20AEBB29EC4}" srcOrd="0" destOrd="0" presId="urn:microsoft.com/office/officeart/2005/8/layout/vList2"/>
    <dgm:cxn modelId="{00BA2A1E-A7C3-41BE-AF81-651E566CF0DD}" type="presParOf" srcId="{7B1543A8-BFAC-40CB-BBC2-F82BC40CB281}" destId="{CEECE216-15F8-46B6-B01A-8745D990558B}" srcOrd="1" destOrd="0" presId="urn:microsoft.com/office/officeart/2005/8/layout/vList2"/>
    <dgm:cxn modelId="{FD5D9DFF-0C51-4A63-AAD6-8C4D6A884A2D}" type="presParOf" srcId="{7B1543A8-BFAC-40CB-BBC2-F82BC40CB281}" destId="{8BC4BC7A-C695-4381-AF88-FD0200B07BF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6C6E1B0-0EF7-4749-95B0-151808AA6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C95D20B-84E9-4F92-9307-B573DEA30813}">
      <dgm:prSet/>
      <dgm:spPr/>
      <dgm:t>
        <a:bodyPr/>
        <a:lstStyle/>
        <a:p>
          <a:pPr rtl="0"/>
          <a:r>
            <a:rPr lang="ja-JP" dirty="0"/>
            <a:t>●「学校」の価値とは何か？</a:t>
          </a:r>
        </a:p>
      </dgm:t>
    </dgm:pt>
    <dgm:pt modelId="{FDC65ED5-AD12-4101-9E95-A7D83D2341B7}" type="parTrans" cxnId="{B3CB7FAF-55A2-425A-A403-0F54340F6DD9}">
      <dgm:prSet/>
      <dgm:spPr/>
      <dgm:t>
        <a:bodyPr/>
        <a:lstStyle/>
        <a:p>
          <a:endParaRPr kumimoji="1" lang="ja-JP" altLang="en-US"/>
        </a:p>
      </dgm:t>
    </dgm:pt>
    <dgm:pt modelId="{02A17C3F-A3FF-4874-B11D-5D86CDA06F64}" type="sibTrans" cxnId="{B3CB7FAF-55A2-425A-A403-0F54340F6DD9}">
      <dgm:prSet/>
      <dgm:spPr/>
      <dgm:t>
        <a:bodyPr/>
        <a:lstStyle/>
        <a:p>
          <a:endParaRPr kumimoji="1" lang="ja-JP" altLang="en-US"/>
        </a:p>
      </dgm:t>
    </dgm:pt>
    <dgm:pt modelId="{9FB968A6-37FD-4541-937E-1FCEA09E331C}">
      <dgm:prSet/>
      <dgm:spPr/>
      <dgm:t>
        <a:bodyPr/>
        <a:lstStyle/>
        <a:p>
          <a:r>
            <a:rPr lang="ja-JP" dirty="0"/>
            <a:t>●</a:t>
          </a:r>
          <a:r>
            <a:rPr lang="ja-JP" altLang="en-US" dirty="0"/>
            <a:t>教師</a:t>
          </a:r>
          <a:r>
            <a:rPr lang="ja-JP" dirty="0"/>
            <a:t>とは何をする人か？</a:t>
          </a:r>
        </a:p>
      </dgm:t>
    </dgm:pt>
    <dgm:pt modelId="{3BF165DD-18C5-4E9A-AB82-CDA1ED4F4E13}" type="parTrans" cxnId="{F96BFB4C-EB70-465D-833D-C47D4B7D0E32}">
      <dgm:prSet/>
      <dgm:spPr/>
      <dgm:t>
        <a:bodyPr/>
        <a:lstStyle/>
        <a:p>
          <a:endParaRPr kumimoji="1" lang="ja-JP" altLang="en-US"/>
        </a:p>
      </dgm:t>
    </dgm:pt>
    <dgm:pt modelId="{05F9C13C-BE07-49FF-95EE-3E04FDEC26B9}" type="sibTrans" cxnId="{F96BFB4C-EB70-465D-833D-C47D4B7D0E32}">
      <dgm:prSet/>
      <dgm:spPr/>
      <dgm:t>
        <a:bodyPr/>
        <a:lstStyle/>
        <a:p>
          <a:endParaRPr kumimoji="1" lang="ja-JP" altLang="en-US"/>
        </a:p>
      </dgm:t>
    </dgm:pt>
    <dgm:pt modelId="{7B1543A8-BFAC-40CB-BBC2-F82BC40CB281}" type="pres">
      <dgm:prSet presAssocID="{26C6E1B0-0EF7-4749-95B0-151808AA65CD}" presName="linear" presStyleCnt="0">
        <dgm:presLayoutVars>
          <dgm:animLvl val="lvl"/>
          <dgm:resizeHandles val="exact"/>
        </dgm:presLayoutVars>
      </dgm:prSet>
      <dgm:spPr/>
    </dgm:pt>
    <dgm:pt modelId="{19706229-6318-4B9E-AE1D-E20AEBB29EC4}" type="pres">
      <dgm:prSet presAssocID="{5C95D20B-84E9-4F92-9307-B573DEA30813}" presName="parentText" presStyleLbl="node1" presStyleIdx="0" presStyleCnt="2">
        <dgm:presLayoutVars>
          <dgm:chMax val="0"/>
          <dgm:bulletEnabled val="1"/>
        </dgm:presLayoutVars>
      </dgm:prSet>
      <dgm:spPr/>
    </dgm:pt>
    <dgm:pt modelId="{CEECE216-15F8-46B6-B01A-8745D990558B}" type="pres">
      <dgm:prSet presAssocID="{02A17C3F-A3FF-4874-B11D-5D86CDA06F64}" presName="spacer" presStyleCnt="0"/>
      <dgm:spPr/>
    </dgm:pt>
    <dgm:pt modelId="{122C2A67-A604-415A-87F4-A969BC81DB76}" type="pres">
      <dgm:prSet presAssocID="{9FB968A6-37FD-4541-937E-1FCEA09E331C}" presName="parentText" presStyleLbl="node1" presStyleIdx="1" presStyleCnt="2">
        <dgm:presLayoutVars>
          <dgm:chMax val="0"/>
          <dgm:bulletEnabled val="1"/>
        </dgm:presLayoutVars>
      </dgm:prSet>
      <dgm:spPr/>
    </dgm:pt>
  </dgm:ptLst>
  <dgm:cxnLst>
    <dgm:cxn modelId="{0B8B1248-F918-481F-838C-7AB66890CE77}" type="presOf" srcId="{5C95D20B-84E9-4F92-9307-B573DEA30813}" destId="{19706229-6318-4B9E-AE1D-E20AEBB29EC4}" srcOrd="0" destOrd="0" presId="urn:microsoft.com/office/officeart/2005/8/layout/vList2"/>
    <dgm:cxn modelId="{F96BFB4C-EB70-465D-833D-C47D4B7D0E32}" srcId="{26C6E1B0-0EF7-4749-95B0-151808AA65CD}" destId="{9FB968A6-37FD-4541-937E-1FCEA09E331C}" srcOrd="1" destOrd="0" parTransId="{3BF165DD-18C5-4E9A-AB82-CDA1ED4F4E13}" sibTransId="{05F9C13C-BE07-49FF-95EE-3E04FDEC26B9}"/>
    <dgm:cxn modelId="{4F12E471-6E1A-45E6-8CA2-8E047D6F9F42}" type="presOf" srcId="{9FB968A6-37FD-4541-937E-1FCEA09E331C}" destId="{122C2A67-A604-415A-87F4-A969BC81DB76}" srcOrd="0" destOrd="0" presId="urn:microsoft.com/office/officeart/2005/8/layout/vList2"/>
    <dgm:cxn modelId="{B3CB7FAF-55A2-425A-A403-0F54340F6DD9}" srcId="{26C6E1B0-0EF7-4749-95B0-151808AA65CD}" destId="{5C95D20B-84E9-4F92-9307-B573DEA30813}" srcOrd="0" destOrd="0" parTransId="{FDC65ED5-AD12-4101-9E95-A7D83D2341B7}" sibTransId="{02A17C3F-A3FF-4874-B11D-5D86CDA06F64}"/>
    <dgm:cxn modelId="{D18827E9-F737-4F3A-BAE2-8760D777BFF8}" type="presOf" srcId="{26C6E1B0-0EF7-4749-95B0-151808AA65CD}" destId="{7B1543A8-BFAC-40CB-BBC2-F82BC40CB281}" srcOrd="0" destOrd="0" presId="urn:microsoft.com/office/officeart/2005/8/layout/vList2"/>
    <dgm:cxn modelId="{9D79BD2F-54AF-48C3-AA88-20B67C0E3866}" type="presParOf" srcId="{7B1543A8-BFAC-40CB-BBC2-F82BC40CB281}" destId="{19706229-6318-4B9E-AE1D-E20AEBB29EC4}" srcOrd="0" destOrd="0" presId="urn:microsoft.com/office/officeart/2005/8/layout/vList2"/>
    <dgm:cxn modelId="{3AE19184-D94D-4BEE-9623-C2E6CE6D4049}" type="presParOf" srcId="{7B1543A8-BFAC-40CB-BBC2-F82BC40CB281}" destId="{CEECE216-15F8-46B6-B01A-8745D990558B}" srcOrd="1" destOrd="0" presId="urn:microsoft.com/office/officeart/2005/8/layout/vList2"/>
    <dgm:cxn modelId="{5B0BA868-27B3-41B1-9294-EF955341DEAB}" type="presParOf" srcId="{7B1543A8-BFAC-40CB-BBC2-F82BC40CB281}" destId="{122C2A67-A604-415A-87F4-A969BC81DB7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0F07C19-EBF9-41DD-BCA6-DD2AB0DEB5C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A42A76C3-3D39-4111-A661-95C60189E1BE}">
      <dgm:prSet/>
      <dgm:spPr/>
      <dgm:t>
        <a:bodyPr/>
        <a:lstStyle/>
        <a:p>
          <a:pPr rtl="0"/>
          <a:r>
            <a:rPr kumimoji="1" lang="ja-JP" dirty="0"/>
            <a:t>●実践例を材料とし、</a:t>
          </a:r>
          <a:r>
            <a:rPr kumimoji="1" lang="ja-JP" altLang="en-US" dirty="0"/>
            <a:t>高校生物における「主体的・対話的で深い学び」について</a:t>
          </a:r>
          <a:r>
            <a:rPr kumimoji="1" lang="ja-JP" dirty="0"/>
            <a:t>考察する</a:t>
          </a:r>
          <a:endParaRPr lang="ja-JP" dirty="0"/>
        </a:p>
      </dgm:t>
    </dgm:pt>
    <dgm:pt modelId="{D720E525-26E1-48C4-885D-D0C669131B65}" type="parTrans" cxnId="{C6A2ED32-C61D-44EB-A7DD-0FB2F0F42538}">
      <dgm:prSet/>
      <dgm:spPr/>
      <dgm:t>
        <a:bodyPr/>
        <a:lstStyle/>
        <a:p>
          <a:endParaRPr kumimoji="1" lang="ja-JP" altLang="en-US"/>
        </a:p>
      </dgm:t>
    </dgm:pt>
    <dgm:pt modelId="{503CA60D-76E4-4A85-8389-784C08F087F6}" type="sibTrans" cxnId="{C6A2ED32-C61D-44EB-A7DD-0FB2F0F42538}">
      <dgm:prSet/>
      <dgm:spPr/>
      <dgm:t>
        <a:bodyPr/>
        <a:lstStyle/>
        <a:p>
          <a:endParaRPr kumimoji="1" lang="ja-JP" altLang="en-US"/>
        </a:p>
      </dgm:t>
    </dgm:pt>
    <dgm:pt modelId="{47528968-8DA0-4225-B91C-F982DA50898F}">
      <dgm:prSet/>
      <dgm:spPr/>
      <dgm:t>
        <a:bodyPr/>
        <a:lstStyle/>
        <a:p>
          <a:pPr rtl="0"/>
          <a:r>
            <a:rPr kumimoji="1" lang="ja-JP" dirty="0"/>
            <a:t>●</a:t>
          </a:r>
          <a:r>
            <a:rPr kumimoji="1" lang="ja-JP" altLang="en-US" dirty="0"/>
            <a:t>他者と</a:t>
          </a:r>
          <a:r>
            <a:rPr kumimoji="1" lang="ja-JP" dirty="0"/>
            <a:t>情報を共有し、新しいアイデアや「つながり」を持ち帰る。</a:t>
          </a:r>
          <a:endParaRPr lang="ja-JP" dirty="0"/>
        </a:p>
      </dgm:t>
    </dgm:pt>
    <dgm:pt modelId="{65097695-51F4-4431-9400-2B7EFA5CB07A}" type="parTrans" cxnId="{73780F07-9AF8-4C66-8F4D-97CE8336BFE5}">
      <dgm:prSet/>
      <dgm:spPr/>
      <dgm:t>
        <a:bodyPr/>
        <a:lstStyle/>
        <a:p>
          <a:endParaRPr kumimoji="1" lang="ja-JP" altLang="en-US"/>
        </a:p>
      </dgm:t>
    </dgm:pt>
    <dgm:pt modelId="{ED9BD528-741F-41CB-9022-E82533B483CD}" type="sibTrans" cxnId="{73780F07-9AF8-4C66-8F4D-97CE8336BFE5}">
      <dgm:prSet/>
      <dgm:spPr/>
      <dgm:t>
        <a:bodyPr/>
        <a:lstStyle/>
        <a:p>
          <a:endParaRPr kumimoji="1" lang="ja-JP" altLang="en-US"/>
        </a:p>
      </dgm:t>
    </dgm:pt>
    <dgm:pt modelId="{341CF50C-A4B7-4123-B6BA-D5881832308A}" type="pres">
      <dgm:prSet presAssocID="{D0F07C19-EBF9-41DD-BCA6-DD2AB0DEB5C4}" presName="linear" presStyleCnt="0">
        <dgm:presLayoutVars>
          <dgm:animLvl val="lvl"/>
          <dgm:resizeHandles val="exact"/>
        </dgm:presLayoutVars>
      </dgm:prSet>
      <dgm:spPr/>
    </dgm:pt>
    <dgm:pt modelId="{6BCEE960-DC0B-45A1-A08F-03B402173118}" type="pres">
      <dgm:prSet presAssocID="{A42A76C3-3D39-4111-A661-95C60189E1BE}" presName="parentText" presStyleLbl="node1" presStyleIdx="0" presStyleCnt="2">
        <dgm:presLayoutVars>
          <dgm:chMax val="0"/>
          <dgm:bulletEnabled val="1"/>
        </dgm:presLayoutVars>
      </dgm:prSet>
      <dgm:spPr/>
    </dgm:pt>
    <dgm:pt modelId="{0EA244C3-5A1F-483F-9FAD-DECD030E2EF2}" type="pres">
      <dgm:prSet presAssocID="{503CA60D-76E4-4A85-8389-784C08F087F6}" presName="spacer" presStyleCnt="0"/>
      <dgm:spPr/>
    </dgm:pt>
    <dgm:pt modelId="{2EBD2E16-5405-41C9-82FB-2719B7DCA445}" type="pres">
      <dgm:prSet presAssocID="{47528968-8DA0-4225-B91C-F982DA50898F}" presName="parentText" presStyleLbl="node1" presStyleIdx="1" presStyleCnt="2">
        <dgm:presLayoutVars>
          <dgm:chMax val="0"/>
          <dgm:bulletEnabled val="1"/>
        </dgm:presLayoutVars>
      </dgm:prSet>
      <dgm:spPr/>
    </dgm:pt>
  </dgm:ptLst>
  <dgm:cxnLst>
    <dgm:cxn modelId="{73780F07-9AF8-4C66-8F4D-97CE8336BFE5}" srcId="{D0F07C19-EBF9-41DD-BCA6-DD2AB0DEB5C4}" destId="{47528968-8DA0-4225-B91C-F982DA50898F}" srcOrd="1" destOrd="0" parTransId="{65097695-51F4-4431-9400-2B7EFA5CB07A}" sibTransId="{ED9BD528-741F-41CB-9022-E82533B483CD}"/>
    <dgm:cxn modelId="{EC42590C-6E8D-4648-86D6-5BCC706F462A}" type="presOf" srcId="{47528968-8DA0-4225-B91C-F982DA50898F}" destId="{2EBD2E16-5405-41C9-82FB-2719B7DCA445}" srcOrd="0" destOrd="0" presId="urn:microsoft.com/office/officeart/2005/8/layout/vList2"/>
    <dgm:cxn modelId="{72063830-C07A-4A41-8A98-6D1D933ACDBE}" type="presOf" srcId="{A42A76C3-3D39-4111-A661-95C60189E1BE}" destId="{6BCEE960-DC0B-45A1-A08F-03B402173118}" srcOrd="0" destOrd="0" presId="urn:microsoft.com/office/officeart/2005/8/layout/vList2"/>
    <dgm:cxn modelId="{C6A2ED32-C61D-44EB-A7DD-0FB2F0F42538}" srcId="{D0F07C19-EBF9-41DD-BCA6-DD2AB0DEB5C4}" destId="{A42A76C3-3D39-4111-A661-95C60189E1BE}" srcOrd="0" destOrd="0" parTransId="{D720E525-26E1-48C4-885D-D0C669131B65}" sibTransId="{503CA60D-76E4-4A85-8389-784C08F087F6}"/>
    <dgm:cxn modelId="{9EFE6BF3-BFD0-440B-A61B-B26CA22F6C2F}" type="presOf" srcId="{D0F07C19-EBF9-41DD-BCA6-DD2AB0DEB5C4}" destId="{341CF50C-A4B7-4123-B6BA-D5881832308A}" srcOrd="0" destOrd="0" presId="urn:microsoft.com/office/officeart/2005/8/layout/vList2"/>
    <dgm:cxn modelId="{1DEA8F5C-5255-4703-9583-B73354E88A98}" type="presParOf" srcId="{341CF50C-A4B7-4123-B6BA-D5881832308A}" destId="{6BCEE960-DC0B-45A1-A08F-03B402173118}" srcOrd="0" destOrd="0" presId="urn:microsoft.com/office/officeart/2005/8/layout/vList2"/>
    <dgm:cxn modelId="{EC232B6F-E4D2-4129-B2BA-51438BE31FA2}" type="presParOf" srcId="{341CF50C-A4B7-4123-B6BA-D5881832308A}" destId="{0EA244C3-5A1F-483F-9FAD-DECD030E2EF2}" srcOrd="1" destOrd="0" presId="urn:microsoft.com/office/officeart/2005/8/layout/vList2"/>
    <dgm:cxn modelId="{7C54BC3D-97A4-428E-B678-4D716DB4D528}" type="presParOf" srcId="{341CF50C-A4B7-4123-B6BA-D5881832308A}" destId="{2EBD2E16-5405-41C9-82FB-2719B7DCA44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F07C19-EBF9-41DD-BCA6-DD2AB0DEB5C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A42A76C3-3D39-4111-A661-95C60189E1BE}">
      <dgm:prSet/>
      <dgm:spPr/>
      <dgm:t>
        <a:bodyPr/>
        <a:lstStyle/>
        <a:p>
          <a:pPr rtl="0"/>
          <a:r>
            <a:rPr kumimoji="1" lang="ja-JP" dirty="0"/>
            <a:t>●</a:t>
          </a:r>
          <a:r>
            <a:rPr lang="ja-JP" dirty="0"/>
            <a:t>どんな発言でも否定しない。安心して発言できる雰囲気作りに貢献を。</a:t>
          </a:r>
        </a:p>
      </dgm:t>
    </dgm:pt>
    <dgm:pt modelId="{D720E525-26E1-48C4-885D-D0C669131B65}" type="parTrans" cxnId="{C6A2ED32-C61D-44EB-A7DD-0FB2F0F42538}">
      <dgm:prSet/>
      <dgm:spPr/>
      <dgm:t>
        <a:bodyPr/>
        <a:lstStyle/>
        <a:p>
          <a:endParaRPr kumimoji="1" lang="ja-JP" altLang="en-US"/>
        </a:p>
      </dgm:t>
    </dgm:pt>
    <dgm:pt modelId="{503CA60D-76E4-4A85-8389-784C08F087F6}" type="sibTrans" cxnId="{C6A2ED32-C61D-44EB-A7DD-0FB2F0F42538}">
      <dgm:prSet/>
      <dgm:spPr/>
      <dgm:t>
        <a:bodyPr/>
        <a:lstStyle/>
        <a:p>
          <a:endParaRPr kumimoji="1" lang="ja-JP" altLang="en-US"/>
        </a:p>
      </dgm:t>
    </dgm:pt>
    <dgm:pt modelId="{47528968-8DA0-4225-B91C-F982DA50898F}">
      <dgm:prSet/>
      <dgm:spPr/>
      <dgm:t>
        <a:bodyPr/>
        <a:lstStyle/>
        <a:p>
          <a:pPr rtl="0"/>
          <a:r>
            <a:rPr kumimoji="1" lang="ja-JP" dirty="0"/>
            <a:t>●</a:t>
          </a:r>
          <a:r>
            <a:rPr lang="ja-JP" dirty="0"/>
            <a:t>発言を強制しない（対話にならなければ、“一人で”深く考えてみてもよい）。</a:t>
          </a:r>
        </a:p>
      </dgm:t>
    </dgm:pt>
    <dgm:pt modelId="{65097695-51F4-4431-9400-2B7EFA5CB07A}" type="parTrans" cxnId="{73780F07-9AF8-4C66-8F4D-97CE8336BFE5}">
      <dgm:prSet/>
      <dgm:spPr/>
      <dgm:t>
        <a:bodyPr/>
        <a:lstStyle/>
        <a:p>
          <a:endParaRPr kumimoji="1" lang="ja-JP" altLang="en-US"/>
        </a:p>
      </dgm:t>
    </dgm:pt>
    <dgm:pt modelId="{ED9BD528-741F-41CB-9022-E82533B483CD}" type="sibTrans" cxnId="{73780F07-9AF8-4C66-8F4D-97CE8336BFE5}">
      <dgm:prSet/>
      <dgm:spPr/>
      <dgm:t>
        <a:bodyPr/>
        <a:lstStyle/>
        <a:p>
          <a:endParaRPr kumimoji="1" lang="ja-JP" altLang="en-US"/>
        </a:p>
      </dgm:t>
    </dgm:pt>
    <dgm:pt modelId="{341CF50C-A4B7-4123-B6BA-D5881832308A}" type="pres">
      <dgm:prSet presAssocID="{D0F07C19-EBF9-41DD-BCA6-DD2AB0DEB5C4}" presName="linear" presStyleCnt="0">
        <dgm:presLayoutVars>
          <dgm:animLvl val="lvl"/>
          <dgm:resizeHandles val="exact"/>
        </dgm:presLayoutVars>
      </dgm:prSet>
      <dgm:spPr/>
    </dgm:pt>
    <dgm:pt modelId="{6BCEE960-DC0B-45A1-A08F-03B402173118}" type="pres">
      <dgm:prSet presAssocID="{A42A76C3-3D39-4111-A661-95C60189E1BE}" presName="parentText" presStyleLbl="node1" presStyleIdx="0" presStyleCnt="2">
        <dgm:presLayoutVars>
          <dgm:chMax val="0"/>
          <dgm:bulletEnabled val="1"/>
        </dgm:presLayoutVars>
      </dgm:prSet>
      <dgm:spPr/>
    </dgm:pt>
    <dgm:pt modelId="{0EA244C3-5A1F-483F-9FAD-DECD030E2EF2}" type="pres">
      <dgm:prSet presAssocID="{503CA60D-76E4-4A85-8389-784C08F087F6}" presName="spacer" presStyleCnt="0"/>
      <dgm:spPr/>
    </dgm:pt>
    <dgm:pt modelId="{2EBD2E16-5405-41C9-82FB-2719B7DCA445}" type="pres">
      <dgm:prSet presAssocID="{47528968-8DA0-4225-B91C-F982DA50898F}" presName="parentText" presStyleLbl="node1" presStyleIdx="1" presStyleCnt="2">
        <dgm:presLayoutVars>
          <dgm:chMax val="0"/>
          <dgm:bulletEnabled val="1"/>
        </dgm:presLayoutVars>
      </dgm:prSet>
      <dgm:spPr/>
    </dgm:pt>
  </dgm:ptLst>
  <dgm:cxnLst>
    <dgm:cxn modelId="{73780F07-9AF8-4C66-8F4D-97CE8336BFE5}" srcId="{D0F07C19-EBF9-41DD-BCA6-DD2AB0DEB5C4}" destId="{47528968-8DA0-4225-B91C-F982DA50898F}" srcOrd="1" destOrd="0" parTransId="{65097695-51F4-4431-9400-2B7EFA5CB07A}" sibTransId="{ED9BD528-741F-41CB-9022-E82533B483CD}"/>
    <dgm:cxn modelId="{D0F8ED2D-0625-4E63-BFC3-8C5435489E16}" type="presOf" srcId="{47528968-8DA0-4225-B91C-F982DA50898F}" destId="{2EBD2E16-5405-41C9-82FB-2719B7DCA445}" srcOrd="0" destOrd="0" presId="urn:microsoft.com/office/officeart/2005/8/layout/vList2"/>
    <dgm:cxn modelId="{C6A2ED32-C61D-44EB-A7DD-0FB2F0F42538}" srcId="{D0F07C19-EBF9-41DD-BCA6-DD2AB0DEB5C4}" destId="{A42A76C3-3D39-4111-A661-95C60189E1BE}" srcOrd="0" destOrd="0" parTransId="{D720E525-26E1-48C4-885D-D0C669131B65}" sibTransId="{503CA60D-76E4-4A85-8389-784C08F087F6}"/>
    <dgm:cxn modelId="{A215A273-DC67-4649-BC5D-72966FCDE668}" type="presOf" srcId="{D0F07C19-EBF9-41DD-BCA6-DD2AB0DEB5C4}" destId="{341CF50C-A4B7-4123-B6BA-D5881832308A}" srcOrd="0" destOrd="0" presId="urn:microsoft.com/office/officeart/2005/8/layout/vList2"/>
    <dgm:cxn modelId="{28E5068C-E1E3-46B6-A13C-2884C1810C85}" type="presOf" srcId="{A42A76C3-3D39-4111-A661-95C60189E1BE}" destId="{6BCEE960-DC0B-45A1-A08F-03B402173118}" srcOrd="0" destOrd="0" presId="urn:microsoft.com/office/officeart/2005/8/layout/vList2"/>
    <dgm:cxn modelId="{B85AEAFB-B7AF-45C0-9FF6-A1DA187DA7B0}" type="presParOf" srcId="{341CF50C-A4B7-4123-B6BA-D5881832308A}" destId="{6BCEE960-DC0B-45A1-A08F-03B402173118}" srcOrd="0" destOrd="0" presId="urn:microsoft.com/office/officeart/2005/8/layout/vList2"/>
    <dgm:cxn modelId="{7F21A814-B891-448C-882D-B4E747235EFB}" type="presParOf" srcId="{341CF50C-A4B7-4123-B6BA-D5881832308A}" destId="{0EA244C3-5A1F-483F-9FAD-DECD030E2EF2}" srcOrd="1" destOrd="0" presId="urn:microsoft.com/office/officeart/2005/8/layout/vList2"/>
    <dgm:cxn modelId="{74020FA9-675A-411B-B3AB-808E47485D02}" type="presParOf" srcId="{341CF50C-A4B7-4123-B6BA-D5881832308A}" destId="{2EBD2E16-5405-41C9-82FB-2719B7DCA44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C6E1B0-0EF7-4749-95B0-151808AA6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C95D20B-84E9-4F92-9307-B573DEA30813}">
      <dgm:prSet/>
      <dgm:spPr/>
      <dgm:t>
        <a:bodyPr/>
        <a:lstStyle/>
        <a:p>
          <a:pPr rtl="0"/>
          <a:r>
            <a:rPr lang="ja-JP" altLang="en-US" dirty="0"/>
            <a:t>なぜ今「主体的・対話的で深い学び」なのか？</a:t>
          </a:r>
          <a:endParaRPr lang="ja-JP" dirty="0"/>
        </a:p>
      </dgm:t>
    </dgm:pt>
    <dgm:pt modelId="{FDC65ED5-AD12-4101-9E95-A7D83D2341B7}" type="parTrans" cxnId="{B3CB7FAF-55A2-425A-A403-0F54340F6DD9}">
      <dgm:prSet/>
      <dgm:spPr/>
      <dgm:t>
        <a:bodyPr/>
        <a:lstStyle/>
        <a:p>
          <a:endParaRPr kumimoji="1" lang="ja-JP" altLang="en-US"/>
        </a:p>
      </dgm:t>
    </dgm:pt>
    <dgm:pt modelId="{02A17C3F-A3FF-4874-B11D-5D86CDA06F64}" type="sibTrans" cxnId="{B3CB7FAF-55A2-425A-A403-0F54340F6DD9}">
      <dgm:prSet/>
      <dgm:spPr/>
      <dgm:t>
        <a:bodyPr/>
        <a:lstStyle/>
        <a:p>
          <a:endParaRPr kumimoji="1" lang="ja-JP" altLang="en-US"/>
        </a:p>
      </dgm:t>
    </dgm:pt>
    <dgm:pt modelId="{47229FB3-4980-45A3-8228-AC2E4BA89B7E}">
      <dgm:prSet/>
      <dgm:spPr/>
      <dgm:t>
        <a:bodyPr/>
        <a:lstStyle/>
        <a:p>
          <a:pPr rtl="0"/>
          <a:r>
            <a:rPr lang="ja-JP" altLang="en-US" dirty="0"/>
            <a:t>次期学習指導要領の「軸」はどこにあるのか？</a:t>
          </a:r>
          <a:endParaRPr lang="ja-JP" dirty="0"/>
        </a:p>
      </dgm:t>
    </dgm:pt>
    <dgm:pt modelId="{3C8096F3-F777-42E6-94A8-8374E2794036}" type="parTrans" cxnId="{75537938-6317-4568-A5E4-01B08934F62E}">
      <dgm:prSet/>
      <dgm:spPr/>
      <dgm:t>
        <a:bodyPr/>
        <a:lstStyle/>
        <a:p>
          <a:endParaRPr kumimoji="1" lang="ja-JP" altLang="en-US"/>
        </a:p>
      </dgm:t>
    </dgm:pt>
    <dgm:pt modelId="{B65A839D-A474-4AA4-A657-EAE4B58D3A39}" type="sibTrans" cxnId="{75537938-6317-4568-A5E4-01B08934F62E}">
      <dgm:prSet/>
      <dgm:spPr/>
      <dgm:t>
        <a:bodyPr/>
        <a:lstStyle/>
        <a:p>
          <a:endParaRPr kumimoji="1" lang="ja-JP" altLang="en-US"/>
        </a:p>
      </dgm:t>
    </dgm:pt>
    <dgm:pt modelId="{7B1543A8-BFAC-40CB-BBC2-F82BC40CB281}" type="pres">
      <dgm:prSet presAssocID="{26C6E1B0-0EF7-4749-95B0-151808AA65CD}" presName="linear" presStyleCnt="0">
        <dgm:presLayoutVars>
          <dgm:animLvl val="lvl"/>
          <dgm:resizeHandles val="exact"/>
        </dgm:presLayoutVars>
      </dgm:prSet>
      <dgm:spPr/>
    </dgm:pt>
    <dgm:pt modelId="{19706229-6318-4B9E-AE1D-E20AEBB29EC4}" type="pres">
      <dgm:prSet presAssocID="{5C95D20B-84E9-4F92-9307-B573DEA30813}" presName="parentText" presStyleLbl="node1" presStyleIdx="0" presStyleCnt="2">
        <dgm:presLayoutVars>
          <dgm:chMax val="0"/>
          <dgm:bulletEnabled val="1"/>
        </dgm:presLayoutVars>
      </dgm:prSet>
      <dgm:spPr/>
    </dgm:pt>
    <dgm:pt modelId="{CEECE216-15F8-46B6-B01A-8745D990558B}" type="pres">
      <dgm:prSet presAssocID="{02A17C3F-A3FF-4874-B11D-5D86CDA06F64}" presName="spacer" presStyleCnt="0"/>
      <dgm:spPr/>
    </dgm:pt>
    <dgm:pt modelId="{8BC4BC7A-C695-4381-AF88-FD0200B07BF7}" type="pres">
      <dgm:prSet presAssocID="{47229FB3-4980-45A3-8228-AC2E4BA89B7E}" presName="parentText" presStyleLbl="node1" presStyleIdx="1" presStyleCnt="2">
        <dgm:presLayoutVars>
          <dgm:chMax val="0"/>
          <dgm:bulletEnabled val="1"/>
        </dgm:presLayoutVars>
      </dgm:prSet>
      <dgm:spPr/>
    </dgm:pt>
  </dgm:ptLst>
  <dgm:cxnLst>
    <dgm:cxn modelId="{ED461D38-FC19-42DF-9D87-706A8630BCB6}" type="presOf" srcId="{26C6E1B0-0EF7-4749-95B0-151808AA65CD}" destId="{7B1543A8-BFAC-40CB-BBC2-F82BC40CB281}" srcOrd="0" destOrd="0" presId="urn:microsoft.com/office/officeart/2005/8/layout/vList2"/>
    <dgm:cxn modelId="{75537938-6317-4568-A5E4-01B08934F62E}" srcId="{26C6E1B0-0EF7-4749-95B0-151808AA65CD}" destId="{47229FB3-4980-45A3-8228-AC2E4BA89B7E}" srcOrd="1" destOrd="0" parTransId="{3C8096F3-F777-42E6-94A8-8374E2794036}" sibTransId="{B65A839D-A474-4AA4-A657-EAE4B58D3A39}"/>
    <dgm:cxn modelId="{E172DA7D-792F-4ED6-83DE-7BC8248489A3}" type="presOf" srcId="{5C95D20B-84E9-4F92-9307-B573DEA30813}" destId="{19706229-6318-4B9E-AE1D-E20AEBB29EC4}" srcOrd="0" destOrd="0" presId="urn:microsoft.com/office/officeart/2005/8/layout/vList2"/>
    <dgm:cxn modelId="{B3CB7FAF-55A2-425A-A403-0F54340F6DD9}" srcId="{26C6E1B0-0EF7-4749-95B0-151808AA65CD}" destId="{5C95D20B-84E9-4F92-9307-B573DEA30813}" srcOrd="0" destOrd="0" parTransId="{FDC65ED5-AD12-4101-9E95-A7D83D2341B7}" sibTransId="{02A17C3F-A3FF-4874-B11D-5D86CDA06F64}"/>
    <dgm:cxn modelId="{D17D4CE1-E9D8-47A7-BE85-C2B1F455DBFC}" type="presOf" srcId="{47229FB3-4980-45A3-8228-AC2E4BA89B7E}" destId="{8BC4BC7A-C695-4381-AF88-FD0200B07BF7}" srcOrd="0" destOrd="0" presId="urn:microsoft.com/office/officeart/2005/8/layout/vList2"/>
    <dgm:cxn modelId="{D550E9F2-7C1E-4AE8-80F4-A68016F55C28}" type="presParOf" srcId="{7B1543A8-BFAC-40CB-BBC2-F82BC40CB281}" destId="{19706229-6318-4B9E-AE1D-E20AEBB29EC4}" srcOrd="0" destOrd="0" presId="urn:microsoft.com/office/officeart/2005/8/layout/vList2"/>
    <dgm:cxn modelId="{34C4274F-07B8-410B-AA67-E4B038B7C6A9}" type="presParOf" srcId="{7B1543A8-BFAC-40CB-BBC2-F82BC40CB281}" destId="{CEECE216-15F8-46B6-B01A-8745D990558B}" srcOrd="1" destOrd="0" presId="urn:microsoft.com/office/officeart/2005/8/layout/vList2"/>
    <dgm:cxn modelId="{2C06278F-267F-478C-9007-F48B1F9AD54A}" type="presParOf" srcId="{7B1543A8-BFAC-40CB-BBC2-F82BC40CB281}" destId="{8BC4BC7A-C695-4381-AF88-FD0200B07BF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C6E1B0-0EF7-4749-95B0-151808AA6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C95D20B-84E9-4F92-9307-B573DEA30813}">
      <dgm:prSet/>
      <dgm:spPr/>
      <dgm:t>
        <a:bodyPr/>
        <a:lstStyle/>
        <a:p>
          <a:pPr rtl="0"/>
          <a:r>
            <a:rPr lang="ja-JP" altLang="en-US" dirty="0"/>
            <a:t>これまでの授業のどこに「主体的・対話的な学び」があったか？</a:t>
          </a:r>
          <a:endParaRPr lang="ja-JP" dirty="0"/>
        </a:p>
      </dgm:t>
    </dgm:pt>
    <dgm:pt modelId="{FDC65ED5-AD12-4101-9E95-A7D83D2341B7}" type="parTrans" cxnId="{B3CB7FAF-55A2-425A-A403-0F54340F6DD9}">
      <dgm:prSet/>
      <dgm:spPr/>
      <dgm:t>
        <a:bodyPr/>
        <a:lstStyle/>
        <a:p>
          <a:endParaRPr kumimoji="1" lang="ja-JP" altLang="en-US"/>
        </a:p>
      </dgm:t>
    </dgm:pt>
    <dgm:pt modelId="{02A17C3F-A3FF-4874-B11D-5D86CDA06F64}" type="sibTrans" cxnId="{B3CB7FAF-55A2-425A-A403-0F54340F6DD9}">
      <dgm:prSet/>
      <dgm:spPr/>
      <dgm:t>
        <a:bodyPr/>
        <a:lstStyle/>
        <a:p>
          <a:endParaRPr kumimoji="1" lang="ja-JP" altLang="en-US"/>
        </a:p>
      </dgm:t>
    </dgm:pt>
    <dgm:pt modelId="{47229FB3-4980-45A3-8228-AC2E4BA89B7E}">
      <dgm:prSet/>
      <dgm:spPr/>
      <dgm:t>
        <a:bodyPr/>
        <a:lstStyle/>
        <a:p>
          <a:pPr rtl="0"/>
          <a:r>
            <a:rPr lang="ja-JP" altLang="en-US" dirty="0"/>
            <a:t>「深い学び」とは何か？これまでの授業のどこにその要素があるか？</a:t>
          </a:r>
          <a:endParaRPr lang="ja-JP" dirty="0"/>
        </a:p>
      </dgm:t>
    </dgm:pt>
    <dgm:pt modelId="{3C8096F3-F777-42E6-94A8-8374E2794036}" type="parTrans" cxnId="{75537938-6317-4568-A5E4-01B08934F62E}">
      <dgm:prSet/>
      <dgm:spPr/>
      <dgm:t>
        <a:bodyPr/>
        <a:lstStyle/>
        <a:p>
          <a:endParaRPr kumimoji="1" lang="ja-JP" altLang="en-US"/>
        </a:p>
      </dgm:t>
    </dgm:pt>
    <dgm:pt modelId="{B65A839D-A474-4AA4-A657-EAE4B58D3A39}" type="sibTrans" cxnId="{75537938-6317-4568-A5E4-01B08934F62E}">
      <dgm:prSet/>
      <dgm:spPr/>
      <dgm:t>
        <a:bodyPr/>
        <a:lstStyle/>
        <a:p>
          <a:endParaRPr kumimoji="1" lang="ja-JP" altLang="en-US"/>
        </a:p>
      </dgm:t>
    </dgm:pt>
    <dgm:pt modelId="{7B1543A8-BFAC-40CB-BBC2-F82BC40CB281}" type="pres">
      <dgm:prSet presAssocID="{26C6E1B0-0EF7-4749-95B0-151808AA65CD}" presName="linear" presStyleCnt="0">
        <dgm:presLayoutVars>
          <dgm:animLvl val="lvl"/>
          <dgm:resizeHandles val="exact"/>
        </dgm:presLayoutVars>
      </dgm:prSet>
      <dgm:spPr/>
    </dgm:pt>
    <dgm:pt modelId="{19706229-6318-4B9E-AE1D-E20AEBB29EC4}" type="pres">
      <dgm:prSet presAssocID="{5C95D20B-84E9-4F92-9307-B573DEA30813}" presName="parentText" presStyleLbl="node1" presStyleIdx="0" presStyleCnt="2">
        <dgm:presLayoutVars>
          <dgm:chMax val="0"/>
          <dgm:bulletEnabled val="1"/>
        </dgm:presLayoutVars>
      </dgm:prSet>
      <dgm:spPr/>
    </dgm:pt>
    <dgm:pt modelId="{CEECE216-15F8-46B6-B01A-8745D990558B}" type="pres">
      <dgm:prSet presAssocID="{02A17C3F-A3FF-4874-B11D-5D86CDA06F64}" presName="spacer" presStyleCnt="0"/>
      <dgm:spPr/>
    </dgm:pt>
    <dgm:pt modelId="{8BC4BC7A-C695-4381-AF88-FD0200B07BF7}" type="pres">
      <dgm:prSet presAssocID="{47229FB3-4980-45A3-8228-AC2E4BA89B7E}" presName="parentText" presStyleLbl="node1" presStyleIdx="1" presStyleCnt="2">
        <dgm:presLayoutVars>
          <dgm:chMax val="0"/>
          <dgm:bulletEnabled val="1"/>
        </dgm:presLayoutVars>
      </dgm:prSet>
      <dgm:spPr/>
    </dgm:pt>
  </dgm:ptLst>
  <dgm:cxnLst>
    <dgm:cxn modelId="{ED461D38-FC19-42DF-9D87-706A8630BCB6}" type="presOf" srcId="{26C6E1B0-0EF7-4749-95B0-151808AA65CD}" destId="{7B1543A8-BFAC-40CB-BBC2-F82BC40CB281}" srcOrd="0" destOrd="0" presId="urn:microsoft.com/office/officeart/2005/8/layout/vList2"/>
    <dgm:cxn modelId="{75537938-6317-4568-A5E4-01B08934F62E}" srcId="{26C6E1B0-0EF7-4749-95B0-151808AA65CD}" destId="{47229FB3-4980-45A3-8228-AC2E4BA89B7E}" srcOrd="1" destOrd="0" parTransId="{3C8096F3-F777-42E6-94A8-8374E2794036}" sibTransId="{B65A839D-A474-4AA4-A657-EAE4B58D3A39}"/>
    <dgm:cxn modelId="{E172DA7D-792F-4ED6-83DE-7BC8248489A3}" type="presOf" srcId="{5C95D20B-84E9-4F92-9307-B573DEA30813}" destId="{19706229-6318-4B9E-AE1D-E20AEBB29EC4}" srcOrd="0" destOrd="0" presId="urn:microsoft.com/office/officeart/2005/8/layout/vList2"/>
    <dgm:cxn modelId="{B3CB7FAF-55A2-425A-A403-0F54340F6DD9}" srcId="{26C6E1B0-0EF7-4749-95B0-151808AA65CD}" destId="{5C95D20B-84E9-4F92-9307-B573DEA30813}" srcOrd="0" destOrd="0" parTransId="{FDC65ED5-AD12-4101-9E95-A7D83D2341B7}" sibTransId="{02A17C3F-A3FF-4874-B11D-5D86CDA06F64}"/>
    <dgm:cxn modelId="{D17D4CE1-E9D8-47A7-BE85-C2B1F455DBFC}" type="presOf" srcId="{47229FB3-4980-45A3-8228-AC2E4BA89B7E}" destId="{8BC4BC7A-C695-4381-AF88-FD0200B07BF7}" srcOrd="0" destOrd="0" presId="urn:microsoft.com/office/officeart/2005/8/layout/vList2"/>
    <dgm:cxn modelId="{D550E9F2-7C1E-4AE8-80F4-A68016F55C28}" type="presParOf" srcId="{7B1543A8-BFAC-40CB-BBC2-F82BC40CB281}" destId="{19706229-6318-4B9E-AE1D-E20AEBB29EC4}" srcOrd="0" destOrd="0" presId="urn:microsoft.com/office/officeart/2005/8/layout/vList2"/>
    <dgm:cxn modelId="{34C4274F-07B8-410B-AA67-E4B038B7C6A9}" type="presParOf" srcId="{7B1543A8-BFAC-40CB-BBC2-F82BC40CB281}" destId="{CEECE216-15F8-46B6-B01A-8745D990558B}" srcOrd="1" destOrd="0" presId="urn:microsoft.com/office/officeart/2005/8/layout/vList2"/>
    <dgm:cxn modelId="{2C06278F-267F-478C-9007-F48B1F9AD54A}" type="presParOf" srcId="{7B1543A8-BFAC-40CB-BBC2-F82BC40CB281}" destId="{8BC4BC7A-C695-4381-AF88-FD0200B07BF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6C6E1B0-0EF7-4749-95B0-151808AA6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C95D20B-84E9-4F92-9307-B573DEA30813}">
      <dgm:prSet/>
      <dgm:spPr/>
      <dgm:t>
        <a:bodyPr/>
        <a:lstStyle/>
        <a:p>
          <a:pPr rtl="0"/>
          <a:r>
            <a:rPr lang="ja-JP" altLang="en-US" dirty="0"/>
            <a:t>授業の「遠い目標」「近い目標」は何か？</a:t>
          </a:r>
          <a:endParaRPr lang="ja-JP" dirty="0"/>
        </a:p>
      </dgm:t>
    </dgm:pt>
    <dgm:pt modelId="{FDC65ED5-AD12-4101-9E95-A7D83D2341B7}" type="parTrans" cxnId="{B3CB7FAF-55A2-425A-A403-0F54340F6DD9}">
      <dgm:prSet/>
      <dgm:spPr/>
      <dgm:t>
        <a:bodyPr/>
        <a:lstStyle/>
        <a:p>
          <a:endParaRPr kumimoji="1" lang="ja-JP" altLang="en-US"/>
        </a:p>
      </dgm:t>
    </dgm:pt>
    <dgm:pt modelId="{02A17C3F-A3FF-4874-B11D-5D86CDA06F64}" type="sibTrans" cxnId="{B3CB7FAF-55A2-425A-A403-0F54340F6DD9}">
      <dgm:prSet/>
      <dgm:spPr/>
      <dgm:t>
        <a:bodyPr/>
        <a:lstStyle/>
        <a:p>
          <a:endParaRPr kumimoji="1" lang="ja-JP" altLang="en-US"/>
        </a:p>
      </dgm:t>
    </dgm:pt>
    <dgm:pt modelId="{47229FB3-4980-45A3-8228-AC2E4BA89B7E}">
      <dgm:prSet/>
      <dgm:spPr/>
      <dgm:t>
        <a:bodyPr/>
        <a:lstStyle/>
        <a:p>
          <a:pPr rtl="0"/>
          <a:r>
            <a:rPr lang="ja-JP" altLang="en-US" dirty="0"/>
            <a:t>これに関連して具体的にどのような「方法」をとるとよいか？</a:t>
          </a:r>
          <a:endParaRPr lang="ja-JP" dirty="0"/>
        </a:p>
      </dgm:t>
    </dgm:pt>
    <dgm:pt modelId="{3C8096F3-F777-42E6-94A8-8374E2794036}" type="parTrans" cxnId="{75537938-6317-4568-A5E4-01B08934F62E}">
      <dgm:prSet/>
      <dgm:spPr/>
      <dgm:t>
        <a:bodyPr/>
        <a:lstStyle/>
        <a:p>
          <a:endParaRPr kumimoji="1" lang="ja-JP" altLang="en-US"/>
        </a:p>
      </dgm:t>
    </dgm:pt>
    <dgm:pt modelId="{B65A839D-A474-4AA4-A657-EAE4B58D3A39}" type="sibTrans" cxnId="{75537938-6317-4568-A5E4-01B08934F62E}">
      <dgm:prSet/>
      <dgm:spPr/>
      <dgm:t>
        <a:bodyPr/>
        <a:lstStyle/>
        <a:p>
          <a:endParaRPr kumimoji="1" lang="ja-JP" altLang="en-US"/>
        </a:p>
      </dgm:t>
    </dgm:pt>
    <dgm:pt modelId="{7B1543A8-BFAC-40CB-BBC2-F82BC40CB281}" type="pres">
      <dgm:prSet presAssocID="{26C6E1B0-0EF7-4749-95B0-151808AA65CD}" presName="linear" presStyleCnt="0">
        <dgm:presLayoutVars>
          <dgm:animLvl val="lvl"/>
          <dgm:resizeHandles val="exact"/>
        </dgm:presLayoutVars>
      </dgm:prSet>
      <dgm:spPr/>
    </dgm:pt>
    <dgm:pt modelId="{19706229-6318-4B9E-AE1D-E20AEBB29EC4}" type="pres">
      <dgm:prSet presAssocID="{5C95D20B-84E9-4F92-9307-B573DEA30813}" presName="parentText" presStyleLbl="node1" presStyleIdx="0" presStyleCnt="2">
        <dgm:presLayoutVars>
          <dgm:chMax val="0"/>
          <dgm:bulletEnabled val="1"/>
        </dgm:presLayoutVars>
      </dgm:prSet>
      <dgm:spPr/>
    </dgm:pt>
    <dgm:pt modelId="{CEECE216-15F8-46B6-B01A-8745D990558B}" type="pres">
      <dgm:prSet presAssocID="{02A17C3F-A3FF-4874-B11D-5D86CDA06F64}" presName="spacer" presStyleCnt="0"/>
      <dgm:spPr/>
    </dgm:pt>
    <dgm:pt modelId="{8BC4BC7A-C695-4381-AF88-FD0200B07BF7}" type="pres">
      <dgm:prSet presAssocID="{47229FB3-4980-45A3-8228-AC2E4BA89B7E}" presName="parentText" presStyleLbl="node1" presStyleIdx="1" presStyleCnt="2">
        <dgm:presLayoutVars>
          <dgm:chMax val="0"/>
          <dgm:bulletEnabled val="1"/>
        </dgm:presLayoutVars>
      </dgm:prSet>
      <dgm:spPr/>
    </dgm:pt>
  </dgm:ptLst>
  <dgm:cxnLst>
    <dgm:cxn modelId="{6479AE31-74DC-4FB4-8A47-793A976F9628}" type="presOf" srcId="{5C95D20B-84E9-4F92-9307-B573DEA30813}" destId="{19706229-6318-4B9E-AE1D-E20AEBB29EC4}" srcOrd="0" destOrd="0" presId="urn:microsoft.com/office/officeart/2005/8/layout/vList2"/>
    <dgm:cxn modelId="{75537938-6317-4568-A5E4-01B08934F62E}" srcId="{26C6E1B0-0EF7-4749-95B0-151808AA65CD}" destId="{47229FB3-4980-45A3-8228-AC2E4BA89B7E}" srcOrd="1" destOrd="0" parTransId="{3C8096F3-F777-42E6-94A8-8374E2794036}" sibTransId="{B65A839D-A474-4AA4-A657-EAE4B58D3A39}"/>
    <dgm:cxn modelId="{47314F5D-DF5B-432F-9724-CFAACFC8D58B}" type="presOf" srcId="{47229FB3-4980-45A3-8228-AC2E4BA89B7E}" destId="{8BC4BC7A-C695-4381-AF88-FD0200B07BF7}" srcOrd="0" destOrd="0" presId="urn:microsoft.com/office/officeart/2005/8/layout/vList2"/>
    <dgm:cxn modelId="{1288EB8F-8FDC-4A30-852A-9FB1404D5F9F}" type="presOf" srcId="{26C6E1B0-0EF7-4749-95B0-151808AA65CD}" destId="{7B1543A8-BFAC-40CB-BBC2-F82BC40CB281}" srcOrd="0" destOrd="0" presId="urn:microsoft.com/office/officeart/2005/8/layout/vList2"/>
    <dgm:cxn modelId="{B3CB7FAF-55A2-425A-A403-0F54340F6DD9}" srcId="{26C6E1B0-0EF7-4749-95B0-151808AA65CD}" destId="{5C95D20B-84E9-4F92-9307-B573DEA30813}" srcOrd="0" destOrd="0" parTransId="{FDC65ED5-AD12-4101-9E95-A7D83D2341B7}" sibTransId="{02A17C3F-A3FF-4874-B11D-5D86CDA06F64}"/>
    <dgm:cxn modelId="{A453BC43-D3D4-4A64-8D2B-671736990FF8}" type="presParOf" srcId="{7B1543A8-BFAC-40CB-BBC2-F82BC40CB281}" destId="{19706229-6318-4B9E-AE1D-E20AEBB29EC4}" srcOrd="0" destOrd="0" presId="urn:microsoft.com/office/officeart/2005/8/layout/vList2"/>
    <dgm:cxn modelId="{00BA2A1E-A7C3-41BE-AF81-651E566CF0DD}" type="presParOf" srcId="{7B1543A8-BFAC-40CB-BBC2-F82BC40CB281}" destId="{CEECE216-15F8-46B6-B01A-8745D990558B}" srcOrd="1" destOrd="0" presId="urn:microsoft.com/office/officeart/2005/8/layout/vList2"/>
    <dgm:cxn modelId="{FD5D9DFF-0C51-4A63-AAD6-8C4D6A884A2D}" type="presParOf" srcId="{7B1543A8-BFAC-40CB-BBC2-F82BC40CB281}" destId="{8BC4BC7A-C695-4381-AF88-FD0200B07BF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1825178-4A21-4F2A-AD9E-DF036C194D8E}" type="doc">
      <dgm:prSet loTypeId="urn:microsoft.com/office/officeart/2005/8/layout/hProcess9" loCatId="process" qsTypeId="urn:microsoft.com/office/officeart/2005/8/quickstyle/simple3" qsCatId="simple" csTypeId="urn:microsoft.com/office/officeart/2005/8/colors/accent1_2" csCatId="accent1" phldr="1"/>
      <dgm:spPr/>
    </dgm:pt>
    <dgm:pt modelId="{BAEDF3B0-2C2C-43D9-BCCE-E17AC8EC1E3E}">
      <dgm:prSet phldrT="[テキスト]" custT="1"/>
      <dgm:spPr/>
      <dgm:t>
        <a:bodyPr/>
        <a:lstStyle/>
        <a:p>
          <a:r>
            <a:rPr kumimoji="1" lang="ja-JP" altLang="en-US" sz="2800" b="1" dirty="0"/>
            <a:t>班分け・説明</a:t>
          </a:r>
          <a:endParaRPr kumimoji="1" lang="en-US" altLang="ja-JP" sz="2800" b="1" dirty="0"/>
        </a:p>
        <a:p>
          <a:r>
            <a:rPr kumimoji="1" lang="en-US" altLang="ja-JP" sz="3200" dirty="0"/>
            <a:t>5</a:t>
          </a:r>
          <a:r>
            <a:rPr kumimoji="1" lang="ja-JP" altLang="en-US" sz="3200" dirty="0"/>
            <a:t>～</a:t>
          </a:r>
          <a:r>
            <a:rPr kumimoji="1" lang="en-US" altLang="ja-JP" sz="3200" dirty="0"/>
            <a:t>10</a:t>
          </a:r>
          <a:r>
            <a:rPr kumimoji="1" lang="ja-JP" altLang="en-US" sz="3200" dirty="0"/>
            <a:t>分</a:t>
          </a:r>
        </a:p>
      </dgm:t>
    </dgm:pt>
    <dgm:pt modelId="{B065809A-AE7C-47FA-A6AB-CAB357133EBE}" type="parTrans" cxnId="{CA27330D-24B1-4A6B-B226-099E10E2EE15}">
      <dgm:prSet/>
      <dgm:spPr/>
      <dgm:t>
        <a:bodyPr/>
        <a:lstStyle/>
        <a:p>
          <a:endParaRPr kumimoji="1" lang="ja-JP" altLang="en-US"/>
        </a:p>
      </dgm:t>
    </dgm:pt>
    <dgm:pt modelId="{5DB932BF-D51D-4E5A-8620-06536D7F5878}" type="sibTrans" cxnId="{CA27330D-24B1-4A6B-B226-099E10E2EE15}">
      <dgm:prSet/>
      <dgm:spPr/>
      <dgm:t>
        <a:bodyPr/>
        <a:lstStyle/>
        <a:p>
          <a:endParaRPr kumimoji="1" lang="ja-JP" altLang="en-US"/>
        </a:p>
      </dgm:t>
    </dgm:pt>
    <dgm:pt modelId="{311565CC-63FE-4E05-BEB5-110C858822BE}">
      <dgm:prSet phldrT="[テキスト]" custT="1"/>
      <dgm:spPr/>
      <dgm:t>
        <a:bodyPr/>
        <a:lstStyle/>
        <a:p>
          <a:r>
            <a:rPr kumimoji="1" lang="ja-JP" altLang="en-US" sz="2800" b="1" dirty="0"/>
            <a:t>活動</a:t>
          </a:r>
          <a:endParaRPr kumimoji="1" lang="en-US" altLang="ja-JP" sz="2800" b="1" dirty="0"/>
        </a:p>
        <a:p>
          <a:r>
            <a:rPr kumimoji="1" lang="en-US" altLang="ja-JP" sz="3200" dirty="0"/>
            <a:t>35</a:t>
          </a:r>
          <a:r>
            <a:rPr kumimoji="1" lang="ja-JP" altLang="en-US" sz="3200" dirty="0"/>
            <a:t>～</a:t>
          </a:r>
          <a:r>
            <a:rPr kumimoji="1" lang="en-US" altLang="ja-JP" sz="3200" dirty="0"/>
            <a:t>40</a:t>
          </a:r>
          <a:r>
            <a:rPr kumimoji="1" lang="ja-JP" altLang="en-US" sz="3200" dirty="0"/>
            <a:t>分</a:t>
          </a:r>
          <a:endParaRPr kumimoji="1" lang="ja-JP" altLang="en-US" sz="1600" dirty="0"/>
        </a:p>
      </dgm:t>
    </dgm:pt>
    <dgm:pt modelId="{D8B7879D-CBC1-48BC-A2A8-1D8EE4F0BD83}" type="parTrans" cxnId="{098F7581-6551-451F-BB80-37A3FAB2C763}">
      <dgm:prSet/>
      <dgm:spPr/>
      <dgm:t>
        <a:bodyPr/>
        <a:lstStyle/>
        <a:p>
          <a:endParaRPr kumimoji="1" lang="ja-JP" altLang="en-US"/>
        </a:p>
      </dgm:t>
    </dgm:pt>
    <dgm:pt modelId="{472336DD-C4CD-46C4-81F0-DB48A84103C1}" type="sibTrans" cxnId="{098F7581-6551-451F-BB80-37A3FAB2C763}">
      <dgm:prSet/>
      <dgm:spPr/>
      <dgm:t>
        <a:bodyPr/>
        <a:lstStyle/>
        <a:p>
          <a:endParaRPr kumimoji="1" lang="ja-JP" altLang="en-US"/>
        </a:p>
      </dgm:t>
    </dgm:pt>
    <dgm:pt modelId="{9246E019-A056-4143-8CEE-1B42736E750B}">
      <dgm:prSet phldrT="[テキスト]" custT="1"/>
      <dgm:spPr/>
      <dgm:t>
        <a:bodyPr/>
        <a:lstStyle/>
        <a:p>
          <a:r>
            <a:rPr kumimoji="1" lang="ja-JP" altLang="en-US" sz="2800" b="1" dirty="0"/>
            <a:t>振り返り</a:t>
          </a:r>
          <a:endParaRPr kumimoji="1" lang="en-US" altLang="ja-JP" sz="2800" b="1" dirty="0"/>
        </a:p>
        <a:p>
          <a:r>
            <a:rPr kumimoji="1" lang="en-US" altLang="ja-JP" sz="3200" dirty="0"/>
            <a:t>5</a:t>
          </a:r>
          <a:r>
            <a:rPr kumimoji="1" lang="ja-JP" altLang="en-US" sz="3200" dirty="0"/>
            <a:t>分</a:t>
          </a:r>
        </a:p>
      </dgm:t>
    </dgm:pt>
    <dgm:pt modelId="{BA5B0294-0717-4848-872A-C241D85B38DA}" type="parTrans" cxnId="{89DF5AEB-6A18-4284-8862-37C1C39C0609}">
      <dgm:prSet/>
      <dgm:spPr/>
      <dgm:t>
        <a:bodyPr/>
        <a:lstStyle/>
        <a:p>
          <a:endParaRPr kumimoji="1" lang="ja-JP" altLang="en-US"/>
        </a:p>
      </dgm:t>
    </dgm:pt>
    <dgm:pt modelId="{9693A5E0-177B-4A25-A6D1-7F04624A5548}" type="sibTrans" cxnId="{89DF5AEB-6A18-4284-8862-37C1C39C0609}">
      <dgm:prSet/>
      <dgm:spPr/>
      <dgm:t>
        <a:bodyPr/>
        <a:lstStyle/>
        <a:p>
          <a:endParaRPr kumimoji="1" lang="ja-JP" altLang="en-US"/>
        </a:p>
      </dgm:t>
    </dgm:pt>
    <dgm:pt modelId="{59C575EB-0850-4896-AB23-20DDD10FBCBA}" type="pres">
      <dgm:prSet presAssocID="{91825178-4A21-4F2A-AD9E-DF036C194D8E}" presName="CompostProcess" presStyleCnt="0">
        <dgm:presLayoutVars>
          <dgm:dir/>
          <dgm:resizeHandles val="exact"/>
        </dgm:presLayoutVars>
      </dgm:prSet>
      <dgm:spPr/>
    </dgm:pt>
    <dgm:pt modelId="{73008D73-E33A-42D0-8823-3483A75CFF49}" type="pres">
      <dgm:prSet presAssocID="{91825178-4A21-4F2A-AD9E-DF036C194D8E}" presName="arrow" presStyleLbl="bgShp" presStyleIdx="0" presStyleCnt="1"/>
      <dgm:spPr/>
    </dgm:pt>
    <dgm:pt modelId="{AF6CD3FC-ABBE-47C1-BCCB-AD753F8397A7}" type="pres">
      <dgm:prSet presAssocID="{91825178-4A21-4F2A-AD9E-DF036C194D8E}" presName="linearProcess" presStyleCnt="0"/>
      <dgm:spPr/>
    </dgm:pt>
    <dgm:pt modelId="{E30A307F-418F-4604-88BC-864BBE55B5F5}" type="pres">
      <dgm:prSet presAssocID="{BAEDF3B0-2C2C-43D9-BCCE-E17AC8EC1E3E}" presName="textNode" presStyleLbl="node1" presStyleIdx="0" presStyleCnt="3" custScaleX="115083">
        <dgm:presLayoutVars>
          <dgm:bulletEnabled val="1"/>
        </dgm:presLayoutVars>
      </dgm:prSet>
      <dgm:spPr/>
    </dgm:pt>
    <dgm:pt modelId="{A6CFCF11-E622-4F9F-B0B4-E1970882C4C2}" type="pres">
      <dgm:prSet presAssocID="{5DB932BF-D51D-4E5A-8620-06536D7F5878}" presName="sibTrans" presStyleCnt="0"/>
      <dgm:spPr/>
    </dgm:pt>
    <dgm:pt modelId="{6B4F97F2-853C-451A-8535-D635FB2834E0}" type="pres">
      <dgm:prSet presAssocID="{311565CC-63FE-4E05-BEB5-110C858822BE}" presName="textNode" presStyleLbl="node1" presStyleIdx="1" presStyleCnt="3" custScaleX="112011">
        <dgm:presLayoutVars>
          <dgm:bulletEnabled val="1"/>
        </dgm:presLayoutVars>
      </dgm:prSet>
      <dgm:spPr/>
    </dgm:pt>
    <dgm:pt modelId="{9CF8B13D-D66F-4E5A-8A36-13F1F36941E6}" type="pres">
      <dgm:prSet presAssocID="{472336DD-C4CD-46C4-81F0-DB48A84103C1}" presName="sibTrans" presStyleCnt="0"/>
      <dgm:spPr/>
    </dgm:pt>
    <dgm:pt modelId="{48AF9876-ED16-4509-BA6C-FB49D6701009}" type="pres">
      <dgm:prSet presAssocID="{9246E019-A056-4143-8CEE-1B42736E750B}" presName="textNode" presStyleLbl="node1" presStyleIdx="2" presStyleCnt="3">
        <dgm:presLayoutVars>
          <dgm:bulletEnabled val="1"/>
        </dgm:presLayoutVars>
      </dgm:prSet>
      <dgm:spPr/>
    </dgm:pt>
  </dgm:ptLst>
  <dgm:cxnLst>
    <dgm:cxn modelId="{CA27330D-24B1-4A6B-B226-099E10E2EE15}" srcId="{91825178-4A21-4F2A-AD9E-DF036C194D8E}" destId="{BAEDF3B0-2C2C-43D9-BCCE-E17AC8EC1E3E}" srcOrd="0" destOrd="0" parTransId="{B065809A-AE7C-47FA-A6AB-CAB357133EBE}" sibTransId="{5DB932BF-D51D-4E5A-8620-06536D7F5878}"/>
    <dgm:cxn modelId="{D4A57F12-A6F6-473B-A383-BA9055A2F6AD}" type="presOf" srcId="{BAEDF3B0-2C2C-43D9-BCCE-E17AC8EC1E3E}" destId="{E30A307F-418F-4604-88BC-864BBE55B5F5}" srcOrd="0" destOrd="0" presId="urn:microsoft.com/office/officeart/2005/8/layout/hProcess9"/>
    <dgm:cxn modelId="{A5A8FB50-6CC7-4A94-9EE1-2D27A3CE962D}" type="presOf" srcId="{9246E019-A056-4143-8CEE-1B42736E750B}" destId="{48AF9876-ED16-4509-BA6C-FB49D6701009}" srcOrd="0" destOrd="0" presId="urn:microsoft.com/office/officeart/2005/8/layout/hProcess9"/>
    <dgm:cxn modelId="{098F7581-6551-451F-BB80-37A3FAB2C763}" srcId="{91825178-4A21-4F2A-AD9E-DF036C194D8E}" destId="{311565CC-63FE-4E05-BEB5-110C858822BE}" srcOrd="1" destOrd="0" parTransId="{D8B7879D-CBC1-48BC-A2A8-1D8EE4F0BD83}" sibTransId="{472336DD-C4CD-46C4-81F0-DB48A84103C1}"/>
    <dgm:cxn modelId="{57ADE687-79CA-44DD-A1B2-594AA4B0B830}" type="presOf" srcId="{91825178-4A21-4F2A-AD9E-DF036C194D8E}" destId="{59C575EB-0850-4896-AB23-20DDD10FBCBA}" srcOrd="0" destOrd="0" presId="urn:microsoft.com/office/officeart/2005/8/layout/hProcess9"/>
    <dgm:cxn modelId="{D4D28DB2-9E36-4AF9-9FB5-FD516238E441}" type="presOf" srcId="{311565CC-63FE-4E05-BEB5-110C858822BE}" destId="{6B4F97F2-853C-451A-8535-D635FB2834E0}" srcOrd="0" destOrd="0" presId="urn:microsoft.com/office/officeart/2005/8/layout/hProcess9"/>
    <dgm:cxn modelId="{89DF5AEB-6A18-4284-8862-37C1C39C0609}" srcId="{91825178-4A21-4F2A-AD9E-DF036C194D8E}" destId="{9246E019-A056-4143-8CEE-1B42736E750B}" srcOrd="2" destOrd="0" parTransId="{BA5B0294-0717-4848-872A-C241D85B38DA}" sibTransId="{9693A5E0-177B-4A25-A6D1-7F04624A5548}"/>
    <dgm:cxn modelId="{B839BCDC-6130-4B69-9A48-5FC9E1B8ED7F}" type="presParOf" srcId="{59C575EB-0850-4896-AB23-20DDD10FBCBA}" destId="{73008D73-E33A-42D0-8823-3483A75CFF49}" srcOrd="0" destOrd="0" presId="urn:microsoft.com/office/officeart/2005/8/layout/hProcess9"/>
    <dgm:cxn modelId="{CEAB218E-30D5-47B9-951A-3303A561A205}" type="presParOf" srcId="{59C575EB-0850-4896-AB23-20DDD10FBCBA}" destId="{AF6CD3FC-ABBE-47C1-BCCB-AD753F8397A7}" srcOrd="1" destOrd="0" presId="urn:microsoft.com/office/officeart/2005/8/layout/hProcess9"/>
    <dgm:cxn modelId="{DBC04AB3-F215-4983-9211-9D7FE2DC0E26}" type="presParOf" srcId="{AF6CD3FC-ABBE-47C1-BCCB-AD753F8397A7}" destId="{E30A307F-418F-4604-88BC-864BBE55B5F5}" srcOrd="0" destOrd="0" presId="urn:microsoft.com/office/officeart/2005/8/layout/hProcess9"/>
    <dgm:cxn modelId="{175F4FCD-79A2-4B46-8F1D-C2D4944801B7}" type="presParOf" srcId="{AF6CD3FC-ABBE-47C1-BCCB-AD753F8397A7}" destId="{A6CFCF11-E622-4F9F-B0B4-E1970882C4C2}" srcOrd="1" destOrd="0" presId="urn:microsoft.com/office/officeart/2005/8/layout/hProcess9"/>
    <dgm:cxn modelId="{26019218-367F-4F1C-B384-5B36AD3604CD}" type="presParOf" srcId="{AF6CD3FC-ABBE-47C1-BCCB-AD753F8397A7}" destId="{6B4F97F2-853C-451A-8535-D635FB2834E0}" srcOrd="2" destOrd="0" presId="urn:microsoft.com/office/officeart/2005/8/layout/hProcess9"/>
    <dgm:cxn modelId="{A68E50CD-CDD8-4D11-B545-9175110BC53C}" type="presParOf" srcId="{AF6CD3FC-ABBE-47C1-BCCB-AD753F8397A7}" destId="{9CF8B13D-D66F-4E5A-8A36-13F1F36941E6}" srcOrd="3" destOrd="0" presId="urn:microsoft.com/office/officeart/2005/8/layout/hProcess9"/>
    <dgm:cxn modelId="{26E7DB76-D330-41E5-BF5C-607889B2D907}" type="presParOf" srcId="{AF6CD3FC-ABBE-47C1-BCCB-AD753F8397A7}" destId="{48AF9876-ED16-4509-BA6C-FB49D670100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6C6E1B0-0EF7-4749-95B0-151808AA6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C95D20B-84E9-4F92-9307-B573DEA30813}">
      <dgm:prSet/>
      <dgm:spPr/>
      <dgm:t>
        <a:bodyPr/>
        <a:lstStyle/>
        <a:p>
          <a:pPr rtl="0"/>
          <a:r>
            <a:rPr lang="ja-JP" altLang="en-US" dirty="0"/>
            <a:t>「教科書中心の授業」のデザインでは何が大切か？</a:t>
          </a:r>
          <a:endParaRPr lang="en-US" altLang="ja-JP" dirty="0"/>
        </a:p>
      </dgm:t>
    </dgm:pt>
    <dgm:pt modelId="{FDC65ED5-AD12-4101-9E95-A7D83D2341B7}" type="parTrans" cxnId="{B3CB7FAF-55A2-425A-A403-0F54340F6DD9}">
      <dgm:prSet/>
      <dgm:spPr/>
      <dgm:t>
        <a:bodyPr/>
        <a:lstStyle/>
        <a:p>
          <a:endParaRPr kumimoji="1" lang="ja-JP" altLang="en-US"/>
        </a:p>
      </dgm:t>
    </dgm:pt>
    <dgm:pt modelId="{02A17C3F-A3FF-4874-B11D-5D86CDA06F64}" type="sibTrans" cxnId="{B3CB7FAF-55A2-425A-A403-0F54340F6DD9}">
      <dgm:prSet/>
      <dgm:spPr/>
      <dgm:t>
        <a:bodyPr/>
        <a:lstStyle/>
        <a:p>
          <a:endParaRPr kumimoji="1" lang="ja-JP" altLang="en-US"/>
        </a:p>
      </dgm:t>
    </dgm:pt>
    <dgm:pt modelId="{47229FB3-4980-45A3-8228-AC2E4BA89B7E}">
      <dgm:prSet/>
      <dgm:spPr/>
      <dgm:t>
        <a:bodyPr/>
        <a:lstStyle/>
        <a:p>
          <a:pPr rtl="0"/>
          <a:r>
            <a:rPr lang="ja-JP" altLang="en-US" dirty="0"/>
            <a:t>どのような工夫をしていきたいか？</a:t>
          </a:r>
          <a:endParaRPr lang="ja-JP" dirty="0"/>
        </a:p>
      </dgm:t>
    </dgm:pt>
    <dgm:pt modelId="{3C8096F3-F777-42E6-94A8-8374E2794036}" type="parTrans" cxnId="{75537938-6317-4568-A5E4-01B08934F62E}">
      <dgm:prSet/>
      <dgm:spPr/>
      <dgm:t>
        <a:bodyPr/>
        <a:lstStyle/>
        <a:p>
          <a:endParaRPr kumimoji="1" lang="ja-JP" altLang="en-US"/>
        </a:p>
      </dgm:t>
    </dgm:pt>
    <dgm:pt modelId="{B65A839D-A474-4AA4-A657-EAE4B58D3A39}" type="sibTrans" cxnId="{75537938-6317-4568-A5E4-01B08934F62E}">
      <dgm:prSet/>
      <dgm:spPr/>
      <dgm:t>
        <a:bodyPr/>
        <a:lstStyle/>
        <a:p>
          <a:endParaRPr kumimoji="1" lang="ja-JP" altLang="en-US"/>
        </a:p>
      </dgm:t>
    </dgm:pt>
    <dgm:pt modelId="{7B1543A8-BFAC-40CB-BBC2-F82BC40CB281}" type="pres">
      <dgm:prSet presAssocID="{26C6E1B0-0EF7-4749-95B0-151808AA65CD}" presName="linear" presStyleCnt="0">
        <dgm:presLayoutVars>
          <dgm:animLvl val="lvl"/>
          <dgm:resizeHandles val="exact"/>
        </dgm:presLayoutVars>
      </dgm:prSet>
      <dgm:spPr/>
    </dgm:pt>
    <dgm:pt modelId="{19706229-6318-4B9E-AE1D-E20AEBB29EC4}" type="pres">
      <dgm:prSet presAssocID="{5C95D20B-84E9-4F92-9307-B573DEA30813}" presName="parentText" presStyleLbl="node1" presStyleIdx="0" presStyleCnt="2">
        <dgm:presLayoutVars>
          <dgm:chMax val="0"/>
          <dgm:bulletEnabled val="1"/>
        </dgm:presLayoutVars>
      </dgm:prSet>
      <dgm:spPr/>
    </dgm:pt>
    <dgm:pt modelId="{CEECE216-15F8-46B6-B01A-8745D990558B}" type="pres">
      <dgm:prSet presAssocID="{02A17C3F-A3FF-4874-B11D-5D86CDA06F64}" presName="spacer" presStyleCnt="0"/>
      <dgm:spPr/>
    </dgm:pt>
    <dgm:pt modelId="{8BC4BC7A-C695-4381-AF88-FD0200B07BF7}" type="pres">
      <dgm:prSet presAssocID="{47229FB3-4980-45A3-8228-AC2E4BA89B7E}" presName="parentText" presStyleLbl="node1" presStyleIdx="1" presStyleCnt="2">
        <dgm:presLayoutVars>
          <dgm:chMax val="0"/>
          <dgm:bulletEnabled val="1"/>
        </dgm:presLayoutVars>
      </dgm:prSet>
      <dgm:spPr/>
    </dgm:pt>
  </dgm:ptLst>
  <dgm:cxnLst>
    <dgm:cxn modelId="{6479AE31-74DC-4FB4-8A47-793A976F9628}" type="presOf" srcId="{5C95D20B-84E9-4F92-9307-B573DEA30813}" destId="{19706229-6318-4B9E-AE1D-E20AEBB29EC4}" srcOrd="0" destOrd="0" presId="urn:microsoft.com/office/officeart/2005/8/layout/vList2"/>
    <dgm:cxn modelId="{75537938-6317-4568-A5E4-01B08934F62E}" srcId="{26C6E1B0-0EF7-4749-95B0-151808AA65CD}" destId="{47229FB3-4980-45A3-8228-AC2E4BA89B7E}" srcOrd="1" destOrd="0" parTransId="{3C8096F3-F777-42E6-94A8-8374E2794036}" sibTransId="{B65A839D-A474-4AA4-A657-EAE4B58D3A39}"/>
    <dgm:cxn modelId="{47314F5D-DF5B-432F-9724-CFAACFC8D58B}" type="presOf" srcId="{47229FB3-4980-45A3-8228-AC2E4BA89B7E}" destId="{8BC4BC7A-C695-4381-AF88-FD0200B07BF7}" srcOrd="0" destOrd="0" presId="urn:microsoft.com/office/officeart/2005/8/layout/vList2"/>
    <dgm:cxn modelId="{1288EB8F-8FDC-4A30-852A-9FB1404D5F9F}" type="presOf" srcId="{26C6E1B0-0EF7-4749-95B0-151808AA65CD}" destId="{7B1543A8-BFAC-40CB-BBC2-F82BC40CB281}" srcOrd="0" destOrd="0" presId="urn:microsoft.com/office/officeart/2005/8/layout/vList2"/>
    <dgm:cxn modelId="{B3CB7FAF-55A2-425A-A403-0F54340F6DD9}" srcId="{26C6E1B0-0EF7-4749-95B0-151808AA65CD}" destId="{5C95D20B-84E9-4F92-9307-B573DEA30813}" srcOrd="0" destOrd="0" parTransId="{FDC65ED5-AD12-4101-9E95-A7D83D2341B7}" sibTransId="{02A17C3F-A3FF-4874-B11D-5D86CDA06F64}"/>
    <dgm:cxn modelId="{A453BC43-D3D4-4A64-8D2B-671736990FF8}" type="presParOf" srcId="{7B1543A8-BFAC-40CB-BBC2-F82BC40CB281}" destId="{19706229-6318-4B9E-AE1D-E20AEBB29EC4}" srcOrd="0" destOrd="0" presId="urn:microsoft.com/office/officeart/2005/8/layout/vList2"/>
    <dgm:cxn modelId="{00BA2A1E-A7C3-41BE-AF81-651E566CF0DD}" type="presParOf" srcId="{7B1543A8-BFAC-40CB-BBC2-F82BC40CB281}" destId="{CEECE216-15F8-46B6-B01A-8745D990558B}" srcOrd="1" destOrd="0" presId="urn:microsoft.com/office/officeart/2005/8/layout/vList2"/>
    <dgm:cxn modelId="{FD5D9DFF-0C51-4A63-AAD6-8C4D6A884A2D}" type="presParOf" srcId="{7B1543A8-BFAC-40CB-BBC2-F82BC40CB281}" destId="{8BC4BC7A-C695-4381-AF88-FD0200B07BF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0098FF4-3EBD-4AA3-8103-B48C3CEAC892}"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kumimoji="1" lang="ja-JP" altLang="en-US"/>
        </a:p>
      </dgm:t>
    </dgm:pt>
    <dgm:pt modelId="{FFD03BFE-03B9-401A-B4AF-1312EC668A4D}">
      <dgm:prSet phldrT="[テキスト]" custT="1"/>
      <dgm:spPr/>
      <dgm:t>
        <a:bodyPr/>
        <a:lstStyle/>
        <a:p>
          <a:r>
            <a:rPr kumimoji="1" lang="ja-JP" altLang="en-US" sz="2400"/>
            <a:t>課題１</a:t>
          </a:r>
          <a:endParaRPr kumimoji="1" lang="ja-JP" altLang="en-US" sz="2400" dirty="0"/>
        </a:p>
      </dgm:t>
    </dgm:pt>
    <dgm:pt modelId="{3668F185-DAA3-4C5A-8BC1-51A7A04AB2C0}" type="parTrans" cxnId="{329169CF-ED22-45D7-8619-7D523B81C659}">
      <dgm:prSet/>
      <dgm:spPr/>
      <dgm:t>
        <a:bodyPr/>
        <a:lstStyle/>
        <a:p>
          <a:endParaRPr kumimoji="1" lang="ja-JP" altLang="en-US"/>
        </a:p>
      </dgm:t>
    </dgm:pt>
    <dgm:pt modelId="{6C348FD1-7361-44AE-AE99-33E0CE504C1A}" type="sibTrans" cxnId="{329169CF-ED22-45D7-8619-7D523B81C659}">
      <dgm:prSet/>
      <dgm:spPr/>
      <dgm:t>
        <a:bodyPr/>
        <a:lstStyle/>
        <a:p>
          <a:endParaRPr kumimoji="1" lang="ja-JP" altLang="en-US"/>
        </a:p>
      </dgm:t>
    </dgm:pt>
    <dgm:pt modelId="{155051BE-4858-4AD6-B551-BC481CB08F0C}">
      <dgm:prSet phldrT="[テキスト]" custT="1"/>
      <dgm:spPr/>
      <dgm:t>
        <a:bodyPr/>
        <a:lstStyle/>
        <a:p>
          <a:r>
            <a:rPr kumimoji="1" lang="ja-JP" altLang="en-US" sz="2400" dirty="0"/>
            <a:t>課題２</a:t>
          </a:r>
        </a:p>
      </dgm:t>
    </dgm:pt>
    <dgm:pt modelId="{DCE9E2A8-18A2-4A50-9EDB-4A248678B503}" type="parTrans" cxnId="{F04FE0C1-65E0-4314-A384-266093B13D4F}">
      <dgm:prSet/>
      <dgm:spPr/>
      <dgm:t>
        <a:bodyPr/>
        <a:lstStyle/>
        <a:p>
          <a:endParaRPr kumimoji="1" lang="ja-JP" altLang="en-US"/>
        </a:p>
      </dgm:t>
    </dgm:pt>
    <dgm:pt modelId="{8D794050-9D1C-49A4-8319-AABCF43DD1FB}" type="sibTrans" cxnId="{F04FE0C1-65E0-4314-A384-266093B13D4F}">
      <dgm:prSet/>
      <dgm:spPr/>
      <dgm:t>
        <a:bodyPr/>
        <a:lstStyle/>
        <a:p>
          <a:endParaRPr kumimoji="1" lang="ja-JP" altLang="en-US"/>
        </a:p>
      </dgm:t>
    </dgm:pt>
    <dgm:pt modelId="{F5E0CF08-7FA8-4ADE-B63C-82B30498D7DF}">
      <dgm:prSet phldrT="[テキスト]"/>
      <dgm:spPr/>
      <dgm:t>
        <a:bodyPr/>
        <a:lstStyle/>
        <a:p>
          <a:r>
            <a:rPr lang="ja-JP" altLang="en-US" dirty="0"/>
            <a:t>観察結果を基に、「問い」を可能な限り多くまとめよ。</a:t>
          </a:r>
          <a:endParaRPr kumimoji="1" lang="ja-JP" altLang="en-US" dirty="0"/>
        </a:p>
      </dgm:t>
    </dgm:pt>
    <dgm:pt modelId="{D718A4D8-13E9-4B80-B645-9A5452EFCABA}" type="parTrans" cxnId="{E9324205-D670-4039-80E4-94F72CDBFBD7}">
      <dgm:prSet/>
      <dgm:spPr/>
      <dgm:t>
        <a:bodyPr/>
        <a:lstStyle/>
        <a:p>
          <a:endParaRPr kumimoji="1" lang="ja-JP" altLang="en-US"/>
        </a:p>
      </dgm:t>
    </dgm:pt>
    <dgm:pt modelId="{88505FFD-6D51-4702-B582-91A3E8B0BFB7}" type="sibTrans" cxnId="{E9324205-D670-4039-80E4-94F72CDBFBD7}">
      <dgm:prSet/>
      <dgm:spPr/>
      <dgm:t>
        <a:bodyPr/>
        <a:lstStyle/>
        <a:p>
          <a:endParaRPr kumimoji="1" lang="ja-JP" altLang="en-US"/>
        </a:p>
      </dgm:t>
    </dgm:pt>
    <dgm:pt modelId="{C7795814-EF27-4753-99D1-A4D0BC1ACF5C}">
      <dgm:prSet phldrT="[テキスト]"/>
      <dgm:spPr/>
      <dgm:t>
        <a:bodyPr/>
        <a:lstStyle/>
        <a:p>
          <a:r>
            <a:rPr kumimoji="1" lang="ja-JP" altLang="en-US" dirty="0"/>
            <a:t>課題</a:t>
          </a:r>
          <a:endParaRPr kumimoji="1" lang="en-US" altLang="ja-JP" dirty="0"/>
        </a:p>
        <a:p>
          <a:r>
            <a:rPr kumimoji="1" lang="ja-JP" altLang="en-US" dirty="0"/>
            <a:t>３</a:t>
          </a:r>
        </a:p>
      </dgm:t>
    </dgm:pt>
    <dgm:pt modelId="{E2E4E1F1-3383-4C70-BCF2-7A8C7A83B221}" type="sibTrans" cxnId="{73550E24-EA04-48BD-B193-71B82E822480}">
      <dgm:prSet/>
      <dgm:spPr/>
      <dgm:t>
        <a:bodyPr/>
        <a:lstStyle/>
        <a:p>
          <a:endParaRPr kumimoji="1" lang="ja-JP" altLang="en-US"/>
        </a:p>
      </dgm:t>
    </dgm:pt>
    <dgm:pt modelId="{CF54A02A-1448-45D7-8319-BC2F485908DB}" type="parTrans" cxnId="{73550E24-EA04-48BD-B193-71B82E822480}">
      <dgm:prSet/>
      <dgm:spPr/>
      <dgm:t>
        <a:bodyPr/>
        <a:lstStyle/>
        <a:p>
          <a:endParaRPr kumimoji="1" lang="ja-JP" altLang="en-US"/>
        </a:p>
      </dgm:t>
    </dgm:pt>
    <dgm:pt modelId="{9EBE3E14-0FCE-400D-9459-FCDFE66DEDFF}">
      <dgm:prSet phldrT="[テキスト]"/>
      <dgm:spPr/>
      <dgm:t>
        <a:bodyPr/>
        <a:lstStyle/>
        <a:p>
          <a:r>
            <a:rPr lang="ja-JP" altLang="en-US" dirty="0"/>
            <a:t>最も興味深い「問い」を一つ選び、それに対する「仮説」と、仮説の検証のための「観察・実験」を提案せよ。</a:t>
          </a:r>
          <a:endParaRPr kumimoji="1" lang="ja-JP" altLang="en-US" dirty="0"/>
        </a:p>
      </dgm:t>
    </dgm:pt>
    <dgm:pt modelId="{572006A7-4677-41F2-91C0-9EA4884F242D}" type="parTrans" cxnId="{2518271E-4C6F-4310-912A-E30ECDD52E9D}">
      <dgm:prSet/>
      <dgm:spPr/>
      <dgm:t>
        <a:bodyPr/>
        <a:lstStyle/>
        <a:p>
          <a:endParaRPr kumimoji="1" lang="ja-JP" altLang="en-US"/>
        </a:p>
      </dgm:t>
    </dgm:pt>
    <dgm:pt modelId="{1C44C381-7782-49C2-A314-756FF6F6B339}" type="sibTrans" cxnId="{2518271E-4C6F-4310-912A-E30ECDD52E9D}">
      <dgm:prSet/>
      <dgm:spPr/>
      <dgm:t>
        <a:bodyPr/>
        <a:lstStyle/>
        <a:p>
          <a:endParaRPr kumimoji="1" lang="ja-JP" altLang="en-US"/>
        </a:p>
      </dgm:t>
    </dgm:pt>
    <dgm:pt modelId="{4477DB43-3C19-4BF5-AA18-5D408A3F5DCB}">
      <dgm:prSet phldrT="[テキスト]"/>
      <dgm:spPr/>
      <dgm:t>
        <a:bodyPr/>
        <a:lstStyle/>
        <a:p>
          <a:r>
            <a:rPr lang="ja-JP" altLang="en-US" dirty="0"/>
            <a:t>（各観察・実験の基本課題）＝従来の「落としどころ」</a:t>
          </a:r>
          <a:endParaRPr kumimoji="1" lang="ja-JP" altLang="en-US" dirty="0"/>
        </a:p>
      </dgm:t>
    </dgm:pt>
    <dgm:pt modelId="{173DF8EE-678F-4472-9491-F8360A712EDD}" type="sibTrans" cxnId="{8C22FED7-3C7C-4B78-B6D7-90562E9EC12E}">
      <dgm:prSet/>
      <dgm:spPr/>
      <dgm:t>
        <a:bodyPr/>
        <a:lstStyle/>
        <a:p>
          <a:endParaRPr kumimoji="1" lang="ja-JP" altLang="en-US"/>
        </a:p>
      </dgm:t>
    </dgm:pt>
    <dgm:pt modelId="{1D65C310-DE4B-4A1F-A183-1AC447FE793F}" type="parTrans" cxnId="{8C22FED7-3C7C-4B78-B6D7-90562E9EC12E}">
      <dgm:prSet/>
      <dgm:spPr/>
      <dgm:t>
        <a:bodyPr/>
        <a:lstStyle/>
        <a:p>
          <a:endParaRPr kumimoji="1" lang="ja-JP" altLang="en-US"/>
        </a:p>
      </dgm:t>
    </dgm:pt>
    <dgm:pt modelId="{9BA23407-F321-4E0B-B070-D6B057783890}" type="pres">
      <dgm:prSet presAssocID="{80098FF4-3EBD-4AA3-8103-B48C3CEAC892}" presName="Name0" presStyleCnt="0">
        <dgm:presLayoutVars>
          <dgm:dir/>
          <dgm:animLvl val="lvl"/>
          <dgm:resizeHandles val="exact"/>
        </dgm:presLayoutVars>
      </dgm:prSet>
      <dgm:spPr/>
    </dgm:pt>
    <dgm:pt modelId="{DEE8F675-009A-4B75-933B-62FC7580C2F8}" type="pres">
      <dgm:prSet presAssocID="{FFD03BFE-03B9-401A-B4AF-1312EC668A4D}" presName="linNode" presStyleCnt="0"/>
      <dgm:spPr/>
    </dgm:pt>
    <dgm:pt modelId="{E3315B11-CA9B-4DC0-9402-94F5C7201580}" type="pres">
      <dgm:prSet presAssocID="{FFD03BFE-03B9-401A-B4AF-1312EC668A4D}" presName="parentText" presStyleLbl="node1" presStyleIdx="0" presStyleCnt="3" custScaleX="46530" custLinFactNeighborX="-13475" custLinFactNeighborY="1293">
        <dgm:presLayoutVars>
          <dgm:chMax val="1"/>
          <dgm:bulletEnabled val="1"/>
        </dgm:presLayoutVars>
      </dgm:prSet>
      <dgm:spPr/>
    </dgm:pt>
    <dgm:pt modelId="{A6295B11-F09E-4F8F-ABD7-12A46B84F1CB}" type="pres">
      <dgm:prSet presAssocID="{FFD03BFE-03B9-401A-B4AF-1312EC668A4D}" presName="descendantText" presStyleLbl="alignAccFollowNode1" presStyleIdx="0" presStyleCnt="3" custScaleX="171571" custLinFactNeighborX="1" custLinFactNeighborY="1347">
        <dgm:presLayoutVars>
          <dgm:bulletEnabled val="1"/>
        </dgm:presLayoutVars>
      </dgm:prSet>
      <dgm:spPr/>
    </dgm:pt>
    <dgm:pt modelId="{66E9B4FE-B99B-4737-BAF7-3F6E5EE5682D}" type="pres">
      <dgm:prSet presAssocID="{6C348FD1-7361-44AE-AE99-33E0CE504C1A}" presName="sp" presStyleCnt="0"/>
      <dgm:spPr/>
    </dgm:pt>
    <dgm:pt modelId="{2C09FDD9-1B37-44F9-B914-E808E19A3505}" type="pres">
      <dgm:prSet presAssocID="{155051BE-4858-4AD6-B551-BC481CB08F0C}" presName="linNode" presStyleCnt="0"/>
      <dgm:spPr/>
    </dgm:pt>
    <dgm:pt modelId="{55B928F2-2BEA-40A7-800A-76518EA894B6}" type="pres">
      <dgm:prSet presAssocID="{155051BE-4858-4AD6-B551-BC481CB08F0C}" presName="parentText" presStyleLbl="node1" presStyleIdx="1" presStyleCnt="3" custScaleX="46530" custLinFactNeighborX="233" custLinFactNeighborY="665">
        <dgm:presLayoutVars>
          <dgm:chMax val="1"/>
          <dgm:bulletEnabled val="1"/>
        </dgm:presLayoutVars>
      </dgm:prSet>
      <dgm:spPr/>
    </dgm:pt>
    <dgm:pt modelId="{36B88A71-E221-4A47-B71B-1569E8F02517}" type="pres">
      <dgm:prSet presAssocID="{155051BE-4858-4AD6-B551-BC481CB08F0C}" presName="descendantText" presStyleLbl="alignAccFollowNode1" presStyleIdx="1" presStyleCnt="3" custScaleX="171571">
        <dgm:presLayoutVars>
          <dgm:bulletEnabled val="1"/>
        </dgm:presLayoutVars>
      </dgm:prSet>
      <dgm:spPr/>
    </dgm:pt>
    <dgm:pt modelId="{7B93677A-F6BD-418B-89E3-35734C5B0EBB}" type="pres">
      <dgm:prSet presAssocID="{8D794050-9D1C-49A4-8319-AABCF43DD1FB}" presName="sp" presStyleCnt="0"/>
      <dgm:spPr/>
    </dgm:pt>
    <dgm:pt modelId="{7DB1987F-024E-44F3-B43A-31EC5A00E70F}" type="pres">
      <dgm:prSet presAssocID="{C7795814-EF27-4753-99D1-A4D0BC1ACF5C}" presName="linNode" presStyleCnt="0"/>
      <dgm:spPr/>
    </dgm:pt>
    <dgm:pt modelId="{4D1E276D-6455-4C7A-8620-ABB77C9A55C6}" type="pres">
      <dgm:prSet presAssocID="{C7795814-EF27-4753-99D1-A4D0BC1ACF5C}" presName="parentText" presStyleLbl="node1" presStyleIdx="2" presStyleCnt="3" custFlipHor="1" custScaleX="36161" custScaleY="102456" custLinFactNeighborX="-1183">
        <dgm:presLayoutVars>
          <dgm:chMax val="1"/>
          <dgm:bulletEnabled val="1"/>
        </dgm:presLayoutVars>
      </dgm:prSet>
      <dgm:spPr/>
    </dgm:pt>
    <dgm:pt modelId="{D26CB586-EFE9-4082-A561-4B080CCE56A3}" type="pres">
      <dgm:prSet presAssocID="{C7795814-EF27-4753-99D1-A4D0BC1ACF5C}" presName="descendantText" presStyleLbl="alignAccFollowNode1" presStyleIdx="2" presStyleCnt="3" custScaleX="130291">
        <dgm:presLayoutVars>
          <dgm:bulletEnabled val="1"/>
        </dgm:presLayoutVars>
      </dgm:prSet>
      <dgm:spPr/>
    </dgm:pt>
  </dgm:ptLst>
  <dgm:cxnLst>
    <dgm:cxn modelId="{E9324205-D670-4039-80E4-94F72CDBFBD7}" srcId="{155051BE-4858-4AD6-B551-BC481CB08F0C}" destId="{F5E0CF08-7FA8-4ADE-B63C-82B30498D7DF}" srcOrd="0" destOrd="0" parTransId="{D718A4D8-13E9-4B80-B645-9A5452EFCABA}" sibTransId="{88505FFD-6D51-4702-B582-91A3E8B0BFB7}"/>
    <dgm:cxn modelId="{870EF70F-62C4-4259-994D-262E76CCEA11}" type="presOf" srcId="{80098FF4-3EBD-4AA3-8103-B48C3CEAC892}" destId="{9BA23407-F321-4E0B-B070-D6B057783890}" srcOrd="0" destOrd="0" presId="urn:microsoft.com/office/officeart/2005/8/layout/vList5"/>
    <dgm:cxn modelId="{84539015-C400-42E6-BB22-606596069768}" type="presOf" srcId="{C7795814-EF27-4753-99D1-A4D0BC1ACF5C}" destId="{4D1E276D-6455-4C7A-8620-ABB77C9A55C6}" srcOrd="0" destOrd="0" presId="urn:microsoft.com/office/officeart/2005/8/layout/vList5"/>
    <dgm:cxn modelId="{2518271E-4C6F-4310-912A-E30ECDD52E9D}" srcId="{C7795814-EF27-4753-99D1-A4D0BC1ACF5C}" destId="{9EBE3E14-0FCE-400D-9459-FCDFE66DEDFF}" srcOrd="0" destOrd="0" parTransId="{572006A7-4677-41F2-91C0-9EA4884F242D}" sibTransId="{1C44C381-7782-49C2-A314-756FF6F6B339}"/>
    <dgm:cxn modelId="{73550E24-EA04-48BD-B193-71B82E822480}" srcId="{80098FF4-3EBD-4AA3-8103-B48C3CEAC892}" destId="{C7795814-EF27-4753-99D1-A4D0BC1ACF5C}" srcOrd="2" destOrd="0" parTransId="{CF54A02A-1448-45D7-8319-BC2F485908DB}" sibTransId="{E2E4E1F1-3383-4C70-BCF2-7A8C7A83B221}"/>
    <dgm:cxn modelId="{76AA2226-5154-425E-92F4-C515834D7753}" type="presOf" srcId="{4477DB43-3C19-4BF5-AA18-5D408A3F5DCB}" destId="{A6295B11-F09E-4F8F-ABD7-12A46B84F1CB}" srcOrd="0" destOrd="0" presId="urn:microsoft.com/office/officeart/2005/8/layout/vList5"/>
    <dgm:cxn modelId="{F28A8569-3AA0-4EB6-9430-66860476C426}" type="presOf" srcId="{F5E0CF08-7FA8-4ADE-B63C-82B30498D7DF}" destId="{36B88A71-E221-4A47-B71B-1569E8F02517}" srcOrd="0" destOrd="0" presId="urn:microsoft.com/office/officeart/2005/8/layout/vList5"/>
    <dgm:cxn modelId="{48A0D86F-3AAC-41FB-945A-D7F0DBDF9D0E}" type="presOf" srcId="{9EBE3E14-0FCE-400D-9459-FCDFE66DEDFF}" destId="{D26CB586-EFE9-4082-A561-4B080CCE56A3}" srcOrd="0" destOrd="0" presId="urn:microsoft.com/office/officeart/2005/8/layout/vList5"/>
    <dgm:cxn modelId="{848E4255-D5B3-4A1C-8B4A-BD06D4E31D21}" type="presOf" srcId="{155051BE-4858-4AD6-B551-BC481CB08F0C}" destId="{55B928F2-2BEA-40A7-800A-76518EA894B6}" srcOrd="0" destOrd="0" presId="urn:microsoft.com/office/officeart/2005/8/layout/vList5"/>
    <dgm:cxn modelId="{F04FE0C1-65E0-4314-A384-266093B13D4F}" srcId="{80098FF4-3EBD-4AA3-8103-B48C3CEAC892}" destId="{155051BE-4858-4AD6-B551-BC481CB08F0C}" srcOrd="1" destOrd="0" parTransId="{DCE9E2A8-18A2-4A50-9EDB-4A248678B503}" sibTransId="{8D794050-9D1C-49A4-8319-AABCF43DD1FB}"/>
    <dgm:cxn modelId="{329169CF-ED22-45D7-8619-7D523B81C659}" srcId="{80098FF4-3EBD-4AA3-8103-B48C3CEAC892}" destId="{FFD03BFE-03B9-401A-B4AF-1312EC668A4D}" srcOrd="0" destOrd="0" parTransId="{3668F185-DAA3-4C5A-8BC1-51A7A04AB2C0}" sibTransId="{6C348FD1-7361-44AE-AE99-33E0CE504C1A}"/>
    <dgm:cxn modelId="{1E6EFDD2-2715-4021-A293-CE22EA954407}" type="presOf" srcId="{FFD03BFE-03B9-401A-B4AF-1312EC668A4D}" destId="{E3315B11-CA9B-4DC0-9402-94F5C7201580}" srcOrd="0" destOrd="0" presId="urn:microsoft.com/office/officeart/2005/8/layout/vList5"/>
    <dgm:cxn modelId="{8C22FED7-3C7C-4B78-B6D7-90562E9EC12E}" srcId="{FFD03BFE-03B9-401A-B4AF-1312EC668A4D}" destId="{4477DB43-3C19-4BF5-AA18-5D408A3F5DCB}" srcOrd="0" destOrd="0" parTransId="{1D65C310-DE4B-4A1F-A183-1AC447FE793F}" sibTransId="{173DF8EE-678F-4472-9491-F8360A712EDD}"/>
    <dgm:cxn modelId="{7B68C4B7-E891-480A-9FDE-9DC0870BD8ED}" type="presParOf" srcId="{9BA23407-F321-4E0B-B070-D6B057783890}" destId="{DEE8F675-009A-4B75-933B-62FC7580C2F8}" srcOrd="0" destOrd="0" presId="urn:microsoft.com/office/officeart/2005/8/layout/vList5"/>
    <dgm:cxn modelId="{C30FBE4E-7654-4F35-B478-6C7AB7BEF4D2}" type="presParOf" srcId="{DEE8F675-009A-4B75-933B-62FC7580C2F8}" destId="{E3315B11-CA9B-4DC0-9402-94F5C7201580}" srcOrd="0" destOrd="0" presId="urn:microsoft.com/office/officeart/2005/8/layout/vList5"/>
    <dgm:cxn modelId="{E24E9D9D-2099-465C-BDBF-0FCD5FC365E8}" type="presParOf" srcId="{DEE8F675-009A-4B75-933B-62FC7580C2F8}" destId="{A6295B11-F09E-4F8F-ABD7-12A46B84F1CB}" srcOrd="1" destOrd="0" presId="urn:microsoft.com/office/officeart/2005/8/layout/vList5"/>
    <dgm:cxn modelId="{2F922592-D6E5-42D7-972A-9C5DF3E26A35}" type="presParOf" srcId="{9BA23407-F321-4E0B-B070-D6B057783890}" destId="{66E9B4FE-B99B-4737-BAF7-3F6E5EE5682D}" srcOrd="1" destOrd="0" presId="urn:microsoft.com/office/officeart/2005/8/layout/vList5"/>
    <dgm:cxn modelId="{963509F6-EEF7-40D5-8D58-DCF7DF1EC14C}" type="presParOf" srcId="{9BA23407-F321-4E0B-B070-D6B057783890}" destId="{2C09FDD9-1B37-44F9-B914-E808E19A3505}" srcOrd="2" destOrd="0" presId="urn:microsoft.com/office/officeart/2005/8/layout/vList5"/>
    <dgm:cxn modelId="{2262BBCB-F2E5-4845-A4C2-51C94A6FC57D}" type="presParOf" srcId="{2C09FDD9-1B37-44F9-B914-E808E19A3505}" destId="{55B928F2-2BEA-40A7-800A-76518EA894B6}" srcOrd="0" destOrd="0" presId="urn:microsoft.com/office/officeart/2005/8/layout/vList5"/>
    <dgm:cxn modelId="{20734680-F53D-47B7-A5D4-4397462E9CFE}" type="presParOf" srcId="{2C09FDD9-1B37-44F9-B914-E808E19A3505}" destId="{36B88A71-E221-4A47-B71B-1569E8F02517}" srcOrd="1" destOrd="0" presId="urn:microsoft.com/office/officeart/2005/8/layout/vList5"/>
    <dgm:cxn modelId="{A4BBB712-FB7B-47C9-95DE-24FB6791933B}" type="presParOf" srcId="{9BA23407-F321-4E0B-B070-D6B057783890}" destId="{7B93677A-F6BD-418B-89E3-35734C5B0EBB}" srcOrd="3" destOrd="0" presId="urn:microsoft.com/office/officeart/2005/8/layout/vList5"/>
    <dgm:cxn modelId="{AAB8E0D6-12F3-4E5D-9678-164C24D8C22D}" type="presParOf" srcId="{9BA23407-F321-4E0B-B070-D6B057783890}" destId="{7DB1987F-024E-44F3-B43A-31EC5A00E70F}" srcOrd="4" destOrd="0" presId="urn:microsoft.com/office/officeart/2005/8/layout/vList5"/>
    <dgm:cxn modelId="{82FEDE02-310D-40A0-881F-A3ED887918D9}" type="presParOf" srcId="{7DB1987F-024E-44F3-B43A-31EC5A00E70F}" destId="{4D1E276D-6455-4C7A-8620-ABB77C9A55C6}" srcOrd="0" destOrd="0" presId="urn:microsoft.com/office/officeart/2005/8/layout/vList5"/>
    <dgm:cxn modelId="{6730BFB4-F1E2-4379-B1FB-6E3A9FB83CC9}" type="presParOf" srcId="{7DB1987F-024E-44F3-B43A-31EC5A00E70F}" destId="{D26CB586-EFE9-4082-A561-4B080CCE56A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0098FF4-3EBD-4AA3-8103-B48C3CEAC892}"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kumimoji="1" lang="ja-JP" altLang="en-US"/>
        </a:p>
      </dgm:t>
    </dgm:pt>
    <dgm:pt modelId="{FFD03BFE-03B9-401A-B4AF-1312EC668A4D}">
      <dgm:prSet phldrT="[テキスト]" custT="1"/>
      <dgm:spPr/>
      <dgm:t>
        <a:bodyPr/>
        <a:lstStyle/>
        <a:p>
          <a:r>
            <a:rPr kumimoji="1" lang="ja-JP" altLang="en-US" sz="2400"/>
            <a:t>課題１</a:t>
          </a:r>
          <a:endParaRPr kumimoji="1" lang="ja-JP" altLang="en-US" sz="2400" dirty="0"/>
        </a:p>
      </dgm:t>
    </dgm:pt>
    <dgm:pt modelId="{3668F185-DAA3-4C5A-8BC1-51A7A04AB2C0}" type="parTrans" cxnId="{329169CF-ED22-45D7-8619-7D523B81C659}">
      <dgm:prSet/>
      <dgm:spPr/>
      <dgm:t>
        <a:bodyPr/>
        <a:lstStyle/>
        <a:p>
          <a:endParaRPr kumimoji="1" lang="ja-JP" altLang="en-US"/>
        </a:p>
      </dgm:t>
    </dgm:pt>
    <dgm:pt modelId="{6C348FD1-7361-44AE-AE99-33E0CE504C1A}" type="sibTrans" cxnId="{329169CF-ED22-45D7-8619-7D523B81C659}">
      <dgm:prSet/>
      <dgm:spPr/>
      <dgm:t>
        <a:bodyPr/>
        <a:lstStyle/>
        <a:p>
          <a:endParaRPr kumimoji="1" lang="ja-JP" altLang="en-US"/>
        </a:p>
      </dgm:t>
    </dgm:pt>
    <dgm:pt modelId="{155051BE-4858-4AD6-B551-BC481CB08F0C}">
      <dgm:prSet phldrT="[テキスト]" custT="1"/>
      <dgm:spPr/>
      <dgm:t>
        <a:bodyPr/>
        <a:lstStyle/>
        <a:p>
          <a:r>
            <a:rPr kumimoji="1" lang="ja-JP" altLang="en-US" sz="2400" dirty="0"/>
            <a:t>課題２</a:t>
          </a:r>
        </a:p>
      </dgm:t>
    </dgm:pt>
    <dgm:pt modelId="{DCE9E2A8-18A2-4A50-9EDB-4A248678B503}" type="parTrans" cxnId="{F04FE0C1-65E0-4314-A384-266093B13D4F}">
      <dgm:prSet/>
      <dgm:spPr/>
      <dgm:t>
        <a:bodyPr/>
        <a:lstStyle/>
        <a:p>
          <a:endParaRPr kumimoji="1" lang="ja-JP" altLang="en-US"/>
        </a:p>
      </dgm:t>
    </dgm:pt>
    <dgm:pt modelId="{8D794050-9D1C-49A4-8319-AABCF43DD1FB}" type="sibTrans" cxnId="{F04FE0C1-65E0-4314-A384-266093B13D4F}">
      <dgm:prSet/>
      <dgm:spPr/>
      <dgm:t>
        <a:bodyPr/>
        <a:lstStyle/>
        <a:p>
          <a:endParaRPr kumimoji="1" lang="ja-JP" altLang="en-US"/>
        </a:p>
      </dgm:t>
    </dgm:pt>
    <dgm:pt modelId="{F5E0CF08-7FA8-4ADE-B63C-82B30498D7DF}">
      <dgm:prSet phldrT="[テキスト]"/>
      <dgm:spPr/>
      <dgm:t>
        <a:bodyPr/>
        <a:lstStyle/>
        <a:p>
          <a:r>
            <a:rPr lang="ja-JP" altLang="en-US" dirty="0"/>
            <a:t>観察結果を基に、「問い」を可能な限り多くまとめよ。</a:t>
          </a:r>
          <a:endParaRPr kumimoji="1" lang="ja-JP" altLang="en-US" dirty="0"/>
        </a:p>
      </dgm:t>
    </dgm:pt>
    <dgm:pt modelId="{D718A4D8-13E9-4B80-B645-9A5452EFCABA}" type="parTrans" cxnId="{E9324205-D670-4039-80E4-94F72CDBFBD7}">
      <dgm:prSet/>
      <dgm:spPr/>
      <dgm:t>
        <a:bodyPr/>
        <a:lstStyle/>
        <a:p>
          <a:endParaRPr kumimoji="1" lang="ja-JP" altLang="en-US"/>
        </a:p>
      </dgm:t>
    </dgm:pt>
    <dgm:pt modelId="{88505FFD-6D51-4702-B582-91A3E8B0BFB7}" type="sibTrans" cxnId="{E9324205-D670-4039-80E4-94F72CDBFBD7}">
      <dgm:prSet/>
      <dgm:spPr/>
      <dgm:t>
        <a:bodyPr/>
        <a:lstStyle/>
        <a:p>
          <a:endParaRPr kumimoji="1" lang="ja-JP" altLang="en-US"/>
        </a:p>
      </dgm:t>
    </dgm:pt>
    <dgm:pt modelId="{C7795814-EF27-4753-99D1-A4D0BC1ACF5C}">
      <dgm:prSet phldrT="[テキスト]"/>
      <dgm:spPr/>
      <dgm:t>
        <a:bodyPr/>
        <a:lstStyle/>
        <a:p>
          <a:r>
            <a:rPr kumimoji="1" lang="ja-JP" altLang="en-US" dirty="0"/>
            <a:t>課題</a:t>
          </a:r>
          <a:endParaRPr kumimoji="1" lang="en-US" altLang="ja-JP" dirty="0"/>
        </a:p>
        <a:p>
          <a:r>
            <a:rPr kumimoji="1" lang="ja-JP" altLang="en-US" dirty="0"/>
            <a:t>３</a:t>
          </a:r>
        </a:p>
      </dgm:t>
    </dgm:pt>
    <dgm:pt modelId="{E2E4E1F1-3383-4C70-BCF2-7A8C7A83B221}" type="sibTrans" cxnId="{73550E24-EA04-48BD-B193-71B82E822480}">
      <dgm:prSet/>
      <dgm:spPr/>
      <dgm:t>
        <a:bodyPr/>
        <a:lstStyle/>
        <a:p>
          <a:endParaRPr kumimoji="1" lang="ja-JP" altLang="en-US"/>
        </a:p>
      </dgm:t>
    </dgm:pt>
    <dgm:pt modelId="{CF54A02A-1448-45D7-8319-BC2F485908DB}" type="parTrans" cxnId="{73550E24-EA04-48BD-B193-71B82E822480}">
      <dgm:prSet/>
      <dgm:spPr/>
      <dgm:t>
        <a:bodyPr/>
        <a:lstStyle/>
        <a:p>
          <a:endParaRPr kumimoji="1" lang="ja-JP" altLang="en-US"/>
        </a:p>
      </dgm:t>
    </dgm:pt>
    <dgm:pt modelId="{9EBE3E14-0FCE-400D-9459-FCDFE66DEDFF}">
      <dgm:prSet phldrT="[テキスト]"/>
      <dgm:spPr/>
      <dgm:t>
        <a:bodyPr/>
        <a:lstStyle/>
        <a:p>
          <a:r>
            <a:rPr lang="ja-JP" altLang="en-US" dirty="0"/>
            <a:t>最も興味深い「問い」を一つ選び、それに対する「仮説」と、仮説の検証のための「観察・実験」を提案せよ。</a:t>
          </a:r>
          <a:endParaRPr kumimoji="1" lang="ja-JP" altLang="en-US" dirty="0"/>
        </a:p>
      </dgm:t>
    </dgm:pt>
    <dgm:pt modelId="{572006A7-4677-41F2-91C0-9EA4884F242D}" type="parTrans" cxnId="{2518271E-4C6F-4310-912A-E30ECDD52E9D}">
      <dgm:prSet/>
      <dgm:spPr/>
      <dgm:t>
        <a:bodyPr/>
        <a:lstStyle/>
        <a:p>
          <a:endParaRPr kumimoji="1" lang="ja-JP" altLang="en-US"/>
        </a:p>
      </dgm:t>
    </dgm:pt>
    <dgm:pt modelId="{1C44C381-7782-49C2-A314-756FF6F6B339}" type="sibTrans" cxnId="{2518271E-4C6F-4310-912A-E30ECDD52E9D}">
      <dgm:prSet/>
      <dgm:spPr/>
      <dgm:t>
        <a:bodyPr/>
        <a:lstStyle/>
        <a:p>
          <a:endParaRPr kumimoji="1" lang="ja-JP" altLang="en-US"/>
        </a:p>
      </dgm:t>
    </dgm:pt>
    <dgm:pt modelId="{4477DB43-3C19-4BF5-AA18-5D408A3F5DCB}">
      <dgm:prSet phldrT="[テキスト]"/>
      <dgm:spPr/>
      <dgm:t>
        <a:bodyPr/>
        <a:lstStyle/>
        <a:p>
          <a:r>
            <a:rPr lang="ja-JP" altLang="en-US" dirty="0"/>
            <a:t>カイコをどのような「視点」で観察し、どのようなことがわかったかをまとめよ。</a:t>
          </a:r>
          <a:endParaRPr kumimoji="1" lang="ja-JP" altLang="en-US" dirty="0"/>
        </a:p>
      </dgm:t>
    </dgm:pt>
    <dgm:pt modelId="{173DF8EE-678F-4472-9491-F8360A712EDD}" type="sibTrans" cxnId="{8C22FED7-3C7C-4B78-B6D7-90562E9EC12E}">
      <dgm:prSet/>
      <dgm:spPr/>
      <dgm:t>
        <a:bodyPr/>
        <a:lstStyle/>
        <a:p>
          <a:endParaRPr kumimoji="1" lang="ja-JP" altLang="en-US"/>
        </a:p>
      </dgm:t>
    </dgm:pt>
    <dgm:pt modelId="{1D65C310-DE4B-4A1F-A183-1AC447FE793F}" type="parTrans" cxnId="{8C22FED7-3C7C-4B78-B6D7-90562E9EC12E}">
      <dgm:prSet/>
      <dgm:spPr/>
      <dgm:t>
        <a:bodyPr/>
        <a:lstStyle/>
        <a:p>
          <a:endParaRPr kumimoji="1" lang="ja-JP" altLang="en-US"/>
        </a:p>
      </dgm:t>
    </dgm:pt>
    <dgm:pt modelId="{9BA23407-F321-4E0B-B070-D6B057783890}" type="pres">
      <dgm:prSet presAssocID="{80098FF4-3EBD-4AA3-8103-B48C3CEAC892}" presName="Name0" presStyleCnt="0">
        <dgm:presLayoutVars>
          <dgm:dir/>
          <dgm:animLvl val="lvl"/>
          <dgm:resizeHandles val="exact"/>
        </dgm:presLayoutVars>
      </dgm:prSet>
      <dgm:spPr/>
    </dgm:pt>
    <dgm:pt modelId="{DEE8F675-009A-4B75-933B-62FC7580C2F8}" type="pres">
      <dgm:prSet presAssocID="{FFD03BFE-03B9-401A-B4AF-1312EC668A4D}" presName="linNode" presStyleCnt="0"/>
      <dgm:spPr/>
    </dgm:pt>
    <dgm:pt modelId="{E3315B11-CA9B-4DC0-9402-94F5C7201580}" type="pres">
      <dgm:prSet presAssocID="{FFD03BFE-03B9-401A-B4AF-1312EC668A4D}" presName="parentText" presStyleLbl="node1" presStyleIdx="0" presStyleCnt="3" custScaleX="46530" custLinFactNeighborX="-13475" custLinFactNeighborY="1293">
        <dgm:presLayoutVars>
          <dgm:chMax val="1"/>
          <dgm:bulletEnabled val="1"/>
        </dgm:presLayoutVars>
      </dgm:prSet>
      <dgm:spPr/>
    </dgm:pt>
    <dgm:pt modelId="{A6295B11-F09E-4F8F-ABD7-12A46B84F1CB}" type="pres">
      <dgm:prSet presAssocID="{FFD03BFE-03B9-401A-B4AF-1312EC668A4D}" presName="descendantText" presStyleLbl="alignAccFollowNode1" presStyleIdx="0" presStyleCnt="3" custScaleX="171571" custLinFactNeighborX="1" custLinFactNeighborY="1347">
        <dgm:presLayoutVars>
          <dgm:bulletEnabled val="1"/>
        </dgm:presLayoutVars>
      </dgm:prSet>
      <dgm:spPr/>
    </dgm:pt>
    <dgm:pt modelId="{66E9B4FE-B99B-4737-BAF7-3F6E5EE5682D}" type="pres">
      <dgm:prSet presAssocID="{6C348FD1-7361-44AE-AE99-33E0CE504C1A}" presName="sp" presStyleCnt="0"/>
      <dgm:spPr/>
    </dgm:pt>
    <dgm:pt modelId="{2C09FDD9-1B37-44F9-B914-E808E19A3505}" type="pres">
      <dgm:prSet presAssocID="{155051BE-4858-4AD6-B551-BC481CB08F0C}" presName="linNode" presStyleCnt="0"/>
      <dgm:spPr/>
    </dgm:pt>
    <dgm:pt modelId="{55B928F2-2BEA-40A7-800A-76518EA894B6}" type="pres">
      <dgm:prSet presAssocID="{155051BE-4858-4AD6-B551-BC481CB08F0C}" presName="parentText" presStyleLbl="node1" presStyleIdx="1" presStyleCnt="3" custScaleX="46530" custLinFactNeighborX="233" custLinFactNeighborY="665">
        <dgm:presLayoutVars>
          <dgm:chMax val="1"/>
          <dgm:bulletEnabled val="1"/>
        </dgm:presLayoutVars>
      </dgm:prSet>
      <dgm:spPr/>
    </dgm:pt>
    <dgm:pt modelId="{36B88A71-E221-4A47-B71B-1569E8F02517}" type="pres">
      <dgm:prSet presAssocID="{155051BE-4858-4AD6-B551-BC481CB08F0C}" presName="descendantText" presStyleLbl="alignAccFollowNode1" presStyleIdx="1" presStyleCnt="3" custScaleX="171571">
        <dgm:presLayoutVars>
          <dgm:bulletEnabled val="1"/>
        </dgm:presLayoutVars>
      </dgm:prSet>
      <dgm:spPr/>
    </dgm:pt>
    <dgm:pt modelId="{7B93677A-F6BD-418B-89E3-35734C5B0EBB}" type="pres">
      <dgm:prSet presAssocID="{8D794050-9D1C-49A4-8319-AABCF43DD1FB}" presName="sp" presStyleCnt="0"/>
      <dgm:spPr/>
    </dgm:pt>
    <dgm:pt modelId="{7DB1987F-024E-44F3-B43A-31EC5A00E70F}" type="pres">
      <dgm:prSet presAssocID="{C7795814-EF27-4753-99D1-A4D0BC1ACF5C}" presName="linNode" presStyleCnt="0"/>
      <dgm:spPr/>
    </dgm:pt>
    <dgm:pt modelId="{4D1E276D-6455-4C7A-8620-ABB77C9A55C6}" type="pres">
      <dgm:prSet presAssocID="{C7795814-EF27-4753-99D1-A4D0BC1ACF5C}" presName="parentText" presStyleLbl="node1" presStyleIdx="2" presStyleCnt="3" custFlipHor="1" custScaleX="36161" custScaleY="102456" custLinFactNeighborX="-1183">
        <dgm:presLayoutVars>
          <dgm:chMax val="1"/>
          <dgm:bulletEnabled val="1"/>
        </dgm:presLayoutVars>
      </dgm:prSet>
      <dgm:spPr/>
    </dgm:pt>
    <dgm:pt modelId="{D26CB586-EFE9-4082-A561-4B080CCE56A3}" type="pres">
      <dgm:prSet presAssocID="{C7795814-EF27-4753-99D1-A4D0BC1ACF5C}" presName="descendantText" presStyleLbl="alignAccFollowNode1" presStyleIdx="2" presStyleCnt="3" custScaleX="130291">
        <dgm:presLayoutVars>
          <dgm:bulletEnabled val="1"/>
        </dgm:presLayoutVars>
      </dgm:prSet>
      <dgm:spPr/>
    </dgm:pt>
  </dgm:ptLst>
  <dgm:cxnLst>
    <dgm:cxn modelId="{E9324205-D670-4039-80E4-94F72CDBFBD7}" srcId="{155051BE-4858-4AD6-B551-BC481CB08F0C}" destId="{F5E0CF08-7FA8-4ADE-B63C-82B30498D7DF}" srcOrd="0" destOrd="0" parTransId="{D718A4D8-13E9-4B80-B645-9A5452EFCABA}" sibTransId="{88505FFD-6D51-4702-B582-91A3E8B0BFB7}"/>
    <dgm:cxn modelId="{F8770C13-66AD-4521-A2EB-D5D3A7932855}" type="presOf" srcId="{155051BE-4858-4AD6-B551-BC481CB08F0C}" destId="{55B928F2-2BEA-40A7-800A-76518EA894B6}" srcOrd="0" destOrd="0" presId="urn:microsoft.com/office/officeart/2005/8/layout/vList5"/>
    <dgm:cxn modelId="{2518271E-4C6F-4310-912A-E30ECDD52E9D}" srcId="{C7795814-EF27-4753-99D1-A4D0BC1ACF5C}" destId="{9EBE3E14-0FCE-400D-9459-FCDFE66DEDFF}" srcOrd="0" destOrd="0" parTransId="{572006A7-4677-41F2-91C0-9EA4884F242D}" sibTransId="{1C44C381-7782-49C2-A314-756FF6F6B339}"/>
    <dgm:cxn modelId="{73550E24-EA04-48BD-B193-71B82E822480}" srcId="{80098FF4-3EBD-4AA3-8103-B48C3CEAC892}" destId="{C7795814-EF27-4753-99D1-A4D0BC1ACF5C}" srcOrd="2" destOrd="0" parTransId="{CF54A02A-1448-45D7-8319-BC2F485908DB}" sibTransId="{E2E4E1F1-3383-4C70-BCF2-7A8C7A83B221}"/>
    <dgm:cxn modelId="{C896EE28-090F-41DC-96EB-795EF2017956}" type="presOf" srcId="{4477DB43-3C19-4BF5-AA18-5D408A3F5DCB}" destId="{A6295B11-F09E-4F8F-ABD7-12A46B84F1CB}" srcOrd="0" destOrd="0" presId="urn:microsoft.com/office/officeart/2005/8/layout/vList5"/>
    <dgm:cxn modelId="{63C65D2A-44EA-49BB-BB61-53724932D228}" type="presOf" srcId="{FFD03BFE-03B9-401A-B4AF-1312EC668A4D}" destId="{E3315B11-CA9B-4DC0-9402-94F5C7201580}" srcOrd="0" destOrd="0" presId="urn:microsoft.com/office/officeart/2005/8/layout/vList5"/>
    <dgm:cxn modelId="{1EF8CD63-FA39-4E54-A93A-04962F15937A}" type="presOf" srcId="{F5E0CF08-7FA8-4ADE-B63C-82B30498D7DF}" destId="{36B88A71-E221-4A47-B71B-1569E8F02517}" srcOrd="0" destOrd="0" presId="urn:microsoft.com/office/officeart/2005/8/layout/vList5"/>
    <dgm:cxn modelId="{2C134F4B-5983-4CE2-91FC-CC42024B7E3F}" type="presOf" srcId="{80098FF4-3EBD-4AA3-8103-B48C3CEAC892}" destId="{9BA23407-F321-4E0B-B070-D6B057783890}" srcOrd="0" destOrd="0" presId="urn:microsoft.com/office/officeart/2005/8/layout/vList5"/>
    <dgm:cxn modelId="{73275F9D-82B8-4B6F-9C73-432AEE92BC54}" type="presOf" srcId="{9EBE3E14-0FCE-400D-9459-FCDFE66DEDFF}" destId="{D26CB586-EFE9-4082-A561-4B080CCE56A3}" srcOrd="0" destOrd="0" presId="urn:microsoft.com/office/officeart/2005/8/layout/vList5"/>
    <dgm:cxn modelId="{880179AD-A46B-487A-9489-244DA20C71E6}" type="presOf" srcId="{C7795814-EF27-4753-99D1-A4D0BC1ACF5C}" destId="{4D1E276D-6455-4C7A-8620-ABB77C9A55C6}" srcOrd="0" destOrd="0" presId="urn:microsoft.com/office/officeart/2005/8/layout/vList5"/>
    <dgm:cxn modelId="{F04FE0C1-65E0-4314-A384-266093B13D4F}" srcId="{80098FF4-3EBD-4AA3-8103-B48C3CEAC892}" destId="{155051BE-4858-4AD6-B551-BC481CB08F0C}" srcOrd="1" destOrd="0" parTransId="{DCE9E2A8-18A2-4A50-9EDB-4A248678B503}" sibTransId="{8D794050-9D1C-49A4-8319-AABCF43DD1FB}"/>
    <dgm:cxn modelId="{329169CF-ED22-45D7-8619-7D523B81C659}" srcId="{80098FF4-3EBD-4AA3-8103-B48C3CEAC892}" destId="{FFD03BFE-03B9-401A-B4AF-1312EC668A4D}" srcOrd="0" destOrd="0" parTransId="{3668F185-DAA3-4C5A-8BC1-51A7A04AB2C0}" sibTransId="{6C348FD1-7361-44AE-AE99-33E0CE504C1A}"/>
    <dgm:cxn modelId="{8C22FED7-3C7C-4B78-B6D7-90562E9EC12E}" srcId="{FFD03BFE-03B9-401A-B4AF-1312EC668A4D}" destId="{4477DB43-3C19-4BF5-AA18-5D408A3F5DCB}" srcOrd="0" destOrd="0" parTransId="{1D65C310-DE4B-4A1F-A183-1AC447FE793F}" sibTransId="{173DF8EE-678F-4472-9491-F8360A712EDD}"/>
    <dgm:cxn modelId="{59C5DD3A-04D8-4AC2-8E64-FA928E05A9B3}" type="presParOf" srcId="{9BA23407-F321-4E0B-B070-D6B057783890}" destId="{DEE8F675-009A-4B75-933B-62FC7580C2F8}" srcOrd="0" destOrd="0" presId="urn:microsoft.com/office/officeart/2005/8/layout/vList5"/>
    <dgm:cxn modelId="{C0CADA35-34A3-482A-A1A4-315A0548B179}" type="presParOf" srcId="{DEE8F675-009A-4B75-933B-62FC7580C2F8}" destId="{E3315B11-CA9B-4DC0-9402-94F5C7201580}" srcOrd="0" destOrd="0" presId="urn:microsoft.com/office/officeart/2005/8/layout/vList5"/>
    <dgm:cxn modelId="{E01B5BAF-D119-4C2B-AA08-06C7D9917845}" type="presParOf" srcId="{DEE8F675-009A-4B75-933B-62FC7580C2F8}" destId="{A6295B11-F09E-4F8F-ABD7-12A46B84F1CB}" srcOrd="1" destOrd="0" presId="urn:microsoft.com/office/officeart/2005/8/layout/vList5"/>
    <dgm:cxn modelId="{A13D4F01-3C2C-4BF8-A065-6E2008772715}" type="presParOf" srcId="{9BA23407-F321-4E0B-B070-D6B057783890}" destId="{66E9B4FE-B99B-4737-BAF7-3F6E5EE5682D}" srcOrd="1" destOrd="0" presId="urn:microsoft.com/office/officeart/2005/8/layout/vList5"/>
    <dgm:cxn modelId="{1AB28336-43C0-473C-93C4-6FEB165D247C}" type="presParOf" srcId="{9BA23407-F321-4E0B-B070-D6B057783890}" destId="{2C09FDD9-1B37-44F9-B914-E808E19A3505}" srcOrd="2" destOrd="0" presId="urn:microsoft.com/office/officeart/2005/8/layout/vList5"/>
    <dgm:cxn modelId="{A2D8E689-9848-44F7-BC90-0986D0B3A5E6}" type="presParOf" srcId="{2C09FDD9-1B37-44F9-B914-E808E19A3505}" destId="{55B928F2-2BEA-40A7-800A-76518EA894B6}" srcOrd="0" destOrd="0" presId="urn:microsoft.com/office/officeart/2005/8/layout/vList5"/>
    <dgm:cxn modelId="{9F9BD12D-FFD4-416C-8B04-997C5880A179}" type="presParOf" srcId="{2C09FDD9-1B37-44F9-B914-E808E19A3505}" destId="{36B88A71-E221-4A47-B71B-1569E8F02517}" srcOrd="1" destOrd="0" presId="urn:microsoft.com/office/officeart/2005/8/layout/vList5"/>
    <dgm:cxn modelId="{514257BD-D515-44A5-BF4B-800B4A253A7F}" type="presParOf" srcId="{9BA23407-F321-4E0B-B070-D6B057783890}" destId="{7B93677A-F6BD-418B-89E3-35734C5B0EBB}" srcOrd="3" destOrd="0" presId="urn:microsoft.com/office/officeart/2005/8/layout/vList5"/>
    <dgm:cxn modelId="{EC861C9B-2B6C-49C7-B304-B5003829BBA3}" type="presParOf" srcId="{9BA23407-F321-4E0B-B070-D6B057783890}" destId="{7DB1987F-024E-44F3-B43A-31EC5A00E70F}" srcOrd="4" destOrd="0" presId="urn:microsoft.com/office/officeart/2005/8/layout/vList5"/>
    <dgm:cxn modelId="{58DDBB25-46F7-4372-A894-24FE80A95181}" type="presParOf" srcId="{7DB1987F-024E-44F3-B43A-31EC5A00E70F}" destId="{4D1E276D-6455-4C7A-8620-ABB77C9A55C6}" srcOrd="0" destOrd="0" presId="urn:microsoft.com/office/officeart/2005/8/layout/vList5"/>
    <dgm:cxn modelId="{0EE77579-B4A4-4870-B9EE-953B7AAD64D4}" type="presParOf" srcId="{7DB1987F-024E-44F3-B43A-31EC5A00E70F}" destId="{D26CB586-EFE9-4082-A561-4B080CCE56A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EE960-DC0B-45A1-A08F-03B402173118}">
      <dsp:nvSpPr>
        <dsp:cNvPr id="0" name=""/>
        <dsp:cNvSpPr/>
      </dsp:nvSpPr>
      <dsp:spPr>
        <a:xfrm>
          <a:off x="0" y="348169"/>
          <a:ext cx="8363272" cy="18701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kumimoji="1" lang="ja-JP" sz="3100" kern="1200" dirty="0"/>
            <a:t>●実践例を材料とし、</a:t>
          </a:r>
          <a:r>
            <a:rPr kumimoji="1" lang="ja-JP" altLang="en-US" sz="3100" kern="1200" dirty="0"/>
            <a:t>高校生物における「主体的・対話的で深い学び」について</a:t>
          </a:r>
          <a:r>
            <a:rPr kumimoji="1" lang="ja-JP" sz="3100" kern="1200" dirty="0"/>
            <a:t>考察する</a:t>
          </a:r>
          <a:endParaRPr lang="ja-JP" sz="3100" kern="1200" dirty="0"/>
        </a:p>
      </dsp:txBody>
      <dsp:txXfrm>
        <a:off x="91294" y="439463"/>
        <a:ext cx="8180684" cy="1687583"/>
      </dsp:txXfrm>
    </dsp:sp>
    <dsp:sp modelId="{2EBD2E16-5405-41C9-82FB-2719B7DCA445}">
      <dsp:nvSpPr>
        <dsp:cNvPr id="0" name=""/>
        <dsp:cNvSpPr/>
      </dsp:nvSpPr>
      <dsp:spPr>
        <a:xfrm>
          <a:off x="0" y="2307621"/>
          <a:ext cx="8363272" cy="18701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kumimoji="1" lang="ja-JP" sz="3100" kern="1200" dirty="0"/>
            <a:t>●</a:t>
          </a:r>
          <a:r>
            <a:rPr kumimoji="1" lang="ja-JP" altLang="en-US" sz="3100" kern="1200" dirty="0"/>
            <a:t>他者と</a:t>
          </a:r>
          <a:r>
            <a:rPr kumimoji="1" lang="ja-JP" sz="3100" kern="1200" dirty="0"/>
            <a:t>情報を共有し、新しいアイデアや「つながり」を持ち帰る。</a:t>
          </a:r>
          <a:endParaRPr lang="ja-JP" sz="3100" kern="1200" dirty="0"/>
        </a:p>
      </dsp:txBody>
      <dsp:txXfrm>
        <a:off x="91294" y="2398915"/>
        <a:ext cx="8180684" cy="168758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08D73-E33A-42D0-8823-3483A75CFF49}">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E30A307F-418F-4604-88BC-864BBE55B5F5}">
      <dsp:nvSpPr>
        <dsp:cNvPr id="0" name=""/>
        <dsp:cNvSpPr/>
      </dsp:nvSpPr>
      <dsp:spPr>
        <a:xfrm>
          <a:off x="2678" y="1357788"/>
          <a:ext cx="2587003"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班分け・説明</a:t>
          </a:r>
          <a:endParaRPr kumimoji="1" lang="en-US" altLang="ja-JP" sz="2800" b="1" kern="1200" dirty="0"/>
        </a:p>
        <a:p>
          <a:pPr marL="0" lvl="0" indent="0" algn="ctr" defTabSz="1244600">
            <a:lnSpc>
              <a:spcPct val="90000"/>
            </a:lnSpc>
            <a:spcBef>
              <a:spcPct val="0"/>
            </a:spcBef>
            <a:spcAft>
              <a:spcPct val="35000"/>
            </a:spcAft>
            <a:buNone/>
          </a:pPr>
          <a:r>
            <a:rPr kumimoji="1" lang="en-US" altLang="ja-JP" sz="3200" kern="1200" dirty="0"/>
            <a:t>5</a:t>
          </a:r>
          <a:r>
            <a:rPr kumimoji="1" lang="ja-JP" altLang="en-US" sz="3200" kern="1200" dirty="0"/>
            <a:t>分</a:t>
          </a:r>
        </a:p>
      </dsp:txBody>
      <dsp:txXfrm>
        <a:off x="91054" y="1446164"/>
        <a:ext cx="2410251" cy="1633633"/>
      </dsp:txXfrm>
    </dsp:sp>
    <dsp:sp modelId="{6B4F97F2-853C-451A-8535-D635FB2834E0}">
      <dsp:nvSpPr>
        <dsp:cNvPr id="0" name=""/>
        <dsp:cNvSpPr/>
      </dsp:nvSpPr>
      <dsp:spPr>
        <a:xfrm>
          <a:off x="2938877" y="1357788"/>
          <a:ext cx="2517946"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活動</a:t>
          </a:r>
          <a:endParaRPr kumimoji="1" lang="en-US" altLang="ja-JP" sz="2800" b="1" kern="1200" dirty="0"/>
        </a:p>
        <a:p>
          <a:pPr marL="0" lvl="0" indent="0" algn="ctr" defTabSz="1244600">
            <a:lnSpc>
              <a:spcPct val="90000"/>
            </a:lnSpc>
            <a:spcBef>
              <a:spcPct val="0"/>
            </a:spcBef>
            <a:spcAft>
              <a:spcPct val="35000"/>
            </a:spcAft>
            <a:buNone/>
          </a:pPr>
          <a:r>
            <a:rPr kumimoji="1" lang="en-US" altLang="ja-JP" sz="3200" kern="1200" dirty="0"/>
            <a:t>25</a:t>
          </a:r>
          <a:r>
            <a:rPr kumimoji="1" lang="ja-JP" altLang="en-US" sz="3200" kern="1200" dirty="0"/>
            <a:t>分</a:t>
          </a:r>
          <a:endParaRPr kumimoji="1" lang="ja-JP" altLang="en-US" sz="1600" kern="1200" dirty="0"/>
        </a:p>
      </dsp:txBody>
      <dsp:txXfrm>
        <a:off x="3027253" y="1446164"/>
        <a:ext cx="2341194" cy="1633633"/>
      </dsp:txXfrm>
    </dsp:sp>
    <dsp:sp modelId="{48AF9876-ED16-4509-BA6C-FB49D6701009}">
      <dsp:nvSpPr>
        <dsp:cNvPr id="0" name=""/>
        <dsp:cNvSpPr/>
      </dsp:nvSpPr>
      <dsp:spPr>
        <a:xfrm>
          <a:off x="5806018" y="1357788"/>
          <a:ext cx="2420902"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発表</a:t>
          </a:r>
          <a:endParaRPr kumimoji="1" lang="en-US" altLang="ja-JP" sz="2800" b="1" kern="1200" dirty="0"/>
        </a:p>
        <a:p>
          <a:pPr marL="0" lvl="0" indent="0" algn="ctr" defTabSz="1244600">
            <a:lnSpc>
              <a:spcPct val="90000"/>
            </a:lnSpc>
            <a:spcBef>
              <a:spcPct val="0"/>
            </a:spcBef>
            <a:spcAft>
              <a:spcPct val="35000"/>
            </a:spcAft>
            <a:buNone/>
          </a:pPr>
          <a:r>
            <a:rPr kumimoji="1" lang="en-US" altLang="ja-JP" sz="3200" kern="1200" dirty="0"/>
            <a:t>1</a:t>
          </a:r>
          <a:r>
            <a:rPr kumimoji="1" lang="ja-JP" altLang="en-US" sz="3200" kern="1200" dirty="0"/>
            <a:t>分半</a:t>
          </a:r>
          <a:r>
            <a:rPr kumimoji="1" lang="en-US" altLang="ja-JP" sz="3200" kern="1200" dirty="0"/>
            <a:t>×8</a:t>
          </a:r>
          <a:r>
            <a:rPr kumimoji="1" lang="ja-JP" altLang="en-US" sz="3200" kern="1200" dirty="0"/>
            <a:t>班</a:t>
          </a:r>
        </a:p>
      </dsp:txBody>
      <dsp:txXfrm>
        <a:off x="5894394" y="1446164"/>
        <a:ext cx="2244150" cy="163363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06229-6318-4B9E-AE1D-E20AEBB29EC4}">
      <dsp:nvSpPr>
        <dsp:cNvPr id="0" name=""/>
        <dsp:cNvSpPr/>
      </dsp:nvSpPr>
      <dsp:spPr>
        <a:xfrm>
          <a:off x="0" y="105141"/>
          <a:ext cx="7931224" cy="210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ja-JP" altLang="en-US" sz="3600" kern="1200" dirty="0"/>
            <a:t>「実験観察の授業」のデザインでは何が大切か？</a:t>
          </a:r>
          <a:endParaRPr lang="en-US" altLang="ja-JP" sz="3600" kern="1200" dirty="0"/>
        </a:p>
      </dsp:txBody>
      <dsp:txXfrm>
        <a:off x="102806" y="207947"/>
        <a:ext cx="7725612" cy="1900388"/>
      </dsp:txXfrm>
    </dsp:sp>
    <dsp:sp modelId="{8BC4BC7A-C695-4381-AF88-FD0200B07BF7}">
      <dsp:nvSpPr>
        <dsp:cNvPr id="0" name=""/>
        <dsp:cNvSpPr/>
      </dsp:nvSpPr>
      <dsp:spPr>
        <a:xfrm>
          <a:off x="0" y="2314821"/>
          <a:ext cx="7931224" cy="210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ja-JP" altLang="en-US" sz="3600" kern="1200" dirty="0"/>
            <a:t>どのような工夫をしていきたいか？</a:t>
          </a:r>
        </a:p>
      </dsp:txBody>
      <dsp:txXfrm>
        <a:off x="102806" y="2417627"/>
        <a:ext cx="7725612" cy="190038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0E212-05C2-4FFD-9379-F62E837EB2ED}">
      <dsp:nvSpPr>
        <dsp:cNvPr id="0" name=""/>
        <dsp:cNvSpPr/>
      </dsp:nvSpPr>
      <dsp:spPr>
        <a:xfrm rot="5400000">
          <a:off x="-285014" y="290181"/>
          <a:ext cx="1900096" cy="1330067"/>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説明</a:t>
          </a:r>
          <a:endParaRPr kumimoji="1" lang="en-US" altLang="ja-JP" sz="2800" b="1" kern="1200" dirty="0"/>
        </a:p>
      </dsp:txBody>
      <dsp:txXfrm rot="-5400000">
        <a:off x="1" y="670201"/>
        <a:ext cx="1330067" cy="570029"/>
      </dsp:txXfrm>
    </dsp:sp>
    <dsp:sp modelId="{4DA24FF6-EAE1-4FBF-A823-C0C8527838C0}">
      <dsp:nvSpPr>
        <dsp:cNvPr id="0" name=""/>
        <dsp:cNvSpPr/>
      </dsp:nvSpPr>
      <dsp:spPr>
        <a:xfrm rot="5400000">
          <a:off x="4439665" y="-3104431"/>
          <a:ext cx="1235711" cy="745490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kumimoji="1" lang="ja-JP" altLang="en-US" sz="2800" kern="1200" dirty="0"/>
            <a:t>説明後、グループ分けも行う。</a:t>
          </a:r>
        </a:p>
        <a:p>
          <a:pPr marL="285750" lvl="1" indent="-285750" algn="l" defTabSz="1244600">
            <a:lnSpc>
              <a:spcPct val="90000"/>
            </a:lnSpc>
            <a:spcBef>
              <a:spcPct val="0"/>
            </a:spcBef>
            <a:spcAft>
              <a:spcPct val="15000"/>
            </a:spcAft>
            <a:buChar char="•"/>
          </a:pPr>
          <a:r>
            <a:rPr kumimoji="1" lang="ja-JP" altLang="en-US" sz="2800" kern="1200" dirty="0"/>
            <a:t>「決め方」から決めさせる。</a:t>
          </a:r>
        </a:p>
      </dsp:txBody>
      <dsp:txXfrm rot="-5400000">
        <a:off x="1330067" y="65489"/>
        <a:ext cx="7394586" cy="1115067"/>
      </dsp:txXfrm>
    </dsp:sp>
    <dsp:sp modelId="{F03BB49E-DD7D-4924-A4E3-F4FAD7085BF6}">
      <dsp:nvSpPr>
        <dsp:cNvPr id="0" name=""/>
        <dsp:cNvSpPr/>
      </dsp:nvSpPr>
      <dsp:spPr>
        <a:xfrm rot="5400000">
          <a:off x="-285014" y="1999262"/>
          <a:ext cx="1900096" cy="1330067"/>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準備</a:t>
          </a:r>
        </a:p>
      </dsp:txBody>
      <dsp:txXfrm rot="-5400000">
        <a:off x="1" y="2379282"/>
        <a:ext cx="1330067" cy="570029"/>
      </dsp:txXfrm>
    </dsp:sp>
    <dsp:sp modelId="{64F4BC8C-58C8-47C0-BD3D-609C6D39E6EE}">
      <dsp:nvSpPr>
        <dsp:cNvPr id="0" name=""/>
        <dsp:cNvSpPr/>
      </dsp:nvSpPr>
      <dsp:spPr>
        <a:xfrm rot="5400000">
          <a:off x="4439990" y="-1395675"/>
          <a:ext cx="1235062" cy="745490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kumimoji="1" lang="ja-JP" altLang="en-US" sz="2800" kern="1200" dirty="0"/>
            <a:t>時間の使い方は各グループに委ねる</a:t>
          </a:r>
        </a:p>
        <a:p>
          <a:pPr marL="285750" lvl="1" indent="-285750" algn="l" defTabSz="1244600">
            <a:lnSpc>
              <a:spcPct val="90000"/>
            </a:lnSpc>
            <a:spcBef>
              <a:spcPct val="0"/>
            </a:spcBef>
            <a:spcAft>
              <a:spcPct val="15000"/>
            </a:spcAft>
            <a:buChar char="•"/>
          </a:pPr>
          <a:r>
            <a:rPr lang="ja-JP" altLang="en-US" sz="2800" kern="1200" dirty="0"/>
            <a:t>ポストイット・ホワイトボードなどは準備</a:t>
          </a:r>
          <a:endParaRPr kumimoji="1" lang="ja-JP" altLang="en-US" sz="2800" kern="1200" dirty="0"/>
        </a:p>
      </dsp:txBody>
      <dsp:txXfrm rot="-5400000">
        <a:off x="1330068" y="1774538"/>
        <a:ext cx="7394617" cy="1114480"/>
      </dsp:txXfrm>
    </dsp:sp>
    <dsp:sp modelId="{BF685DA9-FE09-416A-A039-007BD99DDB49}">
      <dsp:nvSpPr>
        <dsp:cNvPr id="0" name=""/>
        <dsp:cNvSpPr/>
      </dsp:nvSpPr>
      <dsp:spPr>
        <a:xfrm rot="5400000">
          <a:off x="-285014" y="3708343"/>
          <a:ext cx="1900096" cy="1330067"/>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発表</a:t>
          </a:r>
        </a:p>
      </dsp:txBody>
      <dsp:txXfrm rot="-5400000">
        <a:off x="1" y="4088363"/>
        <a:ext cx="1330067" cy="570029"/>
      </dsp:txXfrm>
    </dsp:sp>
    <dsp:sp modelId="{9596BEF1-ABB1-4DEC-93C0-E07F1C68572E}">
      <dsp:nvSpPr>
        <dsp:cNvPr id="0" name=""/>
        <dsp:cNvSpPr/>
      </dsp:nvSpPr>
      <dsp:spPr>
        <a:xfrm rot="5400000">
          <a:off x="4439990" y="313405"/>
          <a:ext cx="1235062" cy="745490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kumimoji="1" lang="ja-JP" altLang="en-US" sz="2800" kern="1200" dirty="0"/>
            <a:t>成果物を回収・印刷</a:t>
          </a:r>
        </a:p>
        <a:p>
          <a:pPr marL="285750" lvl="1" indent="-285750" algn="l" defTabSz="1244600">
            <a:lnSpc>
              <a:spcPct val="90000"/>
            </a:lnSpc>
            <a:spcBef>
              <a:spcPct val="0"/>
            </a:spcBef>
            <a:spcAft>
              <a:spcPct val="15000"/>
            </a:spcAft>
            <a:buChar char="•"/>
          </a:pPr>
          <a:r>
            <a:rPr kumimoji="1" lang="en-US" altLang="ja-JP" sz="2800" kern="1200" dirty="0"/>
            <a:t>3</a:t>
          </a:r>
          <a:r>
            <a:rPr kumimoji="1" lang="ja-JP" altLang="en-US" sz="2800" kern="1200" dirty="0"/>
            <a:t>分間でのプレゼンテーション</a:t>
          </a:r>
        </a:p>
      </dsp:txBody>
      <dsp:txXfrm rot="-5400000">
        <a:off x="1330068" y="3483619"/>
        <a:ext cx="7394617" cy="111448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06229-6318-4B9E-AE1D-E20AEBB29EC4}">
      <dsp:nvSpPr>
        <dsp:cNvPr id="0" name=""/>
        <dsp:cNvSpPr/>
      </dsp:nvSpPr>
      <dsp:spPr>
        <a:xfrm>
          <a:off x="0" y="105141"/>
          <a:ext cx="7931224" cy="210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ja-JP" altLang="en-US" sz="3600" kern="1200" dirty="0"/>
            <a:t>「プロジェクト型の授業」のデザインでは何が大切か？</a:t>
          </a:r>
          <a:endParaRPr lang="en-US" altLang="ja-JP" sz="3600" kern="1200" dirty="0"/>
        </a:p>
      </dsp:txBody>
      <dsp:txXfrm>
        <a:off x="102806" y="207947"/>
        <a:ext cx="7725612" cy="1900388"/>
      </dsp:txXfrm>
    </dsp:sp>
    <dsp:sp modelId="{8BC4BC7A-C695-4381-AF88-FD0200B07BF7}">
      <dsp:nvSpPr>
        <dsp:cNvPr id="0" name=""/>
        <dsp:cNvSpPr/>
      </dsp:nvSpPr>
      <dsp:spPr>
        <a:xfrm>
          <a:off x="0" y="2314821"/>
          <a:ext cx="7931224" cy="210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ja-JP" altLang="en-US" sz="3600" kern="1200" dirty="0"/>
            <a:t>どのような工夫をしていきたいか？</a:t>
          </a:r>
        </a:p>
      </dsp:txBody>
      <dsp:txXfrm>
        <a:off x="102806" y="2417627"/>
        <a:ext cx="7725612" cy="190038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06229-6318-4B9E-AE1D-E20AEBB29EC4}">
      <dsp:nvSpPr>
        <dsp:cNvPr id="0" name=""/>
        <dsp:cNvSpPr/>
      </dsp:nvSpPr>
      <dsp:spPr>
        <a:xfrm>
          <a:off x="0" y="686592"/>
          <a:ext cx="7931224" cy="15130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rtl="0">
            <a:lnSpc>
              <a:spcPct val="90000"/>
            </a:lnSpc>
            <a:spcBef>
              <a:spcPct val="0"/>
            </a:spcBef>
            <a:spcAft>
              <a:spcPct val="35000"/>
            </a:spcAft>
            <a:buNone/>
          </a:pPr>
          <a:r>
            <a:rPr lang="ja-JP" altLang="en-US" sz="4400" kern="1200" dirty="0"/>
            <a:t>●「学校」の価値とは何か？</a:t>
          </a:r>
        </a:p>
      </dsp:txBody>
      <dsp:txXfrm>
        <a:off x="73860" y="760452"/>
        <a:ext cx="7783504" cy="1365309"/>
      </dsp:txXfrm>
    </dsp:sp>
    <dsp:sp modelId="{122C2A67-A604-415A-87F4-A969BC81DB76}">
      <dsp:nvSpPr>
        <dsp:cNvPr id="0" name=""/>
        <dsp:cNvSpPr/>
      </dsp:nvSpPr>
      <dsp:spPr>
        <a:xfrm>
          <a:off x="0" y="2326341"/>
          <a:ext cx="7931224" cy="15130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ja-JP" altLang="en-US" sz="4400" kern="1200" dirty="0"/>
            <a:t>●教師とは何をする人か？</a:t>
          </a:r>
        </a:p>
      </dsp:txBody>
      <dsp:txXfrm>
        <a:off x="73860" y="2400201"/>
        <a:ext cx="7783504" cy="136530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EE960-DC0B-45A1-A08F-03B402173118}">
      <dsp:nvSpPr>
        <dsp:cNvPr id="0" name=""/>
        <dsp:cNvSpPr/>
      </dsp:nvSpPr>
      <dsp:spPr>
        <a:xfrm>
          <a:off x="0" y="348169"/>
          <a:ext cx="8363272" cy="18701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kumimoji="1" lang="ja-JP" sz="3100" kern="1200" dirty="0"/>
            <a:t>●実践例を材料とし、</a:t>
          </a:r>
          <a:r>
            <a:rPr kumimoji="1" lang="ja-JP" altLang="en-US" sz="3100" kern="1200" dirty="0"/>
            <a:t>高校生物における「主体的・対話的で深い学び」について</a:t>
          </a:r>
          <a:r>
            <a:rPr kumimoji="1" lang="ja-JP" sz="3100" kern="1200" dirty="0"/>
            <a:t>考察する</a:t>
          </a:r>
          <a:endParaRPr lang="ja-JP" sz="3100" kern="1200" dirty="0"/>
        </a:p>
      </dsp:txBody>
      <dsp:txXfrm>
        <a:off x="91294" y="439463"/>
        <a:ext cx="8180684" cy="1687583"/>
      </dsp:txXfrm>
    </dsp:sp>
    <dsp:sp modelId="{2EBD2E16-5405-41C9-82FB-2719B7DCA445}">
      <dsp:nvSpPr>
        <dsp:cNvPr id="0" name=""/>
        <dsp:cNvSpPr/>
      </dsp:nvSpPr>
      <dsp:spPr>
        <a:xfrm>
          <a:off x="0" y="2307621"/>
          <a:ext cx="8363272" cy="18701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kumimoji="1" lang="ja-JP" sz="3100" kern="1200" dirty="0"/>
            <a:t>●</a:t>
          </a:r>
          <a:r>
            <a:rPr kumimoji="1" lang="ja-JP" altLang="en-US" sz="3100" kern="1200" dirty="0"/>
            <a:t>他者と</a:t>
          </a:r>
          <a:r>
            <a:rPr kumimoji="1" lang="ja-JP" sz="3100" kern="1200" dirty="0"/>
            <a:t>情報を共有し、新しいアイデアや「つながり」を持ち帰る。</a:t>
          </a:r>
          <a:endParaRPr lang="ja-JP" sz="3100" kern="1200" dirty="0"/>
        </a:p>
      </dsp:txBody>
      <dsp:txXfrm>
        <a:off x="91294" y="2398915"/>
        <a:ext cx="8180684" cy="16875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EE960-DC0B-45A1-A08F-03B402173118}">
      <dsp:nvSpPr>
        <dsp:cNvPr id="0" name=""/>
        <dsp:cNvSpPr/>
      </dsp:nvSpPr>
      <dsp:spPr>
        <a:xfrm>
          <a:off x="0" y="162865"/>
          <a:ext cx="8363272" cy="20511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kumimoji="1" lang="ja-JP" sz="3400" kern="1200" dirty="0"/>
            <a:t>●</a:t>
          </a:r>
          <a:r>
            <a:rPr lang="ja-JP" sz="3400" kern="1200" dirty="0"/>
            <a:t>どんな発言でも否定しない。安心して発言できる雰囲気作りに貢献を。</a:t>
          </a:r>
        </a:p>
      </dsp:txBody>
      <dsp:txXfrm>
        <a:off x="100129" y="262994"/>
        <a:ext cx="8163014" cy="1850898"/>
      </dsp:txXfrm>
    </dsp:sp>
    <dsp:sp modelId="{2EBD2E16-5405-41C9-82FB-2719B7DCA445}">
      <dsp:nvSpPr>
        <dsp:cNvPr id="0" name=""/>
        <dsp:cNvSpPr/>
      </dsp:nvSpPr>
      <dsp:spPr>
        <a:xfrm>
          <a:off x="0" y="2311941"/>
          <a:ext cx="8363272" cy="20511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kumimoji="1" lang="ja-JP" sz="3400" kern="1200" dirty="0"/>
            <a:t>●</a:t>
          </a:r>
          <a:r>
            <a:rPr lang="ja-JP" sz="3400" kern="1200" dirty="0"/>
            <a:t>発言を強制しない（対話にならなければ、“一人で”深く考えてみてもよい）。</a:t>
          </a:r>
        </a:p>
      </dsp:txBody>
      <dsp:txXfrm>
        <a:off x="100129" y="2412070"/>
        <a:ext cx="8163014" cy="18508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06229-6318-4B9E-AE1D-E20AEBB29EC4}">
      <dsp:nvSpPr>
        <dsp:cNvPr id="0" name=""/>
        <dsp:cNvSpPr/>
      </dsp:nvSpPr>
      <dsp:spPr>
        <a:xfrm>
          <a:off x="0" y="39329"/>
          <a:ext cx="7931224" cy="2171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ja-JP" altLang="en-US" sz="3600" kern="1200" dirty="0"/>
            <a:t>なぜ今「主体的・対話的で深い学び」なのか？</a:t>
          </a:r>
        </a:p>
      </dsp:txBody>
      <dsp:txXfrm>
        <a:off x="106019" y="145348"/>
        <a:ext cx="7719186" cy="1959774"/>
      </dsp:txXfrm>
    </dsp:sp>
    <dsp:sp modelId="{8BC4BC7A-C695-4381-AF88-FD0200B07BF7}">
      <dsp:nvSpPr>
        <dsp:cNvPr id="0" name=""/>
        <dsp:cNvSpPr/>
      </dsp:nvSpPr>
      <dsp:spPr>
        <a:xfrm>
          <a:off x="0" y="2314821"/>
          <a:ext cx="7931224" cy="2171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ja-JP" altLang="en-US" sz="3600" kern="1200" dirty="0"/>
            <a:t>次期学習指導要領の「軸」はどこにあるのか？</a:t>
          </a:r>
        </a:p>
      </dsp:txBody>
      <dsp:txXfrm>
        <a:off x="106019" y="2420840"/>
        <a:ext cx="7719186" cy="19597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06229-6318-4B9E-AE1D-E20AEBB29EC4}">
      <dsp:nvSpPr>
        <dsp:cNvPr id="0" name=""/>
        <dsp:cNvSpPr/>
      </dsp:nvSpPr>
      <dsp:spPr>
        <a:xfrm>
          <a:off x="0" y="39329"/>
          <a:ext cx="7931224" cy="2171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ja-JP" altLang="en-US" sz="3600" kern="1200" dirty="0"/>
            <a:t>これまでの授業のどこに「主体的・対話的な学び」があったか？</a:t>
          </a:r>
        </a:p>
      </dsp:txBody>
      <dsp:txXfrm>
        <a:off x="106019" y="145348"/>
        <a:ext cx="7719186" cy="1959774"/>
      </dsp:txXfrm>
    </dsp:sp>
    <dsp:sp modelId="{8BC4BC7A-C695-4381-AF88-FD0200B07BF7}">
      <dsp:nvSpPr>
        <dsp:cNvPr id="0" name=""/>
        <dsp:cNvSpPr/>
      </dsp:nvSpPr>
      <dsp:spPr>
        <a:xfrm>
          <a:off x="0" y="2314821"/>
          <a:ext cx="7931224" cy="2171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ja-JP" altLang="en-US" sz="3600" kern="1200" dirty="0"/>
            <a:t>「深い学び」とは何か？これまでの授業のどこにその要素があるか？</a:t>
          </a:r>
        </a:p>
      </dsp:txBody>
      <dsp:txXfrm>
        <a:off x="106019" y="2420840"/>
        <a:ext cx="7719186" cy="19597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06229-6318-4B9E-AE1D-E20AEBB29EC4}">
      <dsp:nvSpPr>
        <dsp:cNvPr id="0" name=""/>
        <dsp:cNvSpPr/>
      </dsp:nvSpPr>
      <dsp:spPr>
        <a:xfrm>
          <a:off x="0" y="39329"/>
          <a:ext cx="7931224" cy="2171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ja-JP" altLang="en-US" sz="3600" kern="1200" dirty="0"/>
            <a:t>授業の「遠い目標」「近い目標」は何か？</a:t>
          </a:r>
          <a:endParaRPr lang="ja-JP" sz="3600" kern="1200" dirty="0"/>
        </a:p>
      </dsp:txBody>
      <dsp:txXfrm>
        <a:off x="106019" y="145348"/>
        <a:ext cx="7719186" cy="1959774"/>
      </dsp:txXfrm>
    </dsp:sp>
    <dsp:sp modelId="{8BC4BC7A-C695-4381-AF88-FD0200B07BF7}">
      <dsp:nvSpPr>
        <dsp:cNvPr id="0" name=""/>
        <dsp:cNvSpPr/>
      </dsp:nvSpPr>
      <dsp:spPr>
        <a:xfrm>
          <a:off x="0" y="2314821"/>
          <a:ext cx="7931224" cy="2171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ja-JP" altLang="en-US" sz="3600" kern="1200" dirty="0"/>
            <a:t>これに関連して具体的にどのような「方法」をとるとよいか？</a:t>
          </a:r>
          <a:endParaRPr lang="ja-JP" sz="3600" kern="1200" dirty="0"/>
        </a:p>
      </dsp:txBody>
      <dsp:txXfrm>
        <a:off x="106019" y="2420840"/>
        <a:ext cx="7719186" cy="19597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08D73-E33A-42D0-8823-3483A75CFF49}">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E30A307F-418F-4604-88BC-864BBE55B5F5}">
      <dsp:nvSpPr>
        <dsp:cNvPr id="0" name=""/>
        <dsp:cNvSpPr/>
      </dsp:nvSpPr>
      <dsp:spPr>
        <a:xfrm>
          <a:off x="1139" y="1357788"/>
          <a:ext cx="2643565"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班分け・説明</a:t>
          </a:r>
          <a:endParaRPr kumimoji="1" lang="en-US" altLang="ja-JP" sz="2800" b="1" kern="1200" dirty="0"/>
        </a:p>
        <a:p>
          <a:pPr marL="0" lvl="0" indent="0" algn="ctr" defTabSz="1244600">
            <a:lnSpc>
              <a:spcPct val="90000"/>
            </a:lnSpc>
            <a:spcBef>
              <a:spcPct val="0"/>
            </a:spcBef>
            <a:spcAft>
              <a:spcPct val="35000"/>
            </a:spcAft>
            <a:buNone/>
          </a:pPr>
          <a:r>
            <a:rPr kumimoji="1" lang="en-US" altLang="ja-JP" sz="3200" kern="1200" dirty="0"/>
            <a:t>5</a:t>
          </a:r>
          <a:r>
            <a:rPr kumimoji="1" lang="ja-JP" altLang="en-US" sz="3200" kern="1200" dirty="0"/>
            <a:t>～</a:t>
          </a:r>
          <a:r>
            <a:rPr kumimoji="1" lang="en-US" altLang="ja-JP" sz="3200" kern="1200" dirty="0"/>
            <a:t>10</a:t>
          </a:r>
          <a:r>
            <a:rPr kumimoji="1" lang="ja-JP" altLang="en-US" sz="3200" kern="1200" dirty="0"/>
            <a:t>分</a:t>
          </a:r>
        </a:p>
      </dsp:txBody>
      <dsp:txXfrm>
        <a:off x="89515" y="1446164"/>
        <a:ext cx="2466813" cy="1633633"/>
      </dsp:txXfrm>
    </dsp:sp>
    <dsp:sp modelId="{6B4F97F2-853C-451A-8535-D635FB2834E0}">
      <dsp:nvSpPr>
        <dsp:cNvPr id="0" name=""/>
        <dsp:cNvSpPr/>
      </dsp:nvSpPr>
      <dsp:spPr>
        <a:xfrm>
          <a:off x="3001535" y="1357788"/>
          <a:ext cx="2572999"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活動</a:t>
          </a:r>
          <a:endParaRPr kumimoji="1" lang="en-US" altLang="ja-JP" sz="2800" b="1" kern="1200" dirty="0"/>
        </a:p>
        <a:p>
          <a:pPr marL="0" lvl="0" indent="0" algn="ctr" defTabSz="1244600">
            <a:lnSpc>
              <a:spcPct val="90000"/>
            </a:lnSpc>
            <a:spcBef>
              <a:spcPct val="0"/>
            </a:spcBef>
            <a:spcAft>
              <a:spcPct val="35000"/>
            </a:spcAft>
            <a:buNone/>
          </a:pPr>
          <a:r>
            <a:rPr kumimoji="1" lang="en-US" altLang="ja-JP" sz="3200" kern="1200" dirty="0"/>
            <a:t>35</a:t>
          </a:r>
          <a:r>
            <a:rPr kumimoji="1" lang="ja-JP" altLang="en-US" sz="3200" kern="1200" dirty="0"/>
            <a:t>～</a:t>
          </a:r>
          <a:r>
            <a:rPr kumimoji="1" lang="en-US" altLang="ja-JP" sz="3200" kern="1200" dirty="0"/>
            <a:t>40</a:t>
          </a:r>
          <a:r>
            <a:rPr kumimoji="1" lang="ja-JP" altLang="en-US" sz="3200" kern="1200" dirty="0"/>
            <a:t>分</a:t>
          </a:r>
          <a:endParaRPr kumimoji="1" lang="ja-JP" altLang="en-US" sz="1600" kern="1200" dirty="0"/>
        </a:p>
      </dsp:txBody>
      <dsp:txXfrm>
        <a:off x="3089911" y="1446164"/>
        <a:ext cx="2396247" cy="1633633"/>
      </dsp:txXfrm>
    </dsp:sp>
    <dsp:sp modelId="{48AF9876-ED16-4509-BA6C-FB49D6701009}">
      <dsp:nvSpPr>
        <dsp:cNvPr id="0" name=""/>
        <dsp:cNvSpPr/>
      </dsp:nvSpPr>
      <dsp:spPr>
        <a:xfrm>
          <a:off x="5931365" y="1357788"/>
          <a:ext cx="2297095"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振り返り</a:t>
          </a:r>
          <a:endParaRPr kumimoji="1" lang="en-US" altLang="ja-JP" sz="2800" b="1" kern="1200" dirty="0"/>
        </a:p>
        <a:p>
          <a:pPr marL="0" lvl="0" indent="0" algn="ctr" defTabSz="1244600">
            <a:lnSpc>
              <a:spcPct val="90000"/>
            </a:lnSpc>
            <a:spcBef>
              <a:spcPct val="0"/>
            </a:spcBef>
            <a:spcAft>
              <a:spcPct val="35000"/>
            </a:spcAft>
            <a:buNone/>
          </a:pPr>
          <a:r>
            <a:rPr kumimoji="1" lang="en-US" altLang="ja-JP" sz="3200" kern="1200" dirty="0"/>
            <a:t>5</a:t>
          </a:r>
          <a:r>
            <a:rPr kumimoji="1" lang="ja-JP" altLang="en-US" sz="3200" kern="1200" dirty="0"/>
            <a:t>分</a:t>
          </a:r>
        </a:p>
      </dsp:txBody>
      <dsp:txXfrm>
        <a:off x="6019741" y="1446164"/>
        <a:ext cx="2120343" cy="16336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06229-6318-4B9E-AE1D-E20AEBB29EC4}">
      <dsp:nvSpPr>
        <dsp:cNvPr id="0" name=""/>
        <dsp:cNvSpPr/>
      </dsp:nvSpPr>
      <dsp:spPr>
        <a:xfrm>
          <a:off x="0" y="105141"/>
          <a:ext cx="7931224" cy="210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ja-JP" altLang="en-US" sz="3600" kern="1200" dirty="0"/>
            <a:t>「教科書中心の授業」のデザインでは何が大切か？</a:t>
          </a:r>
          <a:endParaRPr lang="en-US" altLang="ja-JP" sz="3600" kern="1200" dirty="0"/>
        </a:p>
      </dsp:txBody>
      <dsp:txXfrm>
        <a:off x="102806" y="207947"/>
        <a:ext cx="7725612" cy="1900388"/>
      </dsp:txXfrm>
    </dsp:sp>
    <dsp:sp modelId="{8BC4BC7A-C695-4381-AF88-FD0200B07BF7}">
      <dsp:nvSpPr>
        <dsp:cNvPr id="0" name=""/>
        <dsp:cNvSpPr/>
      </dsp:nvSpPr>
      <dsp:spPr>
        <a:xfrm>
          <a:off x="0" y="2314821"/>
          <a:ext cx="7931224" cy="210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ja-JP" altLang="en-US" sz="3600" kern="1200" dirty="0"/>
            <a:t>どのような工夫をしていきたいか？</a:t>
          </a:r>
        </a:p>
      </dsp:txBody>
      <dsp:txXfrm>
        <a:off x="102806" y="2417627"/>
        <a:ext cx="7725612" cy="19003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295B11-F09E-4F8F-ABD7-12A46B84F1CB}">
      <dsp:nvSpPr>
        <dsp:cNvPr id="0" name=""/>
        <dsp:cNvSpPr/>
      </dsp:nvSpPr>
      <dsp:spPr>
        <a:xfrm rot="5400000">
          <a:off x="4080362" y="-2828696"/>
          <a:ext cx="1158010" cy="7139226"/>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ja-JP" altLang="en-US" sz="2000" kern="1200" dirty="0"/>
            <a:t>（各観察・実験の基本課題）＝従来の「落としどころ」</a:t>
          </a:r>
          <a:endParaRPr kumimoji="1" lang="ja-JP" altLang="en-US" sz="2000" kern="1200" dirty="0"/>
        </a:p>
      </dsp:txBody>
      <dsp:txXfrm rot="-5400000">
        <a:off x="1089755" y="218440"/>
        <a:ext cx="7082697" cy="1044952"/>
      </dsp:txXfrm>
    </dsp:sp>
    <dsp:sp modelId="{E3315B11-CA9B-4DC0-9402-94F5C7201580}">
      <dsp:nvSpPr>
        <dsp:cNvPr id="0" name=""/>
        <dsp:cNvSpPr/>
      </dsp:nvSpPr>
      <dsp:spPr>
        <a:xfrm>
          <a:off x="0" y="20277"/>
          <a:ext cx="1089087" cy="144751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a:t>課題１</a:t>
          </a:r>
          <a:endParaRPr kumimoji="1" lang="ja-JP" altLang="en-US" sz="2400" kern="1200" dirty="0"/>
        </a:p>
      </dsp:txBody>
      <dsp:txXfrm>
        <a:off x="53165" y="73442"/>
        <a:ext cx="982757" cy="1341182"/>
      </dsp:txXfrm>
    </dsp:sp>
    <dsp:sp modelId="{36B88A71-E221-4A47-B71B-1569E8F02517}">
      <dsp:nvSpPr>
        <dsp:cNvPr id="0" name=""/>
        <dsp:cNvSpPr/>
      </dsp:nvSpPr>
      <dsp:spPr>
        <a:xfrm rot="5400000">
          <a:off x="4080338" y="-1324407"/>
          <a:ext cx="1158010" cy="7139226"/>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ja-JP" altLang="en-US" sz="2000" kern="1200" dirty="0"/>
            <a:t>観察結果を基に、「問い」を可能な限り多くまとめよ。</a:t>
          </a:r>
          <a:endParaRPr kumimoji="1" lang="ja-JP" altLang="en-US" sz="2000" kern="1200" dirty="0"/>
        </a:p>
      </dsp:txBody>
      <dsp:txXfrm rot="-5400000">
        <a:off x="1089731" y="1722729"/>
        <a:ext cx="7082697" cy="1044952"/>
      </dsp:txXfrm>
    </dsp:sp>
    <dsp:sp modelId="{55B928F2-2BEA-40A7-800A-76518EA894B6}">
      <dsp:nvSpPr>
        <dsp:cNvPr id="0" name=""/>
        <dsp:cNvSpPr/>
      </dsp:nvSpPr>
      <dsp:spPr>
        <a:xfrm>
          <a:off x="10338" y="1531075"/>
          <a:ext cx="1089087" cy="144751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課題２</a:t>
          </a:r>
        </a:p>
      </dsp:txBody>
      <dsp:txXfrm>
        <a:off x="63503" y="1584240"/>
        <a:ext cx="982757" cy="1341182"/>
      </dsp:txXfrm>
    </dsp:sp>
    <dsp:sp modelId="{D26CB586-EFE9-4082-A561-4B080CCE56A3}">
      <dsp:nvSpPr>
        <dsp:cNvPr id="0" name=""/>
        <dsp:cNvSpPr/>
      </dsp:nvSpPr>
      <dsp:spPr>
        <a:xfrm rot="5400000">
          <a:off x="3919744" y="355043"/>
          <a:ext cx="1158010" cy="6855652"/>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ja-JP" altLang="en-US" sz="2000" kern="1200" dirty="0"/>
            <a:t>最も興味深い「問い」を一つ選び、それに対する「仮説」と、仮説の検証のための「観察・実験」を提案せよ。</a:t>
          </a:r>
          <a:endParaRPr kumimoji="1" lang="ja-JP" altLang="en-US" sz="2000" kern="1200" dirty="0"/>
        </a:p>
      </dsp:txBody>
      <dsp:txXfrm rot="-5400000">
        <a:off x="1070924" y="3260393"/>
        <a:ext cx="6799123" cy="1044952"/>
      </dsp:txXfrm>
    </dsp:sp>
    <dsp:sp modelId="{4D1E276D-6455-4C7A-8620-ABB77C9A55C6}">
      <dsp:nvSpPr>
        <dsp:cNvPr id="0" name=""/>
        <dsp:cNvSpPr/>
      </dsp:nvSpPr>
      <dsp:spPr>
        <a:xfrm flipH="1">
          <a:off x="0" y="3041337"/>
          <a:ext cx="1070279" cy="1483063"/>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kumimoji="1" lang="ja-JP" altLang="en-US" sz="2300" kern="1200" dirty="0"/>
            <a:t>課題</a:t>
          </a:r>
          <a:endParaRPr kumimoji="1" lang="en-US" altLang="ja-JP" sz="2300" kern="1200" dirty="0"/>
        </a:p>
        <a:p>
          <a:pPr marL="0" lvl="0" indent="0" algn="ctr" defTabSz="1022350">
            <a:lnSpc>
              <a:spcPct val="90000"/>
            </a:lnSpc>
            <a:spcBef>
              <a:spcPct val="0"/>
            </a:spcBef>
            <a:spcAft>
              <a:spcPct val="35000"/>
            </a:spcAft>
            <a:buNone/>
          </a:pPr>
          <a:r>
            <a:rPr kumimoji="1" lang="ja-JP" altLang="en-US" sz="2300" kern="1200" dirty="0"/>
            <a:t>３</a:t>
          </a:r>
        </a:p>
      </dsp:txBody>
      <dsp:txXfrm>
        <a:off x="52247" y="3093584"/>
        <a:ext cx="965785" cy="137856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295B11-F09E-4F8F-ABD7-12A46B84F1CB}">
      <dsp:nvSpPr>
        <dsp:cNvPr id="0" name=""/>
        <dsp:cNvSpPr/>
      </dsp:nvSpPr>
      <dsp:spPr>
        <a:xfrm rot="5400000">
          <a:off x="4080362" y="-2828696"/>
          <a:ext cx="1158010" cy="7139226"/>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ja-JP" altLang="en-US" sz="2000" kern="1200" dirty="0"/>
            <a:t>カイコをどのような「視点」で観察し、どのようなことがわかったかをまとめよ。</a:t>
          </a:r>
          <a:endParaRPr kumimoji="1" lang="ja-JP" altLang="en-US" sz="2000" kern="1200" dirty="0"/>
        </a:p>
      </dsp:txBody>
      <dsp:txXfrm rot="-5400000">
        <a:off x="1089755" y="218440"/>
        <a:ext cx="7082697" cy="1044952"/>
      </dsp:txXfrm>
    </dsp:sp>
    <dsp:sp modelId="{E3315B11-CA9B-4DC0-9402-94F5C7201580}">
      <dsp:nvSpPr>
        <dsp:cNvPr id="0" name=""/>
        <dsp:cNvSpPr/>
      </dsp:nvSpPr>
      <dsp:spPr>
        <a:xfrm>
          <a:off x="0" y="20277"/>
          <a:ext cx="1089087" cy="144751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a:t>課題１</a:t>
          </a:r>
          <a:endParaRPr kumimoji="1" lang="ja-JP" altLang="en-US" sz="2400" kern="1200" dirty="0"/>
        </a:p>
      </dsp:txBody>
      <dsp:txXfrm>
        <a:off x="53165" y="73442"/>
        <a:ext cx="982757" cy="1341182"/>
      </dsp:txXfrm>
    </dsp:sp>
    <dsp:sp modelId="{36B88A71-E221-4A47-B71B-1569E8F02517}">
      <dsp:nvSpPr>
        <dsp:cNvPr id="0" name=""/>
        <dsp:cNvSpPr/>
      </dsp:nvSpPr>
      <dsp:spPr>
        <a:xfrm rot="5400000">
          <a:off x="4080338" y="-1324407"/>
          <a:ext cx="1158010" cy="7139226"/>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ja-JP" altLang="en-US" sz="2000" kern="1200" dirty="0"/>
            <a:t>観察結果を基に、「問い」を可能な限り多くまとめよ。</a:t>
          </a:r>
          <a:endParaRPr kumimoji="1" lang="ja-JP" altLang="en-US" sz="2000" kern="1200" dirty="0"/>
        </a:p>
      </dsp:txBody>
      <dsp:txXfrm rot="-5400000">
        <a:off x="1089731" y="1722729"/>
        <a:ext cx="7082697" cy="1044952"/>
      </dsp:txXfrm>
    </dsp:sp>
    <dsp:sp modelId="{55B928F2-2BEA-40A7-800A-76518EA894B6}">
      <dsp:nvSpPr>
        <dsp:cNvPr id="0" name=""/>
        <dsp:cNvSpPr/>
      </dsp:nvSpPr>
      <dsp:spPr>
        <a:xfrm>
          <a:off x="10338" y="1531075"/>
          <a:ext cx="1089087" cy="144751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課題２</a:t>
          </a:r>
        </a:p>
      </dsp:txBody>
      <dsp:txXfrm>
        <a:off x="63503" y="1584240"/>
        <a:ext cx="982757" cy="1341182"/>
      </dsp:txXfrm>
    </dsp:sp>
    <dsp:sp modelId="{D26CB586-EFE9-4082-A561-4B080CCE56A3}">
      <dsp:nvSpPr>
        <dsp:cNvPr id="0" name=""/>
        <dsp:cNvSpPr/>
      </dsp:nvSpPr>
      <dsp:spPr>
        <a:xfrm rot="5400000">
          <a:off x="3919744" y="355043"/>
          <a:ext cx="1158010" cy="6855652"/>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ja-JP" altLang="en-US" sz="2000" kern="1200" dirty="0"/>
            <a:t>最も興味深い「問い」を一つ選び、それに対する「仮説」と、仮説の検証のための「観察・実験」を提案せよ。</a:t>
          </a:r>
          <a:endParaRPr kumimoji="1" lang="ja-JP" altLang="en-US" sz="2000" kern="1200" dirty="0"/>
        </a:p>
      </dsp:txBody>
      <dsp:txXfrm rot="-5400000">
        <a:off x="1070924" y="3260393"/>
        <a:ext cx="6799123" cy="1044952"/>
      </dsp:txXfrm>
    </dsp:sp>
    <dsp:sp modelId="{4D1E276D-6455-4C7A-8620-ABB77C9A55C6}">
      <dsp:nvSpPr>
        <dsp:cNvPr id="0" name=""/>
        <dsp:cNvSpPr/>
      </dsp:nvSpPr>
      <dsp:spPr>
        <a:xfrm flipH="1">
          <a:off x="0" y="3041337"/>
          <a:ext cx="1070279" cy="1483063"/>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kumimoji="1" lang="ja-JP" altLang="en-US" sz="2300" kern="1200" dirty="0"/>
            <a:t>課題</a:t>
          </a:r>
          <a:endParaRPr kumimoji="1" lang="en-US" altLang="ja-JP" sz="2300" kern="1200" dirty="0"/>
        </a:p>
        <a:p>
          <a:pPr marL="0" lvl="0" indent="0" algn="ctr" defTabSz="1022350">
            <a:lnSpc>
              <a:spcPct val="90000"/>
            </a:lnSpc>
            <a:spcBef>
              <a:spcPct val="0"/>
            </a:spcBef>
            <a:spcAft>
              <a:spcPct val="35000"/>
            </a:spcAft>
            <a:buNone/>
          </a:pPr>
          <a:r>
            <a:rPr kumimoji="1" lang="ja-JP" altLang="en-US" sz="2300" kern="1200" dirty="0"/>
            <a:t>３</a:t>
          </a:r>
        </a:p>
      </dsp:txBody>
      <dsp:txXfrm>
        <a:off x="52247" y="3093584"/>
        <a:ext cx="965785" cy="137856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56414" cy="509349"/>
          </a:xfrm>
          <a:prstGeom prst="rect">
            <a:avLst/>
          </a:prstGeom>
        </p:spPr>
        <p:txBody>
          <a:bodyPr vert="horz" lIns="94125" tIns="47062" rIns="94125" bIns="4706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95219" y="0"/>
            <a:ext cx="3056414" cy="509349"/>
          </a:xfrm>
          <a:prstGeom prst="rect">
            <a:avLst/>
          </a:prstGeom>
        </p:spPr>
        <p:txBody>
          <a:bodyPr vert="horz" lIns="94125" tIns="47062" rIns="94125" bIns="47062" rtlCol="0"/>
          <a:lstStyle>
            <a:lvl1pPr algn="r">
              <a:defRPr sz="1200"/>
            </a:lvl1pPr>
          </a:lstStyle>
          <a:p>
            <a:fld id="{999F4063-9611-41F3-92B8-EAAD48A3D9E5}" type="datetimeFigureOut">
              <a:rPr kumimoji="1" lang="ja-JP" altLang="en-US" smtClean="0"/>
              <a:t>2017/8/7</a:t>
            </a:fld>
            <a:endParaRPr kumimoji="1" lang="ja-JP" altLang="en-US"/>
          </a:p>
        </p:txBody>
      </p:sp>
      <p:sp>
        <p:nvSpPr>
          <p:cNvPr id="4" name="フッター プレースホルダー 3"/>
          <p:cNvSpPr>
            <a:spLocks noGrp="1"/>
          </p:cNvSpPr>
          <p:nvPr>
            <p:ph type="ftr" sz="quarter" idx="2"/>
          </p:nvPr>
        </p:nvSpPr>
        <p:spPr>
          <a:xfrm>
            <a:off x="2" y="9675871"/>
            <a:ext cx="3056414" cy="509349"/>
          </a:xfrm>
          <a:prstGeom prst="rect">
            <a:avLst/>
          </a:prstGeom>
        </p:spPr>
        <p:txBody>
          <a:bodyPr vert="horz" lIns="94125" tIns="47062" rIns="94125" bIns="4706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95219" y="9675871"/>
            <a:ext cx="3056414" cy="509349"/>
          </a:xfrm>
          <a:prstGeom prst="rect">
            <a:avLst/>
          </a:prstGeom>
        </p:spPr>
        <p:txBody>
          <a:bodyPr vert="horz" lIns="94125" tIns="47062" rIns="94125" bIns="47062" rtlCol="0" anchor="b"/>
          <a:lstStyle>
            <a:lvl1pPr algn="r">
              <a:defRPr sz="1200"/>
            </a:lvl1pPr>
          </a:lstStyle>
          <a:p>
            <a:fld id="{92F815A2-1DF3-4A35-ABA8-7995722CC0B7}" type="slidenum">
              <a:rPr kumimoji="1" lang="ja-JP" altLang="en-US" smtClean="0"/>
              <a:t>‹#›</a:t>
            </a:fld>
            <a:endParaRPr kumimoji="1" lang="ja-JP" altLang="en-US"/>
          </a:p>
        </p:txBody>
      </p:sp>
    </p:spTree>
    <p:extLst>
      <p:ext uri="{BB962C8B-B14F-4D97-AF65-F5344CB8AC3E}">
        <p14:creationId xmlns:p14="http://schemas.microsoft.com/office/powerpoint/2010/main" val="1957344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56414" cy="509349"/>
          </a:xfrm>
          <a:prstGeom prst="rect">
            <a:avLst/>
          </a:prstGeom>
        </p:spPr>
        <p:txBody>
          <a:bodyPr vert="horz" lIns="94125" tIns="47062" rIns="94125" bIns="47062" rtlCol="0"/>
          <a:lstStyle>
            <a:lvl1pPr algn="l">
              <a:defRPr sz="1200"/>
            </a:lvl1pPr>
          </a:lstStyle>
          <a:p>
            <a:endParaRPr kumimoji="1" lang="ja-JP" altLang="en-US"/>
          </a:p>
        </p:txBody>
      </p:sp>
      <p:sp>
        <p:nvSpPr>
          <p:cNvPr id="3" name="日付プレースホルダー 2"/>
          <p:cNvSpPr>
            <a:spLocks noGrp="1"/>
          </p:cNvSpPr>
          <p:nvPr>
            <p:ph type="dt" idx="1"/>
          </p:nvPr>
        </p:nvSpPr>
        <p:spPr>
          <a:xfrm>
            <a:off x="3995219" y="0"/>
            <a:ext cx="3056414" cy="509349"/>
          </a:xfrm>
          <a:prstGeom prst="rect">
            <a:avLst/>
          </a:prstGeom>
        </p:spPr>
        <p:txBody>
          <a:bodyPr vert="horz" lIns="94125" tIns="47062" rIns="94125" bIns="47062" rtlCol="0"/>
          <a:lstStyle>
            <a:lvl1pPr algn="r">
              <a:defRPr sz="1200"/>
            </a:lvl1pPr>
          </a:lstStyle>
          <a:p>
            <a:fld id="{BA75C57B-2036-4414-96D6-8D01A8963FD5}" type="datetimeFigureOut">
              <a:rPr kumimoji="1" lang="ja-JP" altLang="en-US" smtClean="0"/>
              <a:t>2017/8/7</a:t>
            </a:fld>
            <a:endParaRPr kumimoji="1" lang="ja-JP" altLang="en-US"/>
          </a:p>
        </p:txBody>
      </p:sp>
      <p:sp>
        <p:nvSpPr>
          <p:cNvPr id="4" name="スライド イメージ プレースホルダー 3"/>
          <p:cNvSpPr>
            <a:spLocks noGrp="1" noRot="1" noChangeAspect="1"/>
          </p:cNvSpPr>
          <p:nvPr>
            <p:ph type="sldImg" idx="2"/>
          </p:nvPr>
        </p:nvSpPr>
        <p:spPr>
          <a:xfrm>
            <a:off x="981075" y="765175"/>
            <a:ext cx="5091113" cy="3817938"/>
          </a:xfrm>
          <a:prstGeom prst="rect">
            <a:avLst/>
          </a:prstGeom>
          <a:noFill/>
          <a:ln w="12700">
            <a:solidFill>
              <a:prstClr val="black"/>
            </a:solidFill>
          </a:ln>
        </p:spPr>
        <p:txBody>
          <a:bodyPr vert="horz" lIns="94125" tIns="47062" rIns="94125" bIns="47062" rtlCol="0" anchor="ctr"/>
          <a:lstStyle/>
          <a:p>
            <a:endParaRPr lang="ja-JP" altLang="en-US"/>
          </a:p>
        </p:txBody>
      </p:sp>
      <p:sp>
        <p:nvSpPr>
          <p:cNvPr id="5" name="ノート プレースホルダー 4"/>
          <p:cNvSpPr>
            <a:spLocks noGrp="1"/>
          </p:cNvSpPr>
          <p:nvPr>
            <p:ph type="body" sz="quarter" idx="3"/>
          </p:nvPr>
        </p:nvSpPr>
        <p:spPr>
          <a:xfrm>
            <a:off x="705327" y="4838821"/>
            <a:ext cx="5642610" cy="4584144"/>
          </a:xfrm>
          <a:prstGeom prst="rect">
            <a:avLst/>
          </a:prstGeom>
        </p:spPr>
        <p:txBody>
          <a:bodyPr vert="horz" lIns="94125" tIns="47062" rIns="94125" bIns="4706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675871"/>
            <a:ext cx="3056414" cy="509349"/>
          </a:xfrm>
          <a:prstGeom prst="rect">
            <a:avLst/>
          </a:prstGeom>
        </p:spPr>
        <p:txBody>
          <a:bodyPr vert="horz" lIns="94125" tIns="47062" rIns="94125" bIns="4706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95219" y="9675871"/>
            <a:ext cx="3056414" cy="509349"/>
          </a:xfrm>
          <a:prstGeom prst="rect">
            <a:avLst/>
          </a:prstGeom>
        </p:spPr>
        <p:txBody>
          <a:bodyPr vert="horz" lIns="94125" tIns="47062" rIns="94125" bIns="47062" rtlCol="0" anchor="b"/>
          <a:lstStyle>
            <a:lvl1pPr algn="r">
              <a:defRPr sz="1200"/>
            </a:lvl1pPr>
          </a:lstStyle>
          <a:p>
            <a:fld id="{7522BAFA-627E-416A-87E0-E20C5AA4887F}" type="slidenum">
              <a:rPr kumimoji="1" lang="ja-JP" altLang="en-US" smtClean="0"/>
              <a:t>‹#›</a:t>
            </a:fld>
            <a:endParaRPr kumimoji="1" lang="ja-JP" altLang="en-US"/>
          </a:p>
        </p:txBody>
      </p:sp>
    </p:spTree>
    <p:extLst>
      <p:ext uri="{BB962C8B-B14F-4D97-AF65-F5344CB8AC3E}">
        <p14:creationId xmlns:p14="http://schemas.microsoft.com/office/powerpoint/2010/main" val="24106122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5</a:t>
            </a:fld>
            <a:endParaRPr kumimoji="1" lang="ja-JP" altLang="en-US"/>
          </a:p>
        </p:txBody>
      </p:sp>
    </p:spTree>
    <p:extLst>
      <p:ext uri="{BB962C8B-B14F-4D97-AF65-F5344CB8AC3E}">
        <p14:creationId xmlns:p14="http://schemas.microsoft.com/office/powerpoint/2010/main" val="2696142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8CE010B-C191-441E-9397-0A0789623A32}" type="datetime1">
              <a:rPr kumimoji="1" lang="ja-JP" altLang="en-US" smtClean="0"/>
              <a:t>2017/8/7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45563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1F9164-5B66-47C4-8968-BDD99E57499C}" type="datetime1">
              <a:rPr kumimoji="1" lang="ja-JP" altLang="en-US" smtClean="0"/>
              <a:t>2017/8/7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3336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CF5861-6710-4A2B-8EB8-B9962E07A773}" type="datetime1">
              <a:rPr kumimoji="1" lang="ja-JP" altLang="en-US" smtClean="0"/>
              <a:t>2017/8/7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97457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B32BE1-A11C-4009-8A59-0570C1D9D869}" type="datetime1">
              <a:rPr kumimoji="1" lang="ja-JP" altLang="en-US" smtClean="0"/>
              <a:t>2017/8/7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5150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3201F2B-919F-4CC3-9373-9CD5F78543F1}" type="datetime1">
              <a:rPr kumimoji="1" lang="ja-JP" altLang="en-US" smtClean="0"/>
              <a:t>2017/8/7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983364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3E8B7E6-B212-436E-95B4-61D8E675F933}" type="datetime1">
              <a:rPr kumimoji="1" lang="ja-JP" altLang="en-US" smtClean="0"/>
              <a:t>2017/8/7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158206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189C9C6-4643-4F9B-9F49-6E936258F032}" type="datetime1">
              <a:rPr kumimoji="1" lang="ja-JP" altLang="en-US" smtClean="0"/>
              <a:t>2017/8/7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16959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74B76BD-50A0-4BF7-B271-AD943FEEBEF1}" type="datetime1">
              <a:rPr kumimoji="1" lang="ja-JP" altLang="en-US" smtClean="0"/>
              <a:t>2017/8/7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54874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0B9896-283B-44B6-BFF2-D6C42E4D730C}" type="datetime1">
              <a:rPr kumimoji="1" lang="ja-JP" altLang="en-US" smtClean="0"/>
              <a:t>2017/8/7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71475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0E61686-F766-4947-AE41-51AADE39D799}" type="datetime1">
              <a:rPr kumimoji="1" lang="ja-JP" altLang="en-US" smtClean="0"/>
              <a:t>2017/8/7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0511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EE1EAD-3EED-4FD6-87A4-2F7B0A615CD7}" type="datetime1">
              <a:rPr kumimoji="1" lang="ja-JP" altLang="en-US" smtClean="0"/>
              <a:t>2017/8/7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29265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0C8FF-D611-4823-AE72-B93F05A6080F}" type="datetime1">
              <a:rPr kumimoji="1" lang="ja-JP" altLang="en-US" smtClean="0"/>
              <a:t>2017/8/7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4591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hyperlink" Target="http://kyouiku.oita-ed.jp/gimu/5-2gotou.pdf"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hyperlink" Target="http://kyouiku.oita-ed.jp/gimu/5-2gotou.pdf"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7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83.xml.rels><?xml version="1.0" encoding="UTF-8" standalone="yes"?>
<Relationships xmlns="http://schemas.openxmlformats.org/package/2006/relationships"><Relationship Id="rId3" Type="http://schemas.openxmlformats.org/officeDocument/2006/relationships/hyperlink" Target="https://www.facebook.com/tomohisa.ohno.79" TargetMode="External"/><Relationship Id="rId2" Type="http://schemas.openxmlformats.org/officeDocument/2006/relationships/hyperlink" Target="http://biologymanabiai.jimdo.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520" y="1628800"/>
            <a:ext cx="9144000" cy="2448271"/>
          </a:xfrm>
        </p:spPr>
        <p:txBody>
          <a:bodyPr>
            <a:normAutofit/>
          </a:bodyPr>
          <a:lstStyle/>
          <a:p>
            <a:r>
              <a:rPr kumimoji="1" lang="ja-JP" altLang="en-US" b="1" dirty="0"/>
              <a:t>高校生物</a:t>
            </a:r>
            <a:r>
              <a:rPr lang="ja-JP" altLang="en-US" b="1" dirty="0"/>
              <a:t>における</a:t>
            </a:r>
            <a:br>
              <a:rPr lang="en-US" altLang="ja-JP" b="1" dirty="0"/>
            </a:br>
            <a:r>
              <a:rPr lang="ja-JP" altLang="en-US" b="1" dirty="0"/>
              <a:t>「主体的・対話的で深い学び」とは</a:t>
            </a:r>
            <a:endParaRPr kumimoji="1" lang="ja-JP" altLang="en-US" sz="3600" b="1" dirty="0"/>
          </a:p>
        </p:txBody>
      </p:sp>
      <p:sp>
        <p:nvSpPr>
          <p:cNvPr id="3" name="サブタイトル 2"/>
          <p:cNvSpPr>
            <a:spLocks noGrp="1"/>
          </p:cNvSpPr>
          <p:nvPr>
            <p:ph type="subTitle" idx="1"/>
          </p:nvPr>
        </p:nvSpPr>
        <p:spPr>
          <a:xfrm>
            <a:off x="1331640" y="4149080"/>
            <a:ext cx="6584776" cy="1752600"/>
          </a:xfrm>
        </p:spPr>
        <p:txBody>
          <a:bodyPr>
            <a:normAutofit/>
          </a:bodyPr>
          <a:lstStyle/>
          <a:p>
            <a:r>
              <a:rPr lang="ja-JP" altLang="en-US" sz="3600" dirty="0">
                <a:solidFill>
                  <a:schemeClr val="tx1"/>
                </a:solidFill>
              </a:rPr>
              <a:t>都立国立高等学校</a:t>
            </a:r>
            <a:endParaRPr lang="en-US" altLang="ja-JP" sz="3600" dirty="0">
              <a:solidFill>
                <a:schemeClr val="tx1"/>
              </a:solidFill>
            </a:endParaRPr>
          </a:p>
          <a:p>
            <a:r>
              <a:rPr lang="ja-JP" altLang="en-US" sz="3600" dirty="0">
                <a:solidFill>
                  <a:schemeClr val="tx1"/>
                </a:solidFill>
              </a:rPr>
              <a:t>大野智久</a:t>
            </a:r>
            <a:endParaRPr kumimoji="1" lang="ja-JP" altLang="en-US" sz="3600" dirty="0">
              <a:solidFill>
                <a:schemeClr val="tx1"/>
              </a:solidFill>
            </a:endParaRPr>
          </a:p>
        </p:txBody>
      </p:sp>
      <p:sp>
        <p:nvSpPr>
          <p:cNvPr id="4" name="テキスト ボックス 3"/>
          <p:cNvSpPr txBox="1"/>
          <p:nvPr/>
        </p:nvSpPr>
        <p:spPr>
          <a:xfrm>
            <a:off x="5470395" y="260648"/>
            <a:ext cx="3541354" cy="646331"/>
          </a:xfrm>
          <a:prstGeom prst="rect">
            <a:avLst/>
          </a:prstGeom>
          <a:noFill/>
        </p:spPr>
        <p:txBody>
          <a:bodyPr wrap="none" rtlCol="0">
            <a:spAutoFit/>
          </a:bodyPr>
          <a:lstStyle/>
          <a:p>
            <a:pPr algn="r"/>
            <a:r>
              <a:rPr kumimoji="1" lang="en-US" altLang="ja-JP" dirty="0"/>
              <a:t>170807</a:t>
            </a:r>
            <a:r>
              <a:rPr kumimoji="1" lang="ja-JP" altLang="en-US" dirty="0"/>
              <a:t>東京農工大学</a:t>
            </a:r>
            <a:endParaRPr kumimoji="1" lang="en-US" altLang="ja-JP" dirty="0"/>
          </a:p>
          <a:p>
            <a:pPr algn="r"/>
            <a:r>
              <a:rPr kumimoji="1" lang="ja-JP" altLang="en-US" dirty="0"/>
              <a:t>「理科教育法</a:t>
            </a:r>
            <a:r>
              <a:rPr kumimoji="1" lang="en-US" altLang="ja-JP" dirty="0"/>
              <a:t>Ⅱ</a:t>
            </a:r>
            <a:r>
              <a:rPr kumimoji="1" lang="ja-JP" altLang="en-US" dirty="0"/>
              <a:t>」</a:t>
            </a:r>
            <a:r>
              <a:rPr lang="ja-JP" altLang="en-US" dirty="0"/>
              <a:t>集中講義</a:t>
            </a:r>
            <a:r>
              <a:rPr lang="en-US" altLang="ja-JP" dirty="0"/>
              <a:t>4</a:t>
            </a:r>
            <a:r>
              <a:rPr lang="ja-JP" altLang="en-US" dirty="0"/>
              <a:t>日目</a:t>
            </a:r>
            <a:endParaRPr kumimoji="1" lang="en-US" altLang="ja-JP" dirty="0"/>
          </a:p>
        </p:txBody>
      </p:sp>
    </p:spTree>
    <p:extLst>
      <p:ext uri="{BB962C8B-B14F-4D97-AF65-F5344CB8AC3E}">
        <p14:creationId xmlns:p14="http://schemas.microsoft.com/office/powerpoint/2010/main" val="1089208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CN" altLang="en-US" dirty="0"/>
              <a:t>大学教育改革</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a:bodyPr>
          <a:lstStyle/>
          <a:p>
            <a:pPr marL="0" indent="0">
              <a:buNone/>
            </a:pPr>
            <a:r>
              <a:rPr lang="ja-JP" altLang="en-US" sz="3600" b="1" dirty="0"/>
              <a:t>３つの「ポリシー」の明確化</a:t>
            </a:r>
            <a:endParaRPr lang="en-US" altLang="ja-JP" b="1" dirty="0"/>
          </a:p>
          <a:p>
            <a:pPr marL="0" indent="0">
              <a:buNone/>
            </a:pPr>
            <a:r>
              <a:rPr lang="ja-JP" altLang="en-US" b="1" dirty="0"/>
              <a:t>●アドミッションポリシー</a:t>
            </a:r>
            <a:endParaRPr lang="en-US" altLang="ja-JP" b="1" dirty="0"/>
          </a:p>
          <a:p>
            <a:pPr marL="0" indent="0">
              <a:buNone/>
            </a:pPr>
            <a:r>
              <a:rPr lang="ja-JP" altLang="en-US" b="1" dirty="0"/>
              <a:t>●カリキュラムポリシー</a:t>
            </a:r>
            <a:endParaRPr lang="en-US" altLang="ja-JP" b="1" dirty="0"/>
          </a:p>
          <a:p>
            <a:pPr marL="0" indent="0">
              <a:buNone/>
            </a:pPr>
            <a:r>
              <a:rPr lang="ja-JP" altLang="en-US" b="1" dirty="0"/>
              <a:t>●ディプロマポリシー</a:t>
            </a:r>
            <a:endParaRPr lang="en-US" altLang="ja-JP" b="1" dirty="0"/>
          </a:p>
          <a:p>
            <a:pPr marL="0" indent="0">
              <a:buNone/>
            </a:pPr>
            <a:endParaRPr kumimoji="1" lang="en-US" altLang="ja-JP" dirty="0"/>
          </a:p>
          <a:p>
            <a:pPr marL="0" indent="0">
              <a:buNone/>
            </a:pPr>
            <a:r>
              <a:rPr lang="en-US" altLang="ja-JP" sz="2400" dirty="0"/>
              <a:t>※</a:t>
            </a:r>
            <a:r>
              <a:rPr lang="ja-JP" altLang="en-US" sz="2400" dirty="0"/>
              <a:t>それぞれは何のために必要か？</a:t>
            </a:r>
            <a:endParaRPr lang="en-US" altLang="ja-JP" sz="2400" dirty="0"/>
          </a:p>
          <a:p>
            <a:pPr marL="0" indent="0">
              <a:buNone/>
            </a:pPr>
            <a:r>
              <a:rPr lang="ja-JP" altLang="en-US" sz="2400" dirty="0"/>
              <a:t>（全体としての大きな「目的」は何か？）</a:t>
            </a:r>
            <a:endParaRPr lang="en-US" altLang="ja-JP" sz="2400" dirty="0"/>
          </a:p>
          <a:p>
            <a:pPr marL="0" indent="0">
              <a:buNone/>
            </a:pPr>
            <a:r>
              <a:rPr kumimoji="1" lang="en-US" altLang="ja-JP" sz="2400" dirty="0"/>
              <a:t>※</a:t>
            </a:r>
            <a:r>
              <a:rPr kumimoji="1" lang="ja-JP" altLang="en-US" sz="2400" dirty="0"/>
              <a:t>どのようにして「定着」させるか？</a:t>
            </a:r>
          </a:p>
        </p:txBody>
      </p:sp>
    </p:spTree>
    <p:extLst>
      <p:ext uri="{BB962C8B-B14F-4D97-AF65-F5344CB8AC3E}">
        <p14:creationId xmlns:p14="http://schemas.microsoft.com/office/powerpoint/2010/main" val="233252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大学入試改革</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3600" b="1" dirty="0"/>
              <a:t>大学入学共通テスト</a:t>
            </a:r>
            <a:endParaRPr lang="en-US" altLang="ja-JP" sz="3600" b="1" dirty="0"/>
          </a:p>
          <a:p>
            <a:pPr marL="0" indent="0">
              <a:buNone/>
            </a:pPr>
            <a:r>
              <a:rPr lang="ja-JP" altLang="en-US" sz="2800" dirty="0"/>
              <a:t>・センター試験終了後、２０２０年度より開始</a:t>
            </a:r>
            <a:endParaRPr lang="en-US" altLang="ja-JP" sz="2800" dirty="0"/>
          </a:p>
          <a:p>
            <a:pPr marL="0" indent="0">
              <a:buNone/>
            </a:pPr>
            <a:r>
              <a:rPr lang="ja-JP" altLang="en-US" sz="2800" dirty="0"/>
              <a:t>　（現在の中３）</a:t>
            </a:r>
            <a:endParaRPr lang="en-US" altLang="ja-JP" sz="2800" dirty="0"/>
          </a:p>
          <a:p>
            <a:pPr marL="0" indent="0">
              <a:buNone/>
            </a:pPr>
            <a:r>
              <a:rPr lang="ja-JP" altLang="en-US" sz="2800" dirty="0"/>
              <a:t>・</a:t>
            </a:r>
            <a:r>
              <a:rPr lang="en-US" altLang="ja-JP" sz="2800" dirty="0"/>
              <a:t>1</a:t>
            </a:r>
            <a:r>
              <a:rPr lang="ja-JP" altLang="en-US" sz="2800" dirty="0"/>
              <a:t>月実施（</a:t>
            </a:r>
            <a:r>
              <a:rPr lang="en-US" altLang="ja-JP" sz="2800" dirty="0"/>
              <a:t>1</a:t>
            </a:r>
            <a:r>
              <a:rPr lang="ja-JP" altLang="en-US" sz="2800" dirty="0"/>
              <a:t>回のみ）</a:t>
            </a:r>
            <a:endParaRPr lang="en-US" altLang="ja-JP" sz="2800" dirty="0"/>
          </a:p>
          <a:p>
            <a:pPr marL="0" indent="0">
              <a:buNone/>
            </a:pPr>
            <a:r>
              <a:rPr lang="ja-JP" altLang="en-US" sz="2800" dirty="0"/>
              <a:t>・国数英で一部に記述式導入</a:t>
            </a:r>
            <a:endParaRPr lang="en-US" altLang="ja-JP" sz="2800" dirty="0"/>
          </a:p>
          <a:p>
            <a:pPr marL="0" indent="0">
              <a:buNone/>
            </a:pPr>
            <a:r>
              <a:rPr lang="ja-JP" altLang="en-US" sz="2800" dirty="0"/>
              <a:t>・思考力・判断力・表現力を中心に評価を行う</a:t>
            </a:r>
            <a:endParaRPr lang="en-US" altLang="ja-JP" sz="2800" dirty="0"/>
          </a:p>
          <a:p>
            <a:pPr marL="0" indent="0">
              <a:buNone/>
            </a:pPr>
            <a:endParaRPr lang="en-US" altLang="ja-JP" sz="3600" b="1" dirty="0"/>
          </a:p>
          <a:p>
            <a:pPr marL="0" indent="0">
              <a:buNone/>
            </a:pPr>
            <a:r>
              <a:rPr lang="en-US" altLang="ja-JP" sz="2800" dirty="0"/>
              <a:t>※</a:t>
            </a:r>
            <a:r>
              <a:rPr lang="ja-JP" altLang="en-US" sz="2800" b="1" dirty="0"/>
              <a:t>「学びの基礎診断」</a:t>
            </a:r>
            <a:r>
              <a:rPr lang="ja-JP" altLang="en-US" sz="2800" dirty="0"/>
              <a:t>については詳細未定</a:t>
            </a:r>
          </a:p>
        </p:txBody>
      </p:sp>
    </p:spTree>
    <p:extLst>
      <p:ext uri="{BB962C8B-B14F-4D97-AF65-F5344CB8AC3E}">
        <p14:creationId xmlns:p14="http://schemas.microsoft.com/office/powerpoint/2010/main" val="466421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学力の３要素</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a:bodyPr>
          <a:lstStyle/>
          <a:p>
            <a:pPr marL="0" indent="0">
              <a:buNone/>
            </a:pPr>
            <a:r>
              <a:rPr lang="ja-JP" altLang="en-US" sz="3600" b="1" dirty="0"/>
              <a:t>・知識・技能</a:t>
            </a:r>
            <a:endParaRPr lang="en-US" altLang="ja-JP" sz="3600" b="1" dirty="0"/>
          </a:p>
          <a:p>
            <a:pPr marL="0" indent="0">
              <a:buNone/>
            </a:pPr>
            <a:endParaRPr lang="ja-JP" altLang="en-US" sz="3600" b="1" dirty="0"/>
          </a:p>
          <a:p>
            <a:pPr marL="0" indent="0">
              <a:buNone/>
            </a:pPr>
            <a:r>
              <a:rPr lang="ja-JP" altLang="en-US" sz="3600" b="1" dirty="0"/>
              <a:t>・思考力・判断力・表現力</a:t>
            </a:r>
            <a:endParaRPr lang="en-US" altLang="ja-JP" sz="3600" b="1" dirty="0"/>
          </a:p>
          <a:p>
            <a:pPr marL="0" indent="0">
              <a:buNone/>
            </a:pPr>
            <a:endParaRPr lang="ja-JP" altLang="en-US" sz="3600" b="1" dirty="0"/>
          </a:p>
          <a:p>
            <a:pPr marL="0" indent="0">
              <a:buNone/>
            </a:pPr>
            <a:r>
              <a:rPr lang="ja-JP" altLang="en-US" sz="3600" b="1" dirty="0"/>
              <a:t>・学びに向かう力、人間性</a:t>
            </a:r>
          </a:p>
          <a:p>
            <a:pPr marL="0" indent="0">
              <a:buNone/>
            </a:pPr>
            <a:endParaRPr lang="ja-JP" altLang="en-US" dirty="0"/>
          </a:p>
        </p:txBody>
      </p:sp>
    </p:spTree>
    <p:extLst>
      <p:ext uri="{BB962C8B-B14F-4D97-AF65-F5344CB8AC3E}">
        <p14:creationId xmlns:p14="http://schemas.microsoft.com/office/powerpoint/2010/main" val="2156641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３つの柱</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fontScale="55000" lnSpcReduction="20000"/>
          </a:bodyPr>
          <a:lstStyle/>
          <a:p>
            <a:pPr marL="0" indent="0">
              <a:buNone/>
            </a:pPr>
            <a:r>
              <a:rPr lang="ja-JP" altLang="en-US" sz="5100" b="1" dirty="0"/>
              <a:t>・何を知っているか、何ができるか</a:t>
            </a:r>
          </a:p>
          <a:p>
            <a:pPr marL="0" indent="0">
              <a:buNone/>
            </a:pPr>
            <a:r>
              <a:rPr lang="ja-JP" altLang="en-US" sz="4400" dirty="0"/>
              <a:t>　個別の知識・技能</a:t>
            </a:r>
          </a:p>
          <a:p>
            <a:pPr marL="0" indent="0">
              <a:buNone/>
            </a:pPr>
            <a:endParaRPr lang="ja-JP" altLang="en-US" dirty="0"/>
          </a:p>
          <a:p>
            <a:pPr marL="0" indent="0">
              <a:buNone/>
            </a:pPr>
            <a:r>
              <a:rPr lang="ja-JP" altLang="en-US" sz="5100" b="1" dirty="0"/>
              <a:t>・知っていること・できることをどう使うか</a:t>
            </a:r>
          </a:p>
          <a:p>
            <a:pPr marL="0" indent="0">
              <a:buNone/>
            </a:pPr>
            <a:r>
              <a:rPr lang="ja-JP" altLang="en-US" sz="4400" dirty="0"/>
              <a:t>　思考力・判断力・表現力等</a:t>
            </a:r>
          </a:p>
          <a:p>
            <a:pPr marL="0" indent="0">
              <a:buNone/>
            </a:pPr>
            <a:endParaRPr lang="ja-JP" altLang="en-US" dirty="0"/>
          </a:p>
          <a:p>
            <a:pPr marL="0" indent="0">
              <a:buNone/>
            </a:pPr>
            <a:r>
              <a:rPr lang="ja-JP" altLang="en-US" sz="5100" b="1" dirty="0"/>
              <a:t>・どのように社会・世界と関わり、よりよい人生を送るか（学びに向かう力、人間性等）</a:t>
            </a:r>
          </a:p>
          <a:p>
            <a:pPr marL="0" indent="0">
              <a:buNone/>
            </a:pPr>
            <a:r>
              <a:rPr lang="ja-JP" altLang="en-US" sz="4400" dirty="0"/>
              <a:t>主体的に学習する態度（教育の基本である人格の完成と生きる力の育成という根底）</a:t>
            </a:r>
          </a:p>
          <a:p>
            <a:pPr marL="0" indent="0">
              <a:buNone/>
            </a:pPr>
            <a:endParaRPr lang="ja-JP" altLang="en-US" dirty="0"/>
          </a:p>
          <a:p>
            <a:pPr marL="0" indent="0">
              <a:buNone/>
            </a:pPr>
            <a:r>
              <a:rPr lang="en-US" altLang="ja-JP" sz="4400" dirty="0"/>
              <a:t>※</a:t>
            </a:r>
            <a:r>
              <a:rPr lang="ja-JP" altLang="en-US" sz="4400" dirty="0"/>
              <a:t>知識・技能の「習得」は、「活用」することが前提。</a:t>
            </a:r>
            <a:endParaRPr kumimoji="1" lang="ja-JP" altLang="en-US" sz="4400" dirty="0"/>
          </a:p>
        </p:txBody>
      </p:sp>
    </p:spTree>
    <p:extLst>
      <p:ext uri="{BB962C8B-B14F-4D97-AF65-F5344CB8AC3E}">
        <p14:creationId xmlns:p14="http://schemas.microsoft.com/office/powerpoint/2010/main" val="1742778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6B5A53-9880-41A9-9D01-203FBB873E19}"/>
              </a:ext>
            </a:extLst>
          </p:cNvPr>
          <p:cNvSpPr>
            <a:spLocks noGrp="1"/>
          </p:cNvSpPr>
          <p:nvPr>
            <p:ph type="title"/>
          </p:nvPr>
        </p:nvSpPr>
        <p:spPr/>
        <p:txBody>
          <a:bodyPr/>
          <a:lstStyle/>
          <a:p>
            <a:r>
              <a:rPr lang="ja-JP" altLang="en-US" dirty="0"/>
              <a:t>主体的・対話的で深い学び</a:t>
            </a:r>
            <a:endParaRPr kumimoji="1" lang="ja-JP" altLang="en-US" dirty="0"/>
          </a:p>
        </p:txBody>
      </p:sp>
      <p:sp>
        <p:nvSpPr>
          <p:cNvPr id="3" name="コンテンツ プレースホルダー 2">
            <a:extLst>
              <a:ext uri="{FF2B5EF4-FFF2-40B4-BE49-F238E27FC236}">
                <a16:creationId xmlns:a16="http://schemas.microsoft.com/office/drawing/2014/main" id="{06FD2195-1A71-4B9F-ACA7-5EB842E2ACE0}"/>
              </a:ext>
            </a:extLst>
          </p:cNvPr>
          <p:cNvSpPr>
            <a:spLocks noGrp="1"/>
          </p:cNvSpPr>
          <p:nvPr>
            <p:ph idx="1"/>
          </p:nvPr>
        </p:nvSpPr>
        <p:spPr/>
        <p:txBody>
          <a:bodyPr>
            <a:normAutofit/>
          </a:bodyPr>
          <a:lstStyle/>
          <a:p>
            <a:r>
              <a:rPr kumimoji="1" lang="ja-JP" altLang="en-US" sz="4000" b="1" dirty="0"/>
              <a:t>主体的な学び</a:t>
            </a:r>
            <a:endParaRPr kumimoji="1" lang="en-US" altLang="ja-JP" sz="4000" b="1" dirty="0"/>
          </a:p>
          <a:p>
            <a:endParaRPr lang="en-US" altLang="ja-JP" sz="4000" b="1" dirty="0"/>
          </a:p>
          <a:p>
            <a:r>
              <a:rPr kumimoji="1" lang="ja-JP" altLang="en-US" sz="4000" b="1" dirty="0"/>
              <a:t>対話的な学び</a:t>
            </a:r>
            <a:endParaRPr kumimoji="1" lang="en-US" altLang="ja-JP" sz="4000" b="1" dirty="0"/>
          </a:p>
          <a:p>
            <a:endParaRPr lang="en-US" altLang="ja-JP" sz="4000" b="1" dirty="0"/>
          </a:p>
          <a:p>
            <a:r>
              <a:rPr kumimoji="1" lang="ja-JP" altLang="en-US" sz="4000" b="1" dirty="0"/>
              <a:t>深い学び</a:t>
            </a:r>
            <a:endParaRPr kumimoji="1" lang="en-US" altLang="ja-JP" sz="4000" b="1" dirty="0"/>
          </a:p>
          <a:p>
            <a:pPr marL="0" indent="0">
              <a:buNone/>
            </a:pPr>
            <a:endParaRPr lang="en-US" altLang="ja-JP" sz="3600" b="1" dirty="0"/>
          </a:p>
        </p:txBody>
      </p:sp>
    </p:spTree>
    <p:extLst>
      <p:ext uri="{BB962C8B-B14F-4D97-AF65-F5344CB8AC3E}">
        <p14:creationId xmlns:p14="http://schemas.microsoft.com/office/powerpoint/2010/main" val="110171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DA36D15-B7B5-4188-B6BF-C06879D1AF1B}"/>
              </a:ext>
            </a:extLst>
          </p:cNvPr>
          <p:cNvSpPr>
            <a:spLocks noGrp="1"/>
          </p:cNvSpPr>
          <p:nvPr>
            <p:ph idx="4294967295"/>
          </p:nvPr>
        </p:nvSpPr>
        <p:spPr>
          <a:xfrm>
            <a:off x="467544" y="620688"/>
            <a:ext cx="8229600" cy="6048672"/>
          </a:xfrm>
        </p:spPr>
        <p:txBody>
          <a:bodyPr>
            <a:normAutofit fontScale="92500" lnSpcReduction="10000"/>
          </a:bodyPr>
          <a:lstStyle/>
          <a:p>
            <a:r>
              <a:rPr lang="ja-JP" altLang="ja-JP" dirty="0"/>
              <a:t>「主体的な学び」とは何か？</a:t>
            </a:r>
            <a:endParaRPr lang="en-US" altLang="ja-JP" dirty="0"/>
          </a:p>
          <a:p>
            <a:endParaRPr lang="ja-JP" altLang="ja-JP" dirty="0"/>
          </a:p>
          <a:p>
            <a:r>
              <a:rPr lang="ja-JP" altLang="ja-JP" dirty="0"/>
              <a:t>なぜ「主体的な学び」が必要なのか？</a:t>
            </a:r>
            <a:endParaRPr lang="en-US" altLang="ja-JP" dirty="0"/>
          </a:p>
          <a:p>
            <a:endParaRPr lang="ja-JP" altLang="ja-JP" dirty="0"/>
          </a:p>
          <a:p>
            <a:r>
              <a:rPr lang="ja-JP" altLang="ja-JP" dirty="0"/>
              <a:t>「主体的な学び」は、具体的にどのように展開されるか？</a:t>
            </a:r>
            <a:endParaRPr lang="en-US" altLang="ja-JP" dirty="0"/>
          </a:p>
          <a:p>
            <a:endParaRPr lang="ja-JP" altLang="ja-JP" dirty="0"/>
          </a:p>
          <a:p>
            <a:r>
              <a:rPr lang="ja-JP" altLang="ja-JP" dirty="0"/>
              <a:t>「主体的な学び」を促すにはどのような工夫が必要か？また、生徒の実態に合わせるとはどういうことか？</a:t>
            </a:r>
            <a:endParaRPr lang="en-US" altLang="ja-JP" dirty="0"/>
          </a:p>
          <a:p>
            <a:endParaRPr lang="en-US" altLang="ja-JP" dirty="0"/>
          </a:p>
          <a:p>
            <a:pPr marL="0" indent="0">
              <a:buNone/>
            </a:pPr>
            <a:r>
              <a:rPr lang="en-US" altLang="ja-JP" sz="2600" dirty="0"/>
              <a:t>※</a:t>
            </a:r>
            <a:r>
              <a:rPr lang="ja-JP" altLang="en-US" sz="2600" dirty="0"/>
              <a:t>「対話的な学び」「深い学び」も同様</a:t>
            </a:r>
            <a:endParaRPr lang="ja-JP" altLang="ja-JP" sz="2600" dirty="0"/>
          </a:p>
          <a:p>
            <a:endParaRPr kumimoji="1" lang="ja-JP" altLang="en-US" dirty="0"/>
          </a:p>
        </p:txBody>
      </p:sp>
    </p:spTree>
    <p:extLst>
      <p:ext uri="{BB962C8B-B14F-4D97-AF65-F5344CB8AC3E}">
        <p14:creationId xmlns:p14="http://schemas.microsoft.com/office/powerpoint/2010/main" val="3385605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思考の材料②授業とのリンク</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733826389"/>
              </p:ext>
            </p:extLst>
          </p:nvPr>
        </p:nvGraphicFramePr>
        <p:xfrm>
          <a:off x="611560" y="1556792"/>
          <a:ext cx="793122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5600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6B5A53-9880-41A9-9D01-203FBB873E19}"/>
              </a:ext>
            </a:extLst>
          </p:cNvPr>
          <p:cNvSpPr>
            <a:spLocks noGrp="1"/>
          </p:cNvSpPr>
          <p:nvPr>
            <p:ph type="title"/>
          </p:nvPr>
        </p:nvSpPr>
        <p:spPr/>
        <p:txBody>
          <a:bodyPr/>
          <a:lstStyle/>
          <a:p>
            <a:r>
              <a:rPr lang="ja-JP" altLang="en-US" dirty="0"/>
              <a:t>「</a:t>
            </a:r>
            <a:r>
              <a:rPr kumimoji="1" lang="ja-JP" altLang="en-US" dirty="0"/>
              <a:t>見方・考え方」の位置付け</a:t>
            </a:r>
          </a:p>
        </p:txBody>
      </p:sp>
      <p:sp>
        <p:nvSpPr>
          <p:cNvPr id="3" name="コンテンツ プレースホルダー 2">
            <a:extLst>
              <a:ext uri="{FF2B5EF4-FFF2-40B4-BE49-F238E27FC236}">
                <a16:creationId xmlns:a16="http://schemas.microsoft.com/office/drawing/2014/main" id="{06FD2195-1A71-4B9F-ACA7-5EB842E2ACE0}"/>
              </a:ext>
            </a:extLst>
          </p:cNvPr>
          <p:cNvSpPr>
            <a:spLocks noGrp="1"/>
          </p:cNvSpPr>
          <p:nvPr>
            <p:ph idx="1"/>
          </p:nvPr>
        </p:nvSpPr>
        <p:spPr/>
        <p:txBody>
          <a:bodyPr>
            <a:normAutofit fontScale="92500" lnSpcReduction="20000"/>
          </a:bodyPr>
          <a:lstStyle/>
          <a:p>
            <a:r>
              <a:rPr lang="ja-JP" altLang="en-US" sz="3500" b="1" dirty="0"/>
              <a:t>「見方」</a:t>
            </a:r>
            <a:endParaRPr lang="en-US" altLang="ja-JP" sz="3500" b="1" dirty="0"/>
          </a:p>
          <a:p>
            <a:pPr marL="0" indent="0">
              <a:buNone/>
            </a:pPr>
            <a:r>
              <a:rPr lang="ja-JP" altLang="en-US" dirty="0"/>
              <a:t>　どのような視点で物事を捉えるか</a:t>
            </a:r>
            <a:endParaRPr lang="en-US" altLang="ja-JP" dirty="0"/>
          </a:p>
          <a:p>
            <a:pPr marL="0" indent="0">
              <a:buNone/>
            </a:pPr>
            <a:endParaRPr lang="en-US" altLang="ja-JP" dirty="0"/>
          </a:p>
          <a:p>
            <a:r>
              <a:rPr lang="ja-JP" altLang="en-US" sz="3500" b="1" dirty="0"/>
              <a:t>「考え方」</a:t>
            </a:r>
            <a:endParaRPr lang="en-US" altLang="ja-JP" sz="3500" b="1" dirty="0"/>
          </a:p>
          <a:p>
            <a:pPr marL="0" indent="0">
              <a:buNone/>
            </a:pPr>
            <a:r>
              <a:rPr lang="ja-JP" altLang="en-US" dirty="0"/>
              <a:t>　どのような考え方で思考していくのか</a:t>
            </a:r>
            <a:endParaRPr lang="en-US" altLang="ja-JP" dirty="0"/>
          </a:p>
          <a:p>
            <a:endParaRPr lang="en-US" altLang="ja-JP" dirty="0"/>
          </a:p>
          <a:p>
            <a:pPr marL="0" indent="0">
              <a:buNone/>
            </a:pPr>
            <a:r>
              <a:rPr lang="en-US" altLang="ja-JP" sz="2600" dirty="0"/>
              <a:t>※</a:t>
            </a:r>
            <a:r>
              <a:rPr lang="ja-JP" altLang="en-US" sz="2600" dirty="0"/>
              <a:t>「３本の柱」を発揮・活用</a:t>
            </a:r>
          </a:p>
          <a:p>
            <a:pPr marL="0" indent="0">
              <a:buNone/>
            </a:pPr>
            <a:r>
              <a:rPr lang="ja-JP" altLang="en-US" sz="2600" dirty="0"/>
              <a:t>　→「見方・考え方」が鍛えられる</a:t>
            </a:r>
            <a:endParaRPr lang="en-US" altLang="ja-JP" sz="2600" dirty="0"/>
          </a:p>
          <a:p>
            <a:pPr marL="0" indent="0">
              <a:buNone/>
            </a:pPr>
            <a:endParaRPr lang="en-US" altLang="ja-JP" sz="2600" dirty="0"/>
          </a:p>
          <a:p>
            <a:pPr marL="0" indent="0">
              <a:buNone/>
            </a:pPr>
            <a:r>
              <a:rPr lang="en-US" altLang="ja-JP" sz="2600" dirty="0"/>
              <a:t>※</a:t>
            </a:r>
            <a:r>
              <a:rPr lang="ja-JP" altLang="en-US" sz="2600" dirty="0"/>
              <a:t>「見方→考え方」という順序性はない</a:t>
            </a:r>
            <a:endParaRPr lang="en-US" altLang="ja-JP" sz="2600" dirty="0"/>
          </a:p>
          <a:p>
            <a:endParaRPr kumimoji="1" lang="en-US" altLang="ja-JP" dirty="0"/>
          </a:p>
          <a:p>
            <a:endParaRPr kumimoji="1" lang="en-US" altLang="ja-JP" dirty="0"/>
          </a:p>
          <a:p>
            <a:pPr marL="0" indent="0">
              <a:buNone/>
            </a:pPr>
            <a:endParaRPr lang="en-US" altLang="ja-JP" dirty="0"/>
          </a:p>
        </p:txBody>
      </p:sp>
    </p:spTree>
    <p:extLst>
      <p:ext uri="{BB962C8B-B14F-4D97-AF65-F5344CB8AC3E}">
        <p14:creationId xmlns:p14="http://schemas.microsoft.com/office/powerpoint/2010/main" val="3711019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90E94D-0022-4194-B0B8-0AA625480FB3}"/>
              </a:ext>
            </a:extLst>
          </p:cNvPr>
          <p:cNvSpPr>
            <a:spLocks noGrp="1"/>
          </p:cNvSpPr>
          <p:nvPr>
            <p:ph type="title"/>
          </p:nvPr>
        </p:nvSpPr>
        <p:spPr/>
        <p:txBody>
          <a:bodyPr/>
          <a:lstStyle/>
          <a:p>
            <a:r>
              <a:rPr lang="ja-JP" altLang="en-US" dirty="0"/>
              <a:t>理科の「見方・考え方」</a:t>
            </a:r>
            <a:endParaRPr kumimoji="1" lang="ja-JP" altLang="en-US" dirty="0"/>
          </a:p>
        </p:txBody>
      </p:sp>
      <p:sp>
        <p:nvSpPr>
          <p:cNvPr id="3" name="コンテンツ プレースホルダー 2">
            <a:extLst>
              <a:ext uri="{FF2B5EF4-FFF2-40B4-BE49-F238E27FC236}">
                <a16:creationId xmlns:a16="http://schemas.microsoft.com/office/drawing/2014/main" id="{32393475-ACA9-400D-A34F-F44C09DB6336}"/>
              </a:ext>
            </a:extLst>
          </p:cNvPr>
          <p:cNvSpPr>
            <a:spLocks noGrp="1"/>
          </p:cNvSpPr>
          <p:nvPr>
            <p:ph idx="1"/>
          </p:nvPr>
        </p:nvSpPr>
        <p:spPr/>
        <p:txBody>
          <a:bodyPr>
            <a:normAutofit fontScale="92500" lnSpcReduction="20000"/>
          </a:bodyPr>
          <a:lstStyle/>
          <a:p>
            <a:r>
              <a:rPr kumimoji="1" lang="ja-JP" altLang="en-US" sz="3500" b="1" dirty="0"/>
              <a:t>生物の「見方」</a:t>
            </a:r>
            <a:endParaRPr kumimoji="1" lang="en-US" altLang="ja-JP" sz="3500" b="1" dirty="0"/>
          </a:p>
          <a:p>
            <a:pPr marL="0" indent="0">
              <a:buNone/>
            </a:pPr>
            <a:r>
              <a:rPr lang="ja-JP" altLang="en-US" dirty="0"/>
              <a:t>生命に関する自然の事物・現象を主として</a:t>
            </a:r>
            <a:r>
              <a:rPr lang="ja-JP" altLang="en-US" b="1" dirty="0">
                <a:solidFill>
                  <a:srgbClr val="FF0000"/>
                </a:solidFill>
              </a:rPr>
              <a:t>多様性と共通性の視点</a:t>
            </a:r>
            <a:r>
              <a:rPr lang="ja-JP" altLang="en-US" dirty="0"/>
              <a:t>で捉えること</a:t>
            </a:r>
            <a:endParaRPr lang="en-US" altLang="ja-JP" dirty="0"/>
          </a:p>
          <a:p>
            <a:endParaRPr kumimoji="1" lang="en-US" altLang="ja-JP" dirty="0"/>
          </a:p>
          <a:p>
            <a:r>
              <a:rPr lang="ja-JP" altLang="en-US" sz="3500" b="1" dirty="0"/>
              <a:t>理科の「考え方」</a:t>
            </a:r>
            <a:endParaRPr lang="en-US" altLang="ja-JP" sz="3500" b="1" dirty="0"/>
          </a:p>
          <a:p>
            <a:pPr marL="0" indent="0">
              <a:buNone/>
            </a:pPr>
            <a:r>
              <a:rPr lang="ja-JP" altLang="en-US" dirty="0"/>
              <a:t>探究の過程を通じた学習活動の中で、</a:t>
            </a:r>
            <a:r>
              <a:rPr lang="ja-JP" altLang="en-US" b="1" dirty="0">
                <a:solidFill>
                  <a:srgbClr val="FF0000"/>
                </a:solidFill>
              </a:rPr>
              <a:t>比較したり、関係付けたりするなどの科学的に探究する方法</a:t>
            </a:r>
            <a:r>
              <a:rPr lang="ja-JP" altLang="en-US" dirty="0"/>
              <a:t>を用いて、</a:t>
            </a:r>
            <a:r>
              <a:rPr lang="ja-JP" altLang="en-US" b="1" dirty="0">
                <a:solidFill>
                  <a:srgbClr val="FF0000"/>
                </a:solidFill>
              </a:rPr>
              <a:t>事象の中に何らかの関連性や規則性、因果関係等が見いだせる</a:t>
            </a:r>
            <a:r>
              <a:rPr lang="ja-JP" altLang="en-US" dirty="0"/>
              <a:t>かなどについて考えること</a:t>
            </a:r>
          </a:p>
          <a:p>
            <a:endParaRPr kumimoji="1" lang="ja-JP" altLang="en-US" dirty="0"/>
          </a:p>
        </p:txBody>
      </p:sp>
    </p:spTree>
    <p:extLst>
      <p:ext uri="{BB962C8B-B14F-4D97-AF65-F5344CB8AC3E}">
        <p14:creationId xmlns:p14="http://schemas.microsoft.com/office/powerpoint/2010/main" val="2764249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2585323"/>
          </a:xfrm>
          <a:prstGeom prst="rect">
            <a:avLst/>
          </a:prstGeom>
          <a:noFill/>
        </p:spPr>
        <p:txBody>
          <a:bodyPr wrap="square" rtlCol="0">
            <a:spAutoFit/>
          </a:bodyPr>
          <a:lstStyle/>
          <a:p>
            <a:pPr algn="ctr"/>
            <a:r>
              <a:rPr kumimoji="1" lang="ja-JP" altLang="en-US" sz="5400" b="1" dirty="0"/>
              <a:t>話題②</a:t>
            </a:r>
            <a:endParaRPr kumimoji="1" lang="en-US" altLang="ja-JP" sz="5400" b="1" dirty="0"/>
          </a:p>
          <a:p>
            <a:pPr algn="ctr"/>
            <a:r>
              <a:rPr lang="ja-JP" altLang="en-US" sz="5400" b="1" dirty="0"/>
              <a:t>主体的・対話的な</a:t>
            </a:r>
            <a:endParaRPr lang="en-US" altLang="ja-JP" sz="5400" b="1" dirty="0"/>
          </a:p>
          <a:p>
            <a:pPr algn="ctr"/>
            <a:r>
              <a:rPr lang="ja-JP" altLang="en-US" sz="5400" b="1" dirty="0"/>
              <a:t>授業の必要性</a:t>
            </a:r>
          </a:p>
        </p:txBody>
      </p:sp>
    </p:spTree>
    <p:extLst>
      <p:ext uri="{BB962C8B-B14F-4D97-AF65-F5344CB8AC3E}">
        <p14:creationId xmlns:p14="http://schemas.microsoft.com/office/powerpoint/2010/main" val="3347956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自己紹介</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en-US" altLang="ja-JP" dirty="0"/>
              <a:t>『</a:t>
            </a:r>
            <a:r>
              <a:rPr lang="ja-JP" altLang="en-US" dirty="0"/>
              <a:t>学び合い</a:t>
            </a:r>
            <a:r>
              <a:rPr lang="en-US" altLang="ja-JP" dirty="0"/>
              <a:t>』</a:t>
            </a:r>
            <a:r>
              <a:rPr lang="ja-JP" altLang="en-US" dirty="0"/>
              <a:t>に基づく授業　６年目</a:t>
            </a:r>
            <a:endParaRPr lang="en-US" altLang="ja-JP" dirty="0"/>
          </a:p>
          <a:p>
            <a:pPr marL="0" indent="0">
              <a:buNone/>
            </a:pPr>
            <a:endParaRPr lang="en-US" altLang="ja-JP" dirty="0"/>
          </a:p>
          <a:p>
            <a:r>
              <a:rPr lang="ja-JP" altLang="en-US" dirty="0"/>
              <a:t>都立新宿山吹（３年）</a:t>
            </a:r>
            <a:endParaRPr lang="en-US" altLang="ja-JP" dirty="0"/>
          </a:p>
          <a:p>
            <a:r>
              <a:rPr lang="ja-JP" altLang="en-US" dirty="0"/>
              <a:t>都立国立（現在３年目）</a:t>
            </a:r>
            <a:endParaRPr lang="en-US" altLang="ja-JP" dirty="0"/>
          </a:p>
          <a:p>
            <a:endParaRPr lang="en-US" altLang="ja-JP" dirty="0"/>
          </a:p>
          <a:p>
            <a:pPr marL="0" indent="0">
              <a:buNone/>
            </a:pPr>
            <a:r>
              <a:rPr lang="ja-JP" altLang="en-US" dirty="0"/>
              <a:t>ビジョン</a:t>
            </a:r>
            <a:endParaRPr lang="en-US" altLang="ja-JP" dirty="0"/>
          </a:p>
          <a:p>
            <a:pPr marL="0" indent="0">
              <a:buNone/>
            </a:pPr>
            <a:r>
              <a:rPr lang="ja-JP" altLang="en-US" dirty="0"/>
              <a:t>「誰もが生きやすい社会」</a:t>
            </a:r>
            <a:endParaRPr lang="en-US" altLang="ja-JP" dirty="0"/>
          </a:p>
          <a:p>
            <a:pPr marL="0" indent="0">
              <a:buNone/>
            </a:pPr>
            <a:r>
              <a:rPr lang="en-US" altLang="ja-JP" sz="2800" dirty="0"/>
              <a:t>※</a:t>
            </a:r>
            <a:r>
              <a:rPr lang="ja-JP" altLang="en-US" sz="2800" dirty="0"/>
              <a:t>「一人も見捨てない」と根っこは同じ</a:t>
            </a:r>
            <a:endParaRPr lang="en-US" altLang="ja-JP" sz="2800" dirty="0"/>
          </a:p>
        </p:txBody>
      </p:sp>
    </p:spTree>
    <p:extLst>
      <p:ext uri="{BB962C8B-B14F-4D97-AF65-F5344CB8AC3E}">
        <p14:creationId xmlns:p14="http://schemas.microsoft.com/office/powerpoint/2010/main" val="2226340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一斉講義型授業の限界</a:t>
            </a:r>
            <a:endParaRPr kumimoji="1" lang="ja-JP" altLang="en-US" dirty="0"/>
          </a:p>
        </p:txBody>
      </p:sp>
      <p:sp>
        <p:nvSpPr>
          <p:cNvPr id="3" name="コンテンツ プレースホルダー 2"/>
          <p:cNvSpPr>
            <a:spLocks noGrp="1"/>
          </p:cNvSpPr>
          <p:nvPr>
            <p:ph idx="1"/>
          </p:nvPr>
        </p:nvSpPr>
        <p:spPr>
          <a:xfrm>
            <a:off x="349696" y="1567333"/>
            <a:ext cx="8686800" cy="4525963"/>
          </a:xfrm>
        </p:spPr>
        <p:txBody>
          <a:bodyPr>
            <a:normAutofit/>
          </a:bodyPr>
          <a:lstStyle/>
          <a:p>
            <a:pPr marL="0" indent="0">
              <a:buNone/>
            </a:pPr>
            <a:r>
              <a:rPr lang="ja-JP" altLang="en-US" dirty="0"/>
              <a:t>●「面白くてわかりやすい授業」の限界</a:t>
            </a:r>
            <a:endParaRPr lang="en-US" altLang="ja-JP" dirty="0"/>
          </a:p>
          <a:p>
            <a:pPr marL="0" indent="0">
              <a:buNone/>
            </a:pPr>
            <a:r>
              <a:rPr lang="ja-JP" altLang="en-US" dirty="0"/>
              <a:t>●「教えることのできないこと」の存在</a:t>
            </a:r>
          </a:p>
          <a:p>
            <a:pPr marL="0" indent="0">
              <a:buNone/>
            </a:pPr>
            <a:r>
              <a:rPr lang="ja-JP" altLang="en-US" dirty="0"/>
              <a:t>　ｅｘ）社会人基礎力</a:t>
            </a:r>
            <a:endParaRPr lang="en-US" altLang="ja-JP" dirty="0"/>
          </a:p>
          <a:p>
            <a:pPr marL="0" indent="0">
              <a:buNone/>
            </a:pPr>
            <a:endParaRPr lang="ja-JP" altLang="en-US" dirty="0"/>
          </a:p>
        </p:txBody>
      </p:sp>
    </p:spTree>
    <p:extLst>
      <p:ext uri="{BB962C8B-B14F-4D97-AF65-F5344CB8AC3E}">
        <p14:creationId xmlns:p14="http://schemas.microsoft.com/office/powerpoint/2010/main" val="3584947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理解の４段階</a:t>
            </a:r>
            <a:endParaRPr kumimoji="1" lang="ja-JP" altLang="en-US" dirty="0"/>
          </a:p>
        </p:txBody>
      </p:sp>
      <p:sp>
        <p:nvSpPr>
          <p:cNvPr id="3" name="コンテンツ プレースホルダー 2"/>
          <p:cNvSpPr>
            <a:spLocks noGrp="1"/>
          </p:cNvSpPr>
          <p:nvPr>
            <p:ph idx="1"/>
          </p:nvPr>
        </p:nvSpPr>
        <p:spPr>
          <a:xfrm>
            <a:off x="467544" y="1628800"/>
            <a:ext cx="8229600" cy="4464496"/>
          </a:xfrm>
        </p:spPr>
        <p:txBody>
          <a:bodyPr>
            <a:normAutofit/>
          </a:bodyPr>
          <a:lstStyle/>
          <a:p>
            <a:pPr marL="0" indent="0">
              <a:buNone/>
            </a:pPr>
            <a:r>
              <a:rPr kumimoji="1" lang="ja-JP" altLang="en-US" b="1" dirty="0"/>
              <a:t>①わからないことがわからない</a:t>
            </a:r>
            <a:endParaRPr kumimoji="1" lang="en-US" altLang="ja-JP" b="1" dirty="0"/>
          </a:p>
          <a:p>
            <a:pPr marL="0" indent="0">
              <a:buNone/>
            </a:pPr>
            <a:endParaRPr lang="en-US" altLang="ja-JP" b="1" dirty="0"/>
          </a:p>
          <a:p>
            <a:pPr marL="0" indent="0">
              <a:buNone/>
            </a:pPr>
            <a:r>
              <a:rPr kumimoji="1" lang="ja-JP" altLang="en-US" b="1" dirty="0"/>
              <a:t>②わからないことがわかる</a:t>
            </a:r>
            <a:endParaRPr kumimoji="1" lang="en-US" altLang="ja-JP" b="1" dirty="0"/>
          </a:p>
          <a:p>
            <a:pPr marL="0" indent="0">
              <a:buNone/>
            </a:pPr>
            <a:endParaRPr lang="en-US" altLang="ja-JP" b="1" dirty="0"/>
          </a:p>
          <a:p>
            <a:pPr marL="0" indent="0">
              <a:buNone/>
            </a:pPr>
            <a:r>
              <a:rPr kumimoji="1" lang="ja-JP" altLang="en-US" b="1" dirty="0"/>
              <a:t>③わかった気になる</a:t>
            </a:r>
            <a:endParaRPr kumimoji="1" lang="en-US" altLang="ja-JP" b="1" dirty="0"/>
          </a:p>
          <a:p>
            <a:pPr marL="0" indent="0">
              <a:buNone/>
            </a:pPr>
            <a:endParaRPr lang="en-US" altLang="ja-JP" b="1" dirty="0"/>
          </a:p>
          <a:p>
            <a:pPr marL="0" indent="0">
              <a:buNone/>
            </a:pPr>
            <a:r>
              <a:rPr kumimoji="1" lang="ja-JP" altLang="en-US" b="1" dirty="0"/>
              <a:t>④本当にわかる</a:t>
            </a:r>
            <a:endParaRPr kumimoji="1" lang="en-US" altLang="ja-JP" b="1" dirty="0"/>
          </a:p>
        </p:txBody>
      </p:sp>
      <p:sp>
        <p:nvSpPr>
          <p:cNvPr id="4" name="U ターン矢印 3"/>
          <p:cNvSpPr/>
          <p:nvPr/>
        </p:nvSpPr>
        <p:spPr>
          <a:xfrm rot="5400000">
            <a:off x="6055028" y="2089988"/>
            <a:ext cx="1512168" cy="877824"/>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7441479" y="2093947"/>
            <a:ext cx="1415772" cy="1077218"/>
          </a:xfrm>
          <a:prstGeom prst="rect">
            <a:avLst/>
          </a:prstGeom>
          <a:noFill/>
          <a:ln>
            <a:noFill/>
          </a:ln>
        </p:spPr>
        <p:txBody>
          <a:bodyPr wrap="none" rtlCol="0">
            <a:spAutoFit/>
          </a:bodyPr>
          <a:lstStyle/>
          <a:p>
            <a:pPr algn="ctr"/>
            <a:r>
              <a:rPr lang="ja-JP" altLang="en-US" sz="3200" b="1" dirty="0"/>
              <a:t>大きな</a:t>
            </a:r>
            <a:endParaRPr lang="en-US" altLang="ja-JP" sz="3200" b="1" dirty="0"/>
          </a:p>
          <a:p>
            <a:pPr algn="ctr"/>
            <a:r>
              <a:rPr lang="ja-JP" altLang="en-US" sz="3200" b="1" dirty="0"/>
              <a:t>転換</a:t>
            </a:r>
            <a:endParaRPr kumimoji="1" lang="en-US" altLang="ja-JP" sz="3200" b="1" dirty="0"/>
          </a:p>
        </p:txBody>
      </p:sp>
      <p:sp>
        <p:nvSpPr>
          <p:cNvPr id="7" name="U ターン矢印 6"/>
          <p:cNvSpPr/>
          <p:nvPr/>
        </p:nvSpPr>
        <p:spPr>
          <a:xfrm rot="5400000">
            <a:off x="6055028" y="4394244"/>
            <a:ext cx="1512168" cy="877824"/>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7"/>
          <p:cNvSpPr txBox="1"/>
          <p:nvPr/>
        </p:nvSpPr>
        <p:spPr>
          <a:xfrm>
            <a:off x="7415988" y="4412377"/>
            <a:ext cx="1415772" cy="1077218"/>
          </a:xfrm>
          <a:prstGeom prst="rect">
            <a:avLst/>
          </a:prstGeom>
          <a:noFill/>
          <a:ln>
            <a:noFill/>
          </a:ln>
        </p:spPr>
        <p:txBody>
          <a:bodyPr wrap="none" rtlCol="0">
            <a:spAutoFit/>
          </a:bodyPr>
          <a:lstStyle/>
          <a:p>
            <a:pPr algn="ctr"/>
            <a:r>
              <a:rPr lang="ja-JP" altLang="en-US" sz="3200" b="1" dirty="0"/>
              <a:t>大きな</a:t>
            </a:r>
            <a:endParaRPr lang="en-US" altLang="ja-JP" sz="3200" b="1" dirty="0"/>
          </a:p>
          <a:p>
            <a:pPr algn="ctr"/>
            <a:r>
              <a:rPr lang="ja-JP" altLang="en-US" sz="3200" b="1" dirty="0"/>
              <a:t>転換</a:t>
            </a:r>
            <a:endParaRPr kumimoji="1" lang="en-US" altLang="ja-JP" sz="3200" b="1" dirty="0"/>
          </a:p>
        </p:txBody>
      </p:sp>
    </p:spTree>
    <p:extLst>
      <p:ext uri="{BB962C8B-B14F-4D97-AF65-F5344CB8AC3E}">
        <p14:creationId xmlns:p14="http://schemas.microsoft.com/office/powerpoint/2010/main" val="3937337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ラーニングピラミッド</a:t>
            </a:r>
          </a:p>
        </p:txBody>
      </p:sp>
      <p:pic>
        <p:nvPicPr>
          <p:cNvPr id="2050" name="図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484782"/>
            <a:ext cx="6948772" cy="5158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1026176" y="2252867"/>
            <a:ext cx="754944" cy="400110"/>
          </a:xfrm>
          <a:prstGeom prst="rect">
            <a:avLst/>
          </a:prstGeom>
          <a:solidFill>
            <a:srgbClr val="FFFF00"/>
          </a:solidFill>
          <a:ln>
            <a:solidFill>
              <a:schemeClr val="tx1"/>
            </a:solidFill>
          </a:ln>
        </p:spPr>
        <p:txBody>
          <a:bodyPr wrap="square" rtlCol="0">
            <a:spAutoFit/>
          </a:bodyPr>
          <a:lstStyle/>
          <a:p>
            <a:pPr algn="ctr"/>
            <a:r>
              <a:rPr kumimoji="1" lang="ja-JP" altLang="en-US" sz="2000" b="1" dirty="0"/>
              <a:t>講義</a:t>
            </a:r>
          </a:p>
        </p:txBody>
      </p:sp>
      <p:sp>
        <p:nvSpPr>
          <p:cNvPr id="7" name="テキスト ボックス 6"/>
          <p:cNvSpPr txBox="1"/>
          <p:nvPr/>
        </p:nvSpPr>
        <p:spPr>
          <a:xfrm>
            <a:off x="987827" y="2838255"/>
            <a:ext cx="831642" cy="400110"/>
          </a:xfrm>
          <a:prstGeom prst="rect">
            <a:avLst/>
          </a:prstGeom>
          <a:solidFill>
            <a:srgbClr val="FFFF00"/>
          </a:solidFill>
          <a:ln>
            <a:solidFill>
              <a:schemeClr val="tx1"/>
            </a:solidFill>
          </a:ln>
        </p:spPr>
        <p:txBody>
          <a:bodyPr wrap="square" rtlCol="0">
            <a:spAutoFit/>
          </a:bodyPr>
          <a:lstStyle/>
          <a:p>
            <a:pPr algn="ctr"/>
            <a:r>
              <a:rPr lang="ja-JP" altLang="en-US" sz="2000" b="1" dirty="0"/>
              <a:t>読書</a:t>
            </a:r>
            <a:endParaRPr kumimoji="1" lang="ja-JP" altLang="en-US" sz="2000" b="1" dirty="0"/>
          </a:p>
        </p:txBody>
      </p:sp>
      <p:sp>
        <p:nvSpPr>
          <p:cNvPr id="8" name="テキスト ボックス 7"/>
          <p:cNvSpPr txBox="1"/>
          <p:nvPr/>
        </p:nvSpPr>
        <p:spPr>
          <a:xfrm>
            <a:off x="846261" y="3423643"/>
            <a:ext cx="1114774" cy="400110"/>
          </a:xfrm>
          <a:prstGeom prst="rect">
            <a:avLst/>
          </a:prstGeom>
          <a:solidFill>
            <a:srgbClr val="FFFF00"/>
          </a:solidFill>
          <a:ln>
            <a:solidFill>
              <a:schemeClr val="tx1"/>
            </a:solidFill>
          </a:ln>
        </p:spPr>
        <p:txBody>
          <a:bodyPr wrap="square" rtlCol="0">
            <a:spAutoFit/>
          </a:bodyPr>
          <a:lstStyle/>
          <a:p>
            <a:pPr algn="ctr"/>
            <a:r>
              <a:rPr lang="ja-JP" altLang="en-US" sz="2000" b="1" dirty="0"/>
              <a:t>視聴覚</a:t>
            </a:r>
            <a:endParaRPr lang="en-US" altLang="ja-JP" sz="2000" b="1" dirty="0"/>
          </a:p>
        </p:txBody>
      </p:sp>
      <p:sp>
        <p:nvSpPr>
          <p:cNvPr id="9" name="テキスト ボックス 8"/>
          <p:cNvSpPr txBox="1"/>
          <p:nvPr/>
        </p:nvSpPr>
        <p:spPr>
          <a:xfrm>
            <a:off x="1025606" y="4009031"/>
            <a:ext cx="756084" cy="400110"/>
          </a:xfrm>
          <a:prstGeom prst="rect">
            <a:avLst/>
          </a:prstGeom>
          <a:solidFill>
            <a:srgbClr val="FFFF00"/>
          </a:solidFill>
          <a:ln>
            <a:solidFill>
              <a:schemeClr val="tx1"/>
            </a:solidFill>
          </a:ln>
        </p:spPr>
        <p:txBody>
          <a:bodyPr wrap="square" rtlCol="0">
            <a:spAutoFit/>
          </a:bodyPr>
          <a:lstStyle/>
          <a:p>
            <a:pPr algn="ctr"/>
            <a:r>
              <a:rPr lang="ja-JP" altLang="en-US" sz="2000" b="1" dirty="0"/>
              <a:t>演じ</a:t>
            </a:r>
            <a:endParaRPr kumimoji="1" lang="ja-JP" altLang="en-US" sz="2000" b="1" dirty="0"/>
          </a:p>
        </p:txBody>
      </p:sp>
      <p:sp>
        <p:nvSpPr>
          <p:cNvPr id="10" name="テキスト ボックス 9"/>
          <p:cNvSpPr txBox="1"/>
          <p:nvPr/>
        </p:nvSpPr>
        <p:spPr>
          <a:xfrm>
            <a:off x="971600" y="4594419"/>
            <a:ext cx="864096" cy="400110"/>
          </a:xfrm>
          <a:prstGeom prst="rect">
            <a:avLst/>
          </a:prstGeom>
          <a:solidFill>
            <a:srgbClr val="FFFF00"/>
          </a:solidFill>
          <a:ln>
            <a:solidFill>
              <a:schemeClr val="tx1"/>
            </a:solidFill>
          </a:ln>
        </p:spPr>
        <p:txBody>
          <a:bodyPr wrap="square" rtlCol="0">
            <a:spAutoFit/>
          </a:bodyPr>
          <a:lstStyle/>
          <a:p>
            <a:pPr algn="ctr"/>
            <a:r>
              <a:rPr lang="ja-JP" altLang="en-US" sz="2000" b="1" dirty="0"/>
              <a:t>対話</a:t>
            </a:r>
            <a:endParaRPr kumimoji="1" lang="ja-JP" altLang="en-US" sz="2000" b="1" dirty="0"/>
          </a:p>
        </p:txBody>
      </p:sp>
      <p:sp>
        <p:nvSpPr>
          <p:cNvPr id="11" name="テキスト ボックス 10"/>
          <p:cNvSpPr txBox="1"/>
          <p:nvPr/>
        </p:nvSpPr>
        <p:spPr>
          <a:xfrm>
            <a:off x="1025606" y="5179807"/>
            <a:ext cx="756084" cy="400110"/>
          </a:xfrm>
          <a:prstGeom prst="rect">
            <a:avLst/>
          </a:prstGeom>
          <a:solidFill>
            <a:srgbClr val="FFFF00"/>
          </a:solidFill>
          <a:ln>
            <a:solidFill>
              <a:schemeClr val="tx1"/>
            </a:solidFill>
          </a:ln>
        </p:spPr>
        <p:txBody>
          <a:bodyPr wrap="square" rtlCol="0">
            <a:spAutoFit/>
          </a:bodyPr>
          <a:lstStyle/>
          <a:p>
            <a:pPr algn="ctr"/>
            <a:r>
              <a:rPr lang="ja-JP" altLang="en-US" sz="2000" b="1" dirty="0"/>
              <a:t>体験</a:t>
            </a:r>
            <a:endParaRPr kumimoji="1" lang="ja-JP" altLang="en-US" sz="2000" b="1" dirty="0"/>
          </a:p>
        </p:txBody>
      </p:sp>
      <p:sp>
        <p:nvSpPr>
          <p:cNvPr id="12" name="テキスト ボックス 11"/>
          <p:cNvSpPr txBox="1"/>
          <p:nvPr/>
        </p:nvSpPr>
        <p:spPr>
          <a:xfrm>
            <a:off x="467544" y="5765194"/>
            <a:ext cx="1872208" cy="400110"/>
          </a:xfrm>
          <a:prstGeom prst="rect">
            <a:avLst/>
          </a:prstGeom>
          <a:solidFill>
            <a:srgbClr val="FFFF00"/>
          </a:solidFill>
          <a:ln>
            <a:solidFill>
              <a:schemeClr val="tx1"/>
            </a:solidFill>
          </a:ln>
        </p:spPr>
        <p:txBody>
          <a:bodyPr wrap="square" rtlCol="0">
            <a:spAutoFit/>
          </a:bodyPr>
          <a:lstStyle/>
          <a:p>
            <a:pPr algn="ctr"/>
            <a:r>
              <a:rPr lang="ja-JP" altLang="en-US" sz="2000" b="1" dirty="0"/>
              <a:t>他人に教える</a:t>
            </a:r>
            <a:endParaRPr kumimoji="1" lang="ja-JP" altLang="en-US" sz="2000" b="1" dirty="0"/>
          </a:p>
        </p:txBody>
      </p:sp>
      <p:sp>
        <p:nvSpPr>
          <p:cNvPr id="13" name="正方形/長方形 12"/>
          <p:cNvSpPr/>
          <p:nvPr/>
        </p:nvSpPr>
        <p:spPr>
          <a:xfrm>
            <a:off x="323528" y="4484304"/>
            <a:ext cx="8424936" cy="179688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6217824" y="1872534"/>
            <a:ext cx="2736304" cy="646331"/>
          </a:xfrm>
          <a:prstGeom prst="rect">
            <a:avLst/>
          </a:prstGeom>
          <a:solidFill>
            <a:schemeClr val="bg1"/>
          </a:solidFill>
          <a:ln>
            <a:solidFill>
              <a:schemeClr val="tx1"/>
            </a:solidFill>
          </a:ln>
        </p:spPr>
        <p:txBody>
          <a:bodyPr wrap="square" rtlCol="0">
            <a:spAutoFit/>
          </a:bodyPr>
          <a:lstStyle/>
          <a:p>
            <a:pPr algn="ctr"/>
            <a:r>
              <a:rPr kumimoji="1" lang="ja-JP" altLang="en-US" dirty="0"/>
              <a:t>実証的な研究成果</a:t>
            </a:r>
            <a:endParaRPr kumimoji="1" lang="en-US" altLang="ja-JP" dirty="0"/>
          </a:p>
          <a:p>
            <a:pPr algn="ctr"/>
            <a:r>
              <a:rPr lang="ja-JP" altLang="en-US" dirty="0"/>
              <a:t>ではないことに注意</a:t>
            </a:r>
            <a:endParaRPr lang="en-US" altLang="ja-JP" dirty="0"/>
          </a:p>
        </p:txBody>
      </p:sp>
    </p:spTree>
    <p:extLst>
      <p:ext uri="{BB962C8B-B14F-4D97-AF65-F5344CB8AC3E}">
        <p14:creationId xmlns:p14="http://schemas.microsoft.com/office/powerpoint/2010/main" val="3571468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社会人基礎力①</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28800"/>
            <a:ext cx="8433244"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p:nvPr/>
        </p:nvSpPr>
        <p:spPr>
          <a:xfrm>
            <a:off x="4716016" y="5867980"/>
            <a:ext cx="3833101" cy="523220"/>
          </a:xfrm>
          <a:prstGeom prst="rect">
            <a:avLst/>
          </a:prstGeom>
          <a:noFill/>
        </p:spPr>
        <p:txBody>
          <a:bodyPr wrap="none" rtlCol="0">
            <a:spAutoFit/>
          </a:bodyPr>
          <a:lstStyle/>
          <a:p>
            <a:r>
              <a:rPr kumimoji="1" lang="ja-JP" altLang="en-US" sz="2800" dirty="0"/>
              <a:t>経済産業省（</a:t>
            </a:r>
            <a:r>
              <a:rPr kumimoji="1" lang="en-US" altLang="ja-JP" sz="2800" dirty="0"/>
              <a:t>2006</a:t>
            </a:r>
            <a:r>
              <a:rPr kumimoji="1" lang="ja-JP" altLang="en-US" sz="2800" dirty="0"/>
              <a:t>年）</a:t>
            </a:r>
          </a:p>
        </p:txBody>
      </p:sp>
    </p:spTree>
    <p:extLst>
      <p:ext uri="{BB962C8B-B14F-4D97-AF65-F5344CB8AC3E}">
        <p14:creationId xmlns:p14="http://schemas.microsoft.com/office/powerpoint/2010/main" val="3311794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社会人基礎力②</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76400"/>
            <a:ext cx="8427358" cy="4200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4716016" y="5867980"/>
            <a:ext cx="3833101" cy="523220"/>
          </a:xfrm>
          <a:prstGeom prst="rect">
            <a:avLst/>
          </a:prstGeom>
          <a:noFill/>
        </p:spPr>
        <p:txBody>
          <a:bodyPr wrap="none" rtlCol="0">
            <a:spAutoFit/>
          </a:bodyPr>
          <a:lstStyle/>
          <a:p>
            <a:r>
              <a:rPr kumimoji="1" lang="ja-JP" altLang="en-US" sz="2800" dirty="0"/>
              <a:t>経済産業省（</a:t>
            </a:r>
            <a:r>
              <a:rPr kumimoji="1" lang="en-US" altLang="ja-JP" sz="2800" dirty="0"/>
              <a:t>2006</a:t>
            </a:r>
            <a:r>
              <a:rPr kumimoji="1" lang="ja-JP" altLang="en-US" sz="2800" dirty="0"/>
              <a:t>年）</a:t>
            </a:r>
          </a:p>
        </p:txBody>
      </p:sp>
    </p:spTree>
    <p:extLst>
      <p:ext uri="{BB962C8B-B14F-4D97-AF65-F5344CB8AC3E}">
        <p14:creationId xmlns:p14="http://schemas.microsoft.com/office/powerpoint/2010/main" val="280281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社会人基礎力③</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100" y="2060848"/>
            <a:ext cx="8571800" cy="309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4716016" y="5867980"/>
            <a:ext cx="3833101" cy="523220"/>
          </a:xfrm>
          <a:prstGeom prst="rect">
            <a:avLst/>
          </a:prstGeom>
          <a:noFill/>
        </p:spPr>
        <p:txBody>
          <a:bodyPr wrap="none" rtlCol="0">
            <a:spAutoFit/>
          </a:bodyPr>
          <a:lstStyle/>
          <a:p>
            <a:r>
              <a:rPr kumimoji="1" lang="ja-JP" altLang="en-US" sz="2800" dirty="0"/>
              <a:t>経済産業省（</a:t>
            </a:r>
            <a:r>
              <a:rPr kumimoji="1" lang="en-US" altLang="ja-JP" sz="2800" dirty="0"/>
              <a:t>2006</a:t>
            </a:r>
            <a:r>
              <a:rPr kumimoji="1" lang="ja-JP" altLang="en-US" sz="2800" dirty="0"/>
              <a:t>年）</a:t>
            </a:r>
          </a:p>
        </p:txBody>
      </p:sp>
    </p:spTree>
    <p:extLst>
      <p:ext uri="{BB962C8B-B14F-4D97-AF65-F5344CB8AC3E}">
        <p14:creationId xmlns:p14="http://schemas.microsoft.com/office/powerpoint/2010/main" val="3133695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主体的・対話的な授業の必要性</a:t>
            </a:r>
            <a:endParaRPr kumimoji="1" lang="ja-JP" altLang="en-US" dirty="0"/>
          </a:p>
        </p:txBody>
      </p:sp>
      <p:sp>
        <p:nvSpPr>
          <p:cNvPr id="3" name="コンテンツ プレースホルダー 2"/>
          <p:cNvSpPr>
            <a:spLocks noGrp="1"/>
          </p:cNvSpPr>
          <p:nvPr>
            <p:ph idx="1"/>
          </p:nvPr>
        </p:nvSpPr>
        <p:spPr>
          <a:xfrm>
            <a:off x="349696" y="1567333"/>
            <a:ext cx="8686800" cy="4525963"/>
          </a:xfrm>
        </p:spPr>
        <p:txBody>
          <a:bodyPr>
            <a:normAutofit/>
          </a:bodyPr>
          <a:lstStyle/>
          <a:p>
            <a:pPr marL="0" indent="0">
              <a:buNone/>
            </a:pPr>
            <a:r>
              <a:rPr lang="ja-JP" altLang="en-US" dirty="0"/>
              <a:t>●「面白くてわかりやすい授業」の限界</a:t>
            </a:r>
            <a:endParaRPr lang="en-US" altLang="ja-JP" dirty="0"/>
          </a:p>
          <a:p>
            <a:pPr marL="0" indent="0">
              <a:buNone/>
            </a:pPr>
            <a:r>
              <a:rPr lang="ja-JP" altLang="en-US" dirty="0"/>
              <a:t>●「教えることのできないこと」の存在</a:t>
            </a:r>
          </a:p>
          <a:p>
            <a:pPr marL="0" indent="0">
              <a:buNone/>
            </a:pPr>
            <a:r>
              <a:rPr lang="ja-JP" altLang="en-US" dirty="0"/>
              <a:t>　ｅｘ）社会人基礎力</a:t>
            </a:r>
            <a:endParaRPr lang="en-US" altLang="ja-JP" dirty="0"/>
          </a:p>
          <a:p>
            <a:pPr marL="0" indent="0">
              <a:buNone/>
            </a:pPr>
            <a:endParaRPr lang="ja-JP" altLang="en-US" dirty="0"/>
          </a:p>
          <a:p>
            <a:pPr marL="0" indent="0" algn="ctr">
              <a:buNone/>
            </a:pPr>
            <a:r>
              <a:rPr lang="ja-JP" altLang="en-US" dirty="0"/>
              <a:t>「（教師が）教える」→「（生徒が）学ぶ」</a:t>
            </a:r>
          </a:p>
          <a:p>
            <a:pPr marL="0" indent="0" algn="ctr">
              <a:buNone/>
            </a:pPr>
            <a:r>
              <a:rPr lang="en-US" altLang="ja-JP" sz="4000" b="1" dirty="0">
                <a:solidFill>
                  <a:srgbClr val="FF0000"/>
                </a:solidFill>
              </a:rPr>
              <a:t>Teach</a:t>
            </a:r>
            <a:r>
              <a:rPr lang="ja-JP" altLang="en-US" sz="4000" b="1" dirty="0">
                <a:solidFill>
                  <a:srgbClr val="FF0000"/>
                </a:solidFill>
              </a:rPr>
              <a:t>から</a:t>
            </a:r>
            <a:r>
              <a:rPr lang="en-US" altLang="ja-JP" sz="4000" b="1" dirty="0">
                <a:solidFill>
                  <a:srgbClr val="FF0000"/>
                </a:solidFill>
              </a:rPr>
              <a:t>Learn</a:t>
            </a:r>
            <a:r>
              <a:rPr lang="ja-JP" altLang="en-US" sz="4000" b="1" dirty="0" err="1">
                <a:solidFill>
                  <a:srgbClr val="FF0000"/>
                </a:solidFill>
              </a:rPr>
              <a:t>への</a:t>
            </a:r>
            <a:r>
              <a:rPr lang="ja-JP" altLang="en-US" sz="4000" b="1" dirty="0">
                <a:solidFill>
                  <a:srgbClr val="FF0000"/>
                </a:solidFill>
              </a:rPr>
              <a:t>質的転換</a:t>
            </a:r>
            <a:endParaRPr kumimoji="1" lang="en-US" altLang="ja-JP" sz="4000" b="1" dirty="0">
              <a:solidFill>
                <a:srgbClr val="FF0000"/>
              </a:solidFill>
            </a:endParaRPr>
          </a:p>
        </p:txBody>
      </p:sp>
    </p:spTree>
    <p:extLst>
      <p:ext uri="{BB962C8B-B14F-4D97-AF65-F5344CB8AC3E}">
        <p14:creationId xmlns:p14="http://schemas.microsoft.com/office/powerpoint/2010/main" val="3267995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a:t>話題③</a:t>
            </a:r>
            <a:endParaRPr kumimoji="1" lang="en-US" altLang="ja-JP" sz="5400" b="1" dirty="0"/>
          </a:p>
          <a:p>
            <a:pPr algn="ctr"/>
            <a:r>
              <a:rPr lang="ja-JP" altLang="en-US" sz="5400" b="1" dirty="0"/>
              <a:t>授業のデザインの前提</a:t>
            </a:r>
          </a:p>
        </p:txBody>
      </p:sp>
    </p:spTree>
    <p:extLst>
      <p:ext uri="{BB962C8B-B14F-4D97-AF65-F5344CB8AC3E}">
        <p14:creationId xmlns:p14="http://schemas.microsoft.com/office/powerpoint/2010/main" val="2880958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AL</a:t>
            </a:r>
            <a:r>
              <a:rPr lang="ja-JP" altLang="en-US" dirty="0"/>
              <a:t>型授業の全体像</a:t>
            </a:r>
            <a:endParaRPr kumimoji="1" lang="ja-JP" altLang="en-US" dirty="0"/>
          </a:p>
        </p:txBody>
      </p:sp>
      <p:sp>
        <p:nvSpPr>
          <p:cNvPr id="4" name="テキスト ボックス 3"/>
          <p:cNvSpPr txBox="1"/>
          <p:nvPr/>
        </p:nvSpPr>
        <p:spPr>
          <a:xfrm>
            <a:off x="1362292" y="1767006"/>
            <a:ext cx="738664" cy="4165564"/>
          </a:xfrm>
          <a:prstGeom prst="rect">
            <a:avLst/>
          </a:prstGeom>
          <a:solidFill>
            <a:srgbClr val="FFFF00"/>
          </a:solidFill>
          <a:ln>
            <a:solidFill>
              <a:schemeClr val="tx1"/>
            </a:solidFill>
          </a:ln>
        </p:spPr>
        <p:txBody>
          <a:bodyPr vert="eaVert" wrap="none" rtlCol="0">
            <a:spAutoFit/>
          </a:bodyPr>
          <a:lstStyle/>
          <a:p>
            <a:r>
              <a:rPr lang="ja-JP" altLang="en-US" sz="3600" dirty="0"/>
              <a:t> ①目指したいもの  </a:t>
            </a:r>
            <a:endParaRPr kumimoji="1" lang="ja-JP" altLang="en-US" sz="3600" dirty="0"/>
          </a:p>
        </p:txBody>
      </p:sp>
      <p:sp>
        <p:nvSpPr>
          <p:cNvPr id="5" name="右矢印 4"/>
          <p:cNvSpPr/>
          <p:nvPr/>
        </p:nvSpPr>
        <p:spPr>
          <a:xfrm>
            <a:off x="2483768" y="2871252"/>
            <a:ext cx="4104456" cy="968003"/>
          </a:xfrm>
          <a:prstGeom prst="rightArrow">
            <a:avLst>
              <a:gd name="adj1" fmla="val 3625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164288" y="1791110"/>
            <a:ext cx="738664" cy="4247317"/>
          </a:xfrm>
          <a:prstGeom prst="rect">
            <a:avLst/>
          </a:prstGeom>
          <a:solidFill>
            <a:srgbClr val="FFFF00"/>
          </a:solidFill>
          <a:ln>
            <a:solidFill>
              <a:schemeClr val="tx1"/>
            </a:solidFill>
          </a:ln>
        </p:spPr>
        <p:txBody>
          <a:bodyPr vert="eaVert" wrap="none" rtlCol="0">
            <a:spAutoFit/>
          </a:bodyPr>
          <a:lstStyle/>
          <a:p>
            <a:r>
              <a:rPr lang="ja-JP" altLang="en-US" sz="3600" dirty="0"/>
              <a:t>③</a:t>
            </a:r>
            <a:r>
              <a:rPr kumimoji="1" lang="ja-JP" altLang="en-US" sz="3600" dirty="0"/>
              <a:t>ＡＬ型授業の効果</a:t>
            </a:r>
          </a:p>
        </p:txBody>
      </p:sp>
      <p:sp>
        <p:nvSpPr>
          <p:cNvPr id="7" name="テキスト ボックス 6"/>
          <p:cNvSpPr txBox="1"/>
          <p:nvPr/>
        </p:nvSpPr>
        <p:spPr>
          <a:xfrm>
            <a:off x="2555776" y="1916832"/>
            <a:ext cx="3877985" cy="646331"/>
          </a:xfrm>
          <a:prstGeom prst="rect">
            <a:avLst/>
          </a:prstGeom>
          <a:solidFill>
            <a:srgbClr val="FFFF00"/>
          </a:solidFill>
          <a:ln>
            <a:solidFill>
              <a:schemeClr val="tx1"/>
            </a:solidFill>
          </a:ln>
        </p:spPr>
        <p:txBody>
          <a:bodyPr vert="horz" wrap="none" rtlCol="0">
            <a:spAutoFit/>
          </a:bodyPr>
          <a:lstStyle/>
          <a:p>
            <a:r>
              <a:rPr lang="ja-JP" altLang="en-US" sz="3600" dirty="0"/>
              <a:t>②授業のデザイン</a:t>
            </a:r>
            <a:endParaRPr kumimoji="1" lang="en-US" altLang="ja-JP" sz="3600" dirty="0"/>
          </a:p>
        </p:txBody>
      </p:sp>
      <p:sp>
        <p:nvSpPr>
          <p:cNvPr id="9" name="環状矢印 8"/>
          <p:cNvSpPr/>
          <p:nvPr/>
        </p:nvSpPr>
        <p:spPr>
          <a:xfrm rot="10800000">
            <a:off x="2223356" y="2752911"/>
            <a:ext cx="4697288" cy="3084125"/>
          </a:xfrm>
          <a:prstGeom prst="circularArrow">
            <a:avLst>
              <a:gd name="adj1" fmla="val 8955"/>
              <a:gd name="adj2" fmla="val 944356"/>
              <a:gd name="adj3" fmla="val 21331902"/>
              <a:gd name="adj4" fmla="val 10757551"/>
              <a:gd name="adj5" fmla="val 143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3057505" y="5734997"/>
            <a:ext cx="2954655" cy="646331"/>
          </a:xfrm>
          <a:prstGeom prst="rect">
            <a:avLst/>
          </a:prstGeom>
          <a:solidFill>
            <a:srgbClr val="FFFF00"/>
          </a:solidFill>
          <a:ln>
            <a:solidFill>
              <a:schemeClr val="tx1"/>
            </a:solidFill>
          </a:ln>
        </p:spPr>
        <p:txBody>
          <a:bodyPr vert="horz" wrap="none" rtlCol="0">
            <a:spAutoFit/>
          </a:bodyPr>
          <a:lstStyle/>
          <a:p>
            <a:r>
              <a:rPr lang="ja-JP" altLang="en-US" sz="3600" dirty="0"/>
              <a:t>④授業の改善</a:t>
            </a:r>
            <a:endParaRPr kumimoji="1" lang="en-US" altLang="ja-JP" sz="3600" dirty="0"/>
          </a:p>
        </p:txBody>
      </p:sp>
    </p:spTree>
    <p:extLst>
      <p:ext uri="{BB962C8B-B14F-4D97-AF65-F5344CB8AC3E}">
        <p14:creationId xmlns:p14="http://schemas.microsoft.com/office/powerpoint/2010/main" val="3425928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ビジョン</a:t>
            </a:r>
          </a:p>
        </p:txBody>
      </p:sp>
      <p:sp>
        <p:nvSpPr>
          <p:cNvPr id="3" name="コンテンツ プレースホルダー 2"/>
          <p:cNvSpPr>
            <a:spLocks noGrp="1"/>
          </p:cNvSpPr>
          <p:nvPr>
            <p:ph idx="1"/>
          </p:nvPr>
        </p:nvSpPr>
        <p:spPr/>
        <p:txBody>
          <a:bodyPr/>
          <a:lstStyle/>
          <a:p>
            <a:pPr marL="0" indent="0" algn="ctr">
              <a:buNone/>
            </a:pPr>
            <a:r>
              <a:rPr lang="ja-JP" altLang="en-US" sz="4000" b="1" dirty="0">
                <a:solidFill>
                  <a:srgbClr val="FF0000"/>
                </a:solidFill>
              </a:rPr>
              <a:t>「</a:t>
            </a:r>
            <a:r>
              <a:rPr lang="ja-JP" altLang="ja-JP" sz="4000" b="1" dirty="0">
                <a:solidFill>
                  <a:srgbClr val="FF0000"/>
                </a:solidFill>
              </a:rPr>
              <a:t>誰もが生きやすい社会の実現</a:t>
            </a:r>
            <a:r>
              <a:rPr lang="ja-JP" altLang="en-US" sz="4000" b="1" dirty="0">
                <a:solidFill>
                  <a:srgbClr val="FF0000"/>
                </a:solidFill>
              </a:rPr>
              <a:t>」</a:t>
            </a:r>
            <a:endParaRPr lang="en-US" altLang="ja-JP" sz="4000" b="1" dirty="0">
              <a:solidFill>
                <a:srgbClr val="FF0000"/>
              </a:solidFill>
            </a:endParaRPr>
          </a:p>
          <a:p>
            <a:pPr marL="0" indent="0">
              <a:buNone/>
            </a:pPr>
            <a:endParaRPr lang="en-US" altLang="ja-JP" dirty="0"/>
          </a:p>
          <a:p>
            <a:pPr marL="0" indent="0">
              <a:buNone/>
            </a:pPr>
            <a:r>
              <a:rPr lang="ja-JP" altLang="en-US" dirty="0"/>
              <a:t>→ここを起点にして考える</a:t>
            </a:r>
            <a:endParaRPr lang="ja-JP" altLang="ja-JP" dirty="0"/>
          </a:p>
          <a:p>
            <a:endParaRPr kumimoji="1" lang="en-US" altLang="ja-JP" dirty="0"/>
          </a:p>
          <a:p>
            <a:pPr marL="0" indent="0">
              <a:buNone/>
            </a:pPr>
            <a:r>
              <a:rPr lang="en-US" altLang="ja-JP" dirty="0"/>
              <a:t>※</a:t>
            </a:r>
            <a:r>
              <a:rPr lang="ja-JP" altLang="en-US" dirty="0"/>
              <a:t>「学校教育の目的」は何か？</a:t>
            </a:r>
            <a:endParaRPr lang="en-US" altLang="ja-JP" dirty="0"/>
          </a:p>
          <a:p>
            <a:pPr marL="0" indent="0">
              <a:buNone/>
            </a:pPr>
            <a:r>
              <a:rPr kumimoji="1" lang="en-US" altLang="ja-JP" dirty="0"/>
              <a:t>※</a:t>
            </a:r>
            <a:r>
              <a:rPr lang="ja-JP" altLang="en-US" dirty="0"/>
              <a:t>具体的にはどんな方法がありうるか？</a:t>
            </a:r>
            <a:endParaRPr kumimoji="1" lang="ja-JP" altLang="en-US" dirty="0"/>
          </a:p>
        </p:txBody>
      </p:sp>
    </p:spTree>
    <p:extLst>
      <p:ext uri="{BB962C8B-B14F-4D97-AF65-F5344CB8AC3E}">
        <p14:creationId xmlns:p14="http://schemas.microsoft.com/office/powerpoint/2010/main" val="2859207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この時間の目的</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566721050"/>
              </p:ext>
            </p:extLst>
          </p:nvPr>
        </p:nvGraphicFramePr>
        <p:xfrm>
          <a:off x="457200" y="1600200"/>
          <a:ext cx="836327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71691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1268760"/>
            <a:ext cx="8229600" cy="4525963"/>
          </a:xfrm>
        </p:spPr>
        <p:txBody>
          <a:bodyPr>
            <a:normAutofit/>
          </a:bodyPr>
          <a:lstStyle/>
          <a:p>
            <a:pPr marL="0" indent="0">
              <a:buNone/>
            </a:pPr>
            <a:r>
              <a:rPr lang="ja-JP" altLang="ja-JP" b="1" dirty="0"/>
              <a:t>●</a:t>
            </a:r>
            <a:r>
              <a:rPr lang="ja-JP" altLang="en-US" b="1" dirty="0"/>
              <a:t>教育活動全体の「遠い目標」</a:t>
            </a:r>
            <a:endParaRPr lang="ja-JP" altLang="ja-JP" b="1" dirty="0"/>
          </a:p>
          <a:p>
            <a:pPr marL="0" indent="0">
              <a:buNone/>
            </a:pPr>
            <a:r>
              <a:rPr lang="ja-JP" altLang="en-US" dirty="0"/>
              <a:t>・他律から自律へ</a:t>
            </a:r>
            <a:endParaRPr lang="en-US" altLang="ja-JP" dirty="0"/>
          </a:p>
          <a:p>
            <a:pPr marL="0" indent="0">
              <a:buNone/>
            </a:pPr>
            <a:r>
              <a:rPr lang="ja-JP" altLang="en-US" dirty="0"/>
              <a:t>・多様性の認識・受容・活用</a:t>
            </a:r>
            <a:endParaRPr lang="ja-JP" altLang="ja-JP" dirty="0"/>
          </a:p>
          <a:p>
            <a:pPr marL="0" indent="0">
              <a:buNone/>
            </a:pPr>
            <a:r>
              <a:rPr lang="en-US" altLang="ja-JP" dirty="0"/>
              <a:t> </a:t>
            </a:r>
            <a:endParaRPr lang="ja-JP" altLang="ja-JP" dirty="0"/>
          </a:p>
          <a:p>
            <a:pPr marL="0" indent="0">
              <a:buNone/>
            </a:pPr>
            <a:r>
              <a:rPr lang="ja-JP" altLang="ja-JP" b="1" dirty="0"/>
              <a:t>●授業</a:t>
            </a:r>
            <a:r>
              <a:rPr lang="ja-JP" altLang="en-US" b="1" dirty="0"/>
              <a:t>等の「近い目標」</a:t>
            </a:r>
            <a:endParaRPr lang="ja-JP" altLang="ja-JP" b="1" dirty="0"/>
          </a:p>
          <a:p>
            <a:pPr marL="0" indent="0">
              <a:buNone/>
            </a:pPr>
            <a:r>
              <a:rPr lang="ja-JP" altLang="ja-JP" dirty="0"/>
              <a:t>・自分の目で見て、自分の頭で考える</a:t>
            </a:r>
          </a:p>
          <a:p>
            <a:pPr marL="0" indent="0">
              <a:buNone/>
            </a:pPr>
            <a:r>
              <a:rPr lang="ja-JP" altLang="ja-JP" dirty="0"/>
              <a:t>・主体性（自主性ではない）</a:t>
            </a:r>
          </a:p>
          <a:p>
            <a:endParaRPr kumimoji="1" lang="ja-JP" altLang="en-US" dirty="0"/>
          </a:p>
        </p:txBody>
      </p:sp>
    </p:spTree>
    <p:extLst>
      <p:ext uri="{BB962C8B-B14F-4D97-AF65-F5344CB8AC3E}">
        <p14:creationId xmlns:p14="http://schemas.microsoft.com/office/powerpoint/2010/main" val="14886604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7ECEED-5E83-410B-8E9A-ADF94FA2A4A0}"/>
              </a:ext>
            </a:extLst>
          </p:cNvPr>
          <p:cNvSpPr>
            <a:spLocks noGrp="1"/>
          </p:cNvSpPr>
          <p:nvPr>
            <p:ph type="title"/>
          </p:nvPr>
        </p:nvSpPr>
        <p:spPr/>
        <p:txBody>
          <a:bodyPr/>
          <a:lstStyle/>
          <a:p>
            <a:r>
              <a:rPr kumimoji="1" lang="ja-JP" altLang="en-US" dirty="0"/>
              <a:t>単元指導計画</a:t>
            </a:r>
          </a:p>
        </p:txBody>
      </p:sp>
      <p:pic>
        <p:nvPicPr>
          <p:cNvPr id="3074" name="Picture 2">
            <a:extLst>
              <a:ext uri="{FF2B5EF4-FFF2-40B4-BE49-F238E27FC236}">
                <a16:creationId xmlns:a16="http://schemas.microsoft.com/office/drawing/2014/main" id="{AF20B75B-3FDB-4E45-B3EA-B6AB90ED92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124744"/>
            <a:ext cx="5472608" cy="5546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02537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B8661-F75C-4770-95AF-A4E21E0C2465}"/>
              </a:ext>
            </a:extLst>
          </p:cNvPr>
          <p:cNvSpPr>
            <a:spLocks noGrp="1"/>
          </p:cNvSpPr>
          <p:nvPr>
            <p:ph type="title"/>
          </p:nvPr>
        </p:nvSpPr>
        <p:spPr/>
        <p:txBody>
          <a:bodyPr/>
          <a:lstStyle/>
          <a:p>
            <a:r>
              <a:rPr lang="ja-JP" altLang="en-US" dirty="0"/>
              <a:t>単元指導計画の「要素」</a:t>
            </a:r>
            <a:endParaRPr kumimoji="1" lang="ja-JP" altLang="en-US" dirty="0"/>
          </a:p>
        </p:txBody>
      </p:sp>
      <p:sp>
        <p:nvSpPr>
          <p:cNvPr id="3" name="コンテンツ プレースホルダー 2">
            <a:extLst>
              <a:ext uri="{FF2B5EF4-FFF2-40B4-BE49-F238E27FC236}">
                <a16:creationId xmlns:a16="http://schemas.microsoft.com/office/drawing/2014/main" id="{0DF914BA-9ABF-485F-B45D-481F8FD71477}"/>
              </a:ext>
            </a:extLst>
          </p:cNvPr>
          <p:cNvSpPr>
            <a:spLocks noGrp="1"/>
          </p:cNvSpPr>
          <p:nvPr>
            <p:ph idx="1"/>
          </p:nvPr>
        </p:nvSpPr>
        <p:spPr/>
        <p:txBody>
          <a:bodyPr>
            <a:normAutofit lnSpcReduction="10000"/>
          </a:bodyPr>
          <a:lstStyle/>
          <a:p>
            <a:r>
              <a:rPr kumimoji="1" lang="ja-JP" altLang="en-US" b="1" dirty="0"/>
              <a:t>教科書中心の授業</a:t>
            </a:r>
            <a:endParaRPr kumimoji="1" lang="en-US" altLang="ja-JP" b="1" dirty="0"/>
          </a:p>
          <a:p>
            <a:pPr marL="0" indent="0">
              <a:buNone/>
            </a:pPr>
            <a:r>
              <a:rPr lang="ja-JP" altLang="en-US" dirty="0"/>
              <a:t>　プリントを配布→グループワーク</a:t>
            </a:r>
            <a:endParaRPr lang="en-US" altLang="ja-JP" dirty="0"/>
          </a:p>
          <a:p>
            <a:pPr marL="0" indent="0">
              <a:buNone/>
            </a:pPr>
            <a:endParaRPr lang="en-US" altLang="ja-JP" dirty="0"/>
          </a:p>
          <a:p>
            <a:r>
              <a:rPr kumimoji="1" lang="ja-JP" altLang="en-US" b="1" dirty="0"/>
              <a:t>観察実験の授業</a:t>
            </a:r>
            <a:endParaRPr kumimoji="1" lang="en-US" altLang="ja-JP" b="1" dirty="0"/>
          </a:p>
          <a:p>
            <a:pPr marL="0" indent="0">
              <a:buNone/>
            </a:pPr>
            <a:r>
              <a:rPr lang="ja-JP" altLang="en-US" dirty="0"/>
              <a:t>　グループ活動→プレゼンテーション</a:t>
            </a:r>
            <a:endParaRPr lang="en-US" altLang="ja-JP" dirty="0"/>
          </a:p>
          <a:p>
            <a:pPr marL="0" indent="0">
              <a:buNone/>
            </a:pPr>
            <a:endParaRPr lang="en-US" altLang="ja-JP" dirty="0"/>
          </a:p>
          <a:p>
            <a:r>
              <a:rPr kumimoji="1" lang="ja-JP" altLang="en-US" b="1" dirty="0"/>
              <a:t>プロジェクト型の授業</a:t>
            </a:r>
            <a:endParaRPr kumimoji="1" lang="en-US" altLang="ja-JP" b="1" dirty="0"/>
          </a:p>
          <a:p>
            <a:pPr marL="0" indent="0">
              <a:buNone/>
            </a:pPr>
            <a:r>
              <a:rPr lang="ja-JP" altLang="en-US" dirty="0"/>
              <a:t>　グループ活動→プレゼンテーション</a:t>
            </a:r>
            <a:endParaRPr kumimoji="1" lang="ja-JP" altLang="en-US" dirty="0"/>
          </a:p>
        </p:txBody>
      </p:sp>
    </p:spTree>
    <p:extLst>
      <p:ext uri="{BB962C8B-B14F-4D97-AF65-F5344CB8AC3E}">
        <p14:creationId xmlns:p14="http://schemas.microsoft.com/office/powerpoint/2010/main" val="15198277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63272" cy="1143000"/>
          </a:xfrm>
        </p:spPr>
        <p:txBody>
          <a:bodyPr>
            <a:normAutofit fontScale="90000"/>
          </a:bodyPr>
          <a:lstStyle/>
          <a:p>
            <a:r>
              <a:rPr lang="ja-JP" altLang="en-US" dirty="0"/>
              <a:t>思考の材料③目標と方法をつなげる</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509429237"/>
              </p:ext>
            </p:extLst>
          </p:nvPr>
        </p:nvGraphicFramePr>
        <p:xfrm>
          <a:off x="611560" y="1556792"/>
          <a:ext cx="793122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51431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a:t>話題④</a:t>
            </a:r>
            <a:endParaRPr kumimoji="1" lang="en-US" altLang="ja-JP" sz="5400" b="1" dirty="0"/>
          </a:p>
          <a:p>
            <a:pPr algn="ctr"/>
            <a:r>
              <a:rPr lang="ja-JP" altLang="en-US" sz="5400" b="1" dirty="0"/>
              <a:t>教科書中心の授業</a:t>
            </a:r>
          </a:p>
        </p:txBody>
      </p:sp>
    </p:spTree>
    <p:extLst>
      <p:ext uri="{BB962C8B-B14F-4D97-AF65-F5344CB8AC3E}">
        <p14:creationId xmlns:p14="http://schemas.microsoft.com/office/powerpoint/2010/main" val="11746833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授業の流れ（</a:t>
            </a:r>
            <a:r>
              <a:rPr lang="en-US" altLang="ja-JP" dirty="0"/>
              <a:t>50</a:t>
            </a:r>
            <a:r>
              <a:rPr lang="ja-JP" altLang="en-US" dirty="0"/>
              <a:t>分授業）</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1756968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51277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「目的」と「目標」</a:t>
            </a:r>
            <a:endParaRPr kumimoji="1" lang="ja-JP" altLang="en-US" dirty="0"/>
          </a:p>
        </p:txBody>
      </p:sp>
      <p:sp>
        <p:nvSpPr>
          <p:cNvPr id="4" name="フリーフォーム 3"/>
          <p:cNvSpPr/>
          <p:nvPr/>
        </p:nvSpPr>
        <p:spPr>
          <a:xfrm>
            <a:off x="783894" y="2480702"/>
            <a:ext cx="7576211" cy="3600400"/>
          </a:xfrm>
          <a:custGeom>
            <a:avLst/>
            <a:gdLst>
              <a:gd name="connsiteX0" fmla="*/ 0 w 5725551"/>
              <a:gd name="connsiteY0" fmla="*/ 2869834 h 2912037"/>
              <a:gd name="connsiteX1" fmla="*/ 2841674 w 5725551"/>
              <a:gd name="connsiteY1" fmla="*/ 25 h 2912037"/>
              <a:gd name="connsiteX2" fmla="*/ 5725551 w 5725551"/>
              <a:gd name="connsiteY2" fmla="*/ 2912037 h 2912037"/>
            </a:gdLst>
            <a:ahLst/>
            <a:cxnLst>
              <a:cxn ang="0">
                <a:pos x="connsiteX0" y="connsiteY0"/>
              </a:cxn>
              <a:cxn ang="0">
                <a:pos x="connsiteX1" y="connsiteY1"/>
              </a:cxn>
              <a:cxn ang="0">
                <a:pos x="connsiteX2" y="connsiteY2"/>
              </a:cxn>
            </a:cxnLst>
            <a:rect l="l" t="t" r="r" b="b"/>
            <a:pathLst>
              <a:path w="5725551" h="2912037">
                <a:moveTo>
                  <a:pt x="0" y="2869834"/>
                </a:moveTo>
                <a:cubicBezTo>
                  <a:pt x="943708" y="1431412"/>
                  <a:pt x="1887416" y="-7009"/>
                  <a:pt x="2841674" y="25"/>
                </a:cubicBezTo>
                <a:cubicBezTo>
                  <a:pt x="3795932" y="7059"/>
                  <a:pt x="4760741" y="1459548"/>
                  <a:pt x="5725551" y="2912037"/>
                </a:cubicBezTo>
              </a:path>
            </a:pathLst>
          </a:cu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707904" y="1772816"/>
            <a:ext cx="1728192" cy="646331"/>
          </a:xfrm>
          <a:prstGeom prst="rect">
            <a:avLst/>
          </a:prstGeom>
          <a:noFill/>
          <a:ln>
            <a:solidFill>
              <a:schemeClr val="tx1"/>
            </a:solidFill>
          </a:ln>
        </p:spPr>
        <p:txBody>
          <a:bodyPr wrap="square" rtlCol="0">
            <a:spAutoFit/>
          </a:bodyPr>
          <a:lstStyle/>
          <a:p>
            <a:pPr algn="ctr"/>
            <a:r>
              <a:rPr kumimoji="1" lang="ja-JP" altLang="en-US" sz="3600" dirty="0"/>
              <a:t>目的</a:t>
            </a:r>
          </a:p>
        </p:txBody>
      </p:sp>
      <p:sp>
        <p:nvSpPr>
          <p:cNvPr id="8" name="右矢印 7"/>
          <p:cNvSpPr/>
          <p:nvPr/>
        </p:nvSpPr>
        <p:spPr>
          <a:xfrm rot="16200000">
            <a:off x="4010216" y="5217187"/>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026504" y="5214188"/>
            <a:ext cx="1174616" cy="523220"/>
          </a:xfrm>
          <a:prstGeom prst="rect">
            <a:avLst/>
          </a:prstGeom>
          <a:solidFill>
            <a:srgbClr val="FFFF00">
              <a:alpha val="72000"/>
            </a:srgbClr>
          </a:solidFill>
        </p:spPr>
        <p:txBody>
          <a:bodyPr wrap="square" rtlCol="0">
            <a:spAutoFit/>
          </a:bodyPr>
          <a:lstStyle/>
          <a:p>
            <a:pPr algn="ctr"/>
            <a:r>
              <a:rPr lang="ja-JP" altLang="en-US" sz="2800" dirty="0"/>
              <a:t>目標</a:t>
            </a:r>
            <a:endParaRPr kumimoji="1" lang="ja-JP" altLang="en-US" sz="2800" dirty="0"/>
          </a:p>
        </p:txBody>
      </p:sp>
      <p:sp>
        <p:nvSpPr>
          <p:cNvPr id="14" name="右矢印 13"/>
          <p:cNvSpPr/>
          <p:nvPr/>
        </p:nvSpPr>
        <p:spPr>
          <a:xfrm rot="16200000">
            <a:off x="3983923" y="3993051"/>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rot="16200000">
            <a:off x="4010216" y="2768914"/>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23756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授業プリントの基本構造</a:t>
            </a:r>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sz="3600" b="1" dirty="0"/>
              <a:t>●目的</a:t>
            </a:r>
            <a:endParaRPr lang="en-US" altLang="ja-JP" sz="3600" b="1" dirty="0"/>
          </a:p>
          <a:p>
            <a:pPr marL="0" indent="0">
              <a:buNone/>
            </a:pPr>
            <a:r>
              <a:rPr lang="ja-JP" altLang="en-US" dirty="0"/>
              <a:t>目指すべきゴール</a:t>
            </a:r>
            <a:endParaRPr lang="en-US" altLang="ja-JP" dirty="0"/>
          </a:p>
          <a:p>
            <a:pPr marL="0" indent="0">
              <a:buNone/>
            </a:pPr>
            <a:endParaRPr kumimoji="1" lang="en-US" altLang="ja-JP" dirty="0"/>
          </a:p>
          <a:p>
            <a:pPr marL="0" indent="0">
              <a:buNone/>
            </a:pPr>
            <a:r>
              <a:rPr kumimoji="1" lang="ja-JP" altLang="en-US" sz="3600" b="1" dirty="0"/>
              <a:t>●課題</a:t>
            </a:r>
            <a:endParaRPr kumimoji="1" lang="en-US" altLang="ja-JP" sz="3600" b="1" dirty="0"/>
          </a:p>
          <a:p>
            <a:pPr marL="0" indent="0">
              <a:buNone/>
            </a:pPr>
            <a:r>
              <a:rPr kumimoji="1" lang="ja-JP" altLang="en-US" dirty="0"/>
              <a:t>ゴールに向かうための道しる</a:t>
            </a:r>
            <a:r>
              <a:rPr kumimoji="1" lang="ja-JP" altLang="en-US" dirty="0" err="1"/>
              <a:t>べ</a:t>
            </a:r>
            <a:endParaRPr kumimoji="1" lang="en-US" altLang="ja-JP" dirty="0"/>
          </a:p>
          <a:p>
            <a:pPr marL="0" indent="0">
              <a:buNone/>
            </a:pPr>
            <a:endParaRPr lang="en-US" altLang="ja-JP" dirty="0"/>
          </a:p>
          <a:p>
            <a:pPr marL="0" indent="0">
              <a:buNone/>
            </a:pPr>
            <a:r>
              <a:rPr lang="ja-JP" altLang="en-US" sz="3600" b="1" dirty="0"/>
              <a:t>●発展課題</a:t>
            </a:r>
            <a:endParaRPr lang="en-US" altLang="ja-JP" sz="3600" b="1" dirty="0"/>
          </a:p>
          <a:p>
            <a:pPr marL="0" indent="0">
              <a:buNone/>
            </a:pPr>
            <a:r>
              <a:rPr lang="ja-JP" altLang="en-US" dirty="0"/>
              <a:t>創造性、思考の深化</a:t>
            </a:r>
            <a:endParaRPr lang="en-US" altLang="ja-JP" dirty="0"/>
          </a:p>
          <a:p>
            <a:endParaRPr kumimoji="1" lang="ja-JP" altLang="en-US" dirty="0"/>
          </a:p>
        </p:txBody>
      </p:sp>
    </p:spTree>
    <p:extLst>
      <p:ext uri="{BB962C8B-B14F-4D97-AF65-F5344CB8AC3E}">
        <p14:creationId xmlns:p14="http://schemas.microsoft.com/office/powerpoint/2010/main" val="19975831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「目的」の定型文</a:t>
            </a:r>
          </a:p>
        </p:txBody>
      </p:sp>
      <p:sp>
        <p:nvSpPr>
          <p:cNvPr id="3" name="コンテンツ プレースホルダー 2"/>
          <p:cNvSpPr>
            <a:spLocks noGrp="1"/>
          </p:cNvSpPr>
          <p:nvPr>
            <p:ph idx="1"/>
          </p:nvPr>
        </p:nvSpPr>
        <p:spPr/>
        <p:txBody>
          <a:bodyPr>
            <a:noAutofit/>
          </a:bodyPr>
          <a:lstStyle/>
          <a:p>
            <a:r>
              <a:rPr lang="ja-JP" altLang="en-US" sz="3600" b="1" dirty="0">
                <a:solidFill>
                  <a:srgbClr val="FF0000"/>
                </a:solidFill>
              </a:rPr>
              <a:t>知る</a:t>
            </a:r>
            <a:r>
              <a:rPr lang="ja-JP" altLang="en-US" sz="3600" dirty="0"/>
              <a:t>　＝　</a:t>
            </a:r>
            <a:r>
              <a:rPr lang="en-US" altLang="ja-JP" sz="3600" b="1" dirty="0"/>
              <a:t>know</a:t>
            </a:r>
          </a:p>
          <a:p>
            <a:endParaRPr kumimoji="1" lang="en-US" altLang="ja-JP" sz="3600" dirty="0"/>
          </a:p>
          <a:p>
            <a:r>
              <a:rPr lang="ja-JP" altLang="en-US" sz="3600" b="1" dirty="0">
                <a:solidFill>
                  <a:srgbClr val="FF0000"/>
                </a:solidFill>
              </a:rPr>
              <a:t>わかる</a:t>
            </a:r>
            <a:r>
              <a:rPr lang="ja-JP" altLang="en-US" sz="3600" dirty="0"/>
              <a:t>　＝　</a:t>
            </a:r>
            <a:r>
              <a:rPr lang="en-US" altLang="ja-JP" sz="3600" b="1" dirty="0"/>
              <a:t>understand</a:t>
            </a:r>
          </a:p>
          <a:p>
            <a:endParaRPr kumimoji="1" lang="en-US" altLang="ja-JP" sz="3600" dirty="0"/>
          </a:p>
          <a:p>
            <a:r>
              <a:rPr lang="ja-JP" altLang="en-US" sz="3600" b="1" dirty="0">
                <a:solidFill>
                  <a:srgbClr val="FF0000"/>
                </a:solidFill>
              </a:rPr>
              <a:t>説明できる</a:t>
            </a:r>
            <a:r>
              <a:rPr lang="ja-JP" altLang="en-US" sz="3600" dirty="0"/>
              <a:t>　＝　</a:t>
            </a:r>
            <a:r>
              <a:rPr lang="en-US" altLang="ja-JP" sz="3600" b="1" dirty="0"/>
              <a:t>explain</a:t>
            </a:r>
          </a:p>
          <a:p>
            <a:endParaRPr kumimoji="1" lang="en-US" altLang="ja-JP" sz="3600" dirty="0"/>
          </a:p>
          <a:p>
            <a:r>
              <a:rPr lang="ja-JP" altLang="en-US" sz="3600" b="1" dirty="0">
                <a:solidFill>
                  <a:srgbClr val="FF0000"/>
                </a:solidFill>
              </a:rPr>
              <a:t>考察する</a:t>
            </a:r>
            <a:r>
              <a:rPr lang="ja-JP" altLang="en-US" sz="3600" dirty="0"/>
              <a:t>　＝　</a:t>
            </a:r>
            <a:r>
              <a:rPr lang="en-US" altLang="ja-JP" sz="3600" b="1" dirty="0"/>
              <a:t>think</a:t>
            </a:r>
            <a:endParaRPr kumimoji="1" lang="ja-JP" altLang="en-US" sz="3600" b="1" dirty="0"/>
          </a:p>
        </p:txBody>
      </p:sp>
    </p:spTree>
    <p:extLst>
      <p:ext uri="{BB962C8B-B14F-4D97-AF65-F5344CB8AC3E}">
        <p14:creationId xmlns:p14="http://schemas.microsoft.com/office/powerpoint/2010/main" val="41198944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「課題」の分類</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sz="3600" b="1" dirty="0"/>
              <a:t>●基礎的内容の理解</a:t>
            </a:r>
            <a:endParaRPr lang="en-US" altLang="ja-JP" sz="3600" b="1" dirty="0"/>
          </a:p>
          <a:p>
            <a:pPr marL="0" indent="0">
              <a:buNone/>
            </a:pPr>
            <a:r>
              <a:rPr lang="ja-JP" altLang="en-US" dirty="0"/>
              <a:t>　思考のためのツールの獲得</a:t>
            </a:r>
            <a:endParaRPr lang="en-US" altLang="ja-JP" dirty="0"/>
          </a:p>
          <a:p>
            <a:pPr marL="0" indent="0">
              <a:buNone/>
            </a:pPr>
            <a:endParaRPr kumimoji="1" lang="en-US" altLang="ja-JP" dirty="0"/>
          </a:p>
          <a:p>
            <a:pPr marL="0" indent="0">
              <a:buNone/>
            </a:pPr>
            <a:r>
              <a:rPr kumimoji="1" lang="ja-JP" altLang="en-US" sz="3600" b="1" dirty="0"/>
              <a:t>●</a:t>
            </a:r>
            <a:r>
              <a:rPr lang="ja-JP" altLang="en-US" sz="3600" b="1" dirty="0"/>
              <a:t>単元の「幹」となる問い</a:t>
            </a:r>
            <a:endParaRPr kumimoji="1" lang="en-US" altLang="ja-JP" sz="3600" b="1" dirty="0"/>
          </a:p>
          <a:p>
            <a:pPr marL="0" indent="0">
              <a:buNone/>
            </a:pPr>
            <a:r>
              <a:rPr lang="ja-JP" altLang="en-US" dirty="0"/>
              <a:t>　知識を活用して思考・表現</a:t>
            </a:r>
            <a:endParaRPr kumimoji="1" lang="en-US" altLang="ja-JP" dirty="0"/>
          </a:p>
          <a:p>
            <a:pPr marL="0" indent="0">
              <a:buNone/>
            </a:pPr>
            <a:endParaRPr lang="en-US" altLang="ja-JP" dirty="0"/>
          </a:p>
          <a:p>
            <a:pPr marL="0" indent="0">
              <a:buNone/>
            </a:pPr>
            <a:r>
              <a:rPr lang="ja-JP" altLang="en-US" sz="3600" b="1" dirty="0"/>
              <a:t>●ヒトの生物学</a:t>
            </a:r>
            <a:endParaRPr lang="en-US" altLang="ja-JP" sz="3600" b="1" dirty="0"/>
          </a:p>
          <a:p>
            <a:pPr marL="0" indent="0">
              <a:buNone/>
            </a:pPr>
            <a:r>
              <a:rPr lang="ja-JP" altLang="en-US" dirty="0"/>
              <a:t>　日常生活や社会との関連</a:t>
            </a:r>
            <a:endParaRPr lang="en-US" altLang="ja-JP" dirty="0"/>
          </a:p>
          <a:p>
            <a:endParaRPr kumimoji="1" lang="ja-JP" altLang="en-US" dirty="0"/>
          </a:p>
        </p:txBody>
      </p:sp>
    </p:spTree>
    <p:extLst>
      <p:ext uri="{BB962C8B-B14F-4D97-AF65-F5344CB8AC3E}">
        <p14:creationId xmlns:p14="http://schemas.microsoft.com/office/powerpoint/2010/main" val="827664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グランドルール</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950016146"/>
              </p:ext>
            </p:extLst>
          </p:nvPr>
        </p:nvGraphicFramePr>
        <p:xfrm>
          <a:off x="457200" y="1600200"/>
          <a:ext cx="836327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48211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目的・</a:t>
            </a:r>
            <a:r>
              <a:rPr lang="ja-JP" altLang="en-US" dirty="0"/>
              <a:t>課題</a:t>
            </a:r>
            <a:r>
              <a:rPr kumimoji="1" lang="ja-JP" altLang="en-US" dirty="0"/>
              <a:t>の具体</a:t>
            </a:r>
            <a:r>
              <a:rPr lang="ja-JP" altLang="en-US" dirty="0"/>
              <a:t>例</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lang="ja-JP" altLang="en-US" sz="2800" b="1" dirty="0"/>
              <a:t>目的</a:t>
            </a:r>
          </a:p>
          <a:p>
            <a:pPr marL="0" indent="0">
              <a:buNone/>
            </a:pPr>
            <a:r>
              <a:rPr lang="ja-JP" altLang="en-US" sz="2400" dirty="0"/>
              <a:t>●生物がなぜ共通性と多様性をもつかわかる。</a:t>
            </a:r>
            <a:endParaRPr lang="en-US" altLang="ja-JP" sz="2400" dirty="0"/>
          </a:p>
          <a:p>
            <a:pPr marL="0" indent="0">
              <a:buNone/>
            </a:pPr>
            <a:r>
              <a:rPr lang="ja-JP" altLang="en-US" sz="2400" dirty="0"/>
              <a:t>●「進化」の視点を持って生物や生命現象を考察しようとする態度を持つ。</a:t>
            </a:r>
            <a:endParaRPr lang="en-US" altLang="ja-JP" sz="2400" dirty="0"/>
          </a:p>
          <a:p>
            <a:pPr marL="0" indent="0">
              <a:buNone/>
            </a:pPr>
            <a:endParaRPr lang="ja-JP" altLang="en-US" sz="2000" dirty="0"/>
          </a:p>
          <a:p>
            <a:pPr marL="0" indent="0">
              <a:buNone/>
            </a:pPr>
            <a:r>
              <a:rPr lang="ja-JP" altLang="en-US" sz="2800" b="1" dirty="0"/>
              <a:t>課題</a:t>
            </a:r>
            <a:endParaRPr lang="en-US" altLang="ja-JP" sz="2800" b="1" dirty="0"/>
          </a:p>
          <a:p>
            <a:pPr marL="0" indent="0">
              <a:buNone/>
            </a:pPr>
            <a:r>
              <a:rPr lang="en-US" altLang="ja-JP" sz="2400" b="1" dirty="0"/>
              <a:t>【</a:t>
            </a:r>
            <a:r>
              <a:rPr lang="ja-JP" altLang="en-US" sz="2400" b="1" dirty="0"/>
              <a:t>基礎</a:t>
            </a:r>
            <a:r>
              <a:rPr lang="en-US" altLang="ja-JP" sz="2400" b="1" dirty="0"/>
              <a:t>】</a:t>
            </a:r>
            <a:r>
              <a:rPr lang="ja-JP" altLang="en-US" sz="2400" dirty="0"/>
              <a:t>生物の進化はどのようなしくみで起こるか？</a:t>
            </a:r>
            <a:endParaRPr lang="en-US" altLang="ja-JP" sz="2400" dirty="0"/>
          </a:p>
          <a:p>
            <a:pPr marL="0" indent="0">
              <a:buNone/>
            </a:pPr>
            <a:r>
              <a:rPr lang="en-US" altLang="ja-JP" sz="2400" b="1" dirty="0"/>
              <a:t>【</a:t>
            </a:r>
            <a:r>
              <a:rPr lang="ja-JP" altLang="en-US" sz="2400" b="1" dirty="0"/>
              <a:t>幹</a:t>
            </a:r>
            <a:r>
              <a:rPr lang="en-US" altLang="ja-JP" sz="2400" b="1" dirty="0"/>
              <a:t>】</a:t>
            </a:r>
            <a:r>
              <a:rPr lang="ja-JP" altLang="en-US" sz="2400" dirty="0"/>
              <a:t>キリンの首はなぜ長くなったのか？</a:t>
            </a:r>
            <a:endParaRPr lang="en-US" altLang="ja-JP" sz="2400" dirty="0"/>
          </a:p>
          <a:p>
            <a:pPr marL="0" indent="0">
              <a:buNone/>
            </a:pPr>
            <a:r>
              <a:rPr lang="en-US" altLang="ja-JP" sz="2400" b="1" dirty="0"/>
              <a:t>【</a:t>
            </a:r>
            <a:r>
              <a:rPr lang="ja-JP" altLang="en-US" sz="2400" b="1" dirty="0"/>
              <a:t>ヒト</a:t>
            </a:r>
            <a:r>
              <a:rPr lang="en-US" altLang="ja-JP" sz="2400" b="1" dirty="0"/>
              <a:t>】</a:t>
            </a:r>
            <a:r>
              <a:rPr lang="ja-JP" altLang="en-US" sz="2400" dirty="0"/>
              <a:t>「人種」とは何か？例えば、「肌」の色はなぜ違うのか？そこにどのような意味があるのか？</a:t>
            </a:r>
          </a:p>
          <a:p>
            <a:pPr marL="0" indent="0">
              <a:buNone/>
            </a:pPr>
            <a:endParaRPr kumimoji="1" lang="ja-JP" altLang="en-US" sz="2000" dirty="0"/>
          </a:p>
        </p:txBody>
      </p:sp>
    </p:spTree>
    <p:extLst>
      <p:ext uri="{BB962C8B-B14F-4D97-AF65-F5344CB8AC3E}">
        <p14:creationId xmlns:p14="http://schemas.microsoft.com/office/powerpoint/2010/main" val="2691247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生徒の学習の補助</a:t>
            </a:r>
          </a:p>
        </p:txBody>
      </p:sp>
      <p:sp>
        <p:nvSpPr>
          <p:cNvPr id="3" name="コンテンツ プレースホルダー 2"/>
          <p:cNvSpPr>
            <a:spLocks noGrp="1"/>
          </p:cNvSpPr>
          <p:nvPr>
            <p:ph idx="1"/>
          </p:nvPr>
        </p:nvSpPr>
        <p:spPr>
          <a:xfrm>
            <a:off x="457200" y="1427500"/>
            <a:ext cx="8229600" cy="4525963"/>
          </a:xfrm>
        </p:spPr>
        <p:txBody>
          <a:bodyPr>
            <a:normAutofit fontScale="92500" lnSpcReduction="20000"/>
          </a:bodyPr>
          <a:lstStyle/>
          <a:p>
            <a:pPr marL="0" indent="0">
              <a:buNone/>
            </a:pPr>
            <a:r>
              <a:rPr lang="ja-JP" altLang="en-US" sz="3500" b="1" dirty="0"/>
              <a:t>●解説講義</a:t>
            </a:r>
            <a:endParaRPr lang="en-US" altLang="ja-JP" sz="3500" b="1" dirty="0"/>
          </a:p>
          <a:p>
            <a:pPr marL="0" indent="0">
              <a:buNone/>
            </a:pPr>
            <a:r>
              <a:rPr lang="ja-JP" altLang="en-US" dirty="0"/>
              <a:t>　</a:t>
            </a:r>
            <a:r>
              <a:rPr lang="ja-JP" altLang="en-US" sz="2600" dirty="0"/>
              <a:t>「概要」の提示</a:t>
            </a:r>
            <a:endParaRPr lang="en-US" altLang="ja-JP" sz="2600" dirty="0"/>
          </a:p>
          <a:p>
            <a:pPr marL="0" indent="0">
              <a:buNone/>
            </a:pPr>
            <a:r>
              <a:rPr lang="ja-JP" altLang="en-US" sz="2600" dirty="0"/>
              <a:t>　つまづきやすいポイントの解説</a:t>
            </a:r>
            <a:endParaRPr lang="en-US" altLang="ja-JP" sz="2600" dirty="0"/>
          </a:p>
          <a:p>
            <a:pPr marL="0" indent="0">
              <a:buNone/>
            </a:pPr>
            <a:endParaRPr kumimoji="1" lang="en-US" altLang="ja-JP" dirty="0"/>
          </a:p>
          <a:p>
            <a:pPr marL="0" indent="0">
              <a:buNone/>
            </a:pPr>
            <a:r>
              <a:rPr kumimoji="1" lang="ja-JP" altLang="en-US" sz="3500" b="1" dirty="0"/>
              <a:t>●「課題の手引き」配布</a:t>
            </a:r>
            <a:endParaRPr kumimoji="1" lang="en-US" altLang="ja-JP" sz="3500" b="1" dirty="0"/>
          </a:p>
          <a:p>
            <a:pPr marL="0" indent="0">
              <a:buNone/>
            </a:pPr>
            <a:r>
              <a:rPr lang="ja-JP" altLang="en-US" sz="2600" dirty="0"/>
              <a:t>　「基礎」のショートカット</a:t>
            </a:r>
            <a:endParaRPr lang="en-US" altLang="ja-JP" sz="2600" dirty="0"/>
          </a:p>
          <a:p>
            <a:pPr marL="0" indent="0">
              <a:buNone/>
            </a:pPr>
            <a:r>
              <a:rPr kumimoji="1" lang="ja-JP" altLang="en-US" sz="2600" dirty="0"/>
              <a:t>　「幹」の思考の</a:t>
            </a:r>
            <a:r>
              <a:rPr lang="ja-JP" altLang="en-US" sz="2600" dirty="0"/>
              <a:t>ヒント</a:t>
            </a:r>
            <a:endParaRPr kumimoji="1" lang="en-US" altLang="ja-JP" sz="2600" dirty="0"/>
          </a:p>
          <a:p>
            <a:pPr marL="0" indent="0">
              <a:buNone/>
            </a:pPr>
            <a:endParaRPr lang="en-US" altLang="ja-JP" dirty="0"/>
          </a:p>
          <a:p>
            <a:pPr marL="0" indent="0">
              <a:buNone/>
            </a:pPr>
            <a:r>
              <a:rPr lang="ja-JP" altLang="en-US" sz="3500" b="1" dirty="0"/>
              <a:t>●「振り返りシート」活用</a:t>
            </a:r>
            <a:endParaRPr lang="en-US" altLang="ja-JP" sz="3500" b="1" dirty="0"/>
          </a:p>
          <a:p>
            <a:pPr marL="0" indent="0">
              <a:buNone/>
            </a:pPr>
            <a:r>
              <a:rPr lang="ja-JP" altLang="en-US" sz="2600" dirty="0"/>
              <a:t>　生徒の「つまづき」への対応</a:t>
            </a:r>
            <a:endParaRPr lang="en-US" altLang="ja-JP" sz="2600" dirty="0"/>
          </a:p>
          <a:p>
            <a:endParaRPr kumimoji="1" lang="ja-JP" altLang="en-US" dirty="0"/>
          </a:p>
        </p:txBody>
      </p:sp>
      <p:sp>
        <p:nvSpPr>
          <p:cNvPr id="4" name="テキスト ボックス 3">
            <a:extLst>
              <a:ext uri="{FF2B5EF4-FFF2-40B4-BE49-F238E27FC236}">
                <a16:creationId xmlns:a16="http://schemas.microsoft.com/office/drawing/2014/main" id="{FB13D2ED-09C2-40FE-94E4-B86C7587B03C}"/>
              </a:ext>
            </a:extLst>
          </p:cNvPr>
          <p:cNvSpPr txBox="1"/>
          <p:nvPr/>
        </p:nvSpPr>
        <p:spPr>
          <a:xfrm>
            <a:off x="1914862" y="5953463"/>
            <a:ext cx="5314275" cy="707886"/>
          </a:xfrm>
          <a:prstGeom prst="rect">
            <a:avLst/>
          </a:prstGeom>
          <a:noFill/>
        </p:spPr>
        <p:txBody>
          <a:bodyPr wrap="none" rtlCol="0">
            <a:spAutoFit/>
          </a:bodyPr>
          <a:lstStyle/>
          <a:p>
            <a:r>
              <a:rPr kumimoji="1" lang="ja-JP" altLang="en-US" sz="4000" b="1" dirty="0">
                <a:solidFill>
                  <a:srgbClr val="FF0000"/>
                </a:solidFill>
              </a:rPr>
              <a:t>「安心感」につなげる</a:t>
            </a:r>
          </a:p>
        </p:txBody>
      </p:sp>
    </p:spTree>
    <p:extLst>
      <p:ext uri="{BB962C8B-B14F-4D97-AF65-F5344CB8AC3E}">
        <p14:creationId xmlns:p14="http://schemas.microsoft.com/office/powerpoint/2010/main" val="26714413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創造性と「関連付け」</a:t>
            </a:r>
            <a:endParaRPr kumimoji="1" lang="ja-JP" altLang="en-US" dirty="0"/>
          </a:p>
        </p:txBody>
      </p:sp>
      <p:sp>
        <p:nvSpPr>
          <p:cNvPr id="3" name="コンテンツ プレースホルダー 2"/>
          <p:cNvSpPr>
            <a:spLocks noGrp="1"/>
          </p:cNvSpPr>
          <p:nvPr>
            <p:ph idx="1"/>
          </p:nvPr>
        </p:nvSpPr>
        <p:spPr>
          <a:xfrm>
            <a:off x="755576" y="5301208"/>
            <a:ext cx="8229600" cy="1440160"/>
          </a:xfrm>
        </p:spPr>
        <p:txBody>
          <a:bodyPr>
            <a:noAutofit/>
          </a:bodyPr>
          <a:lstStyle/>
          <a:p>
            <a:pPr marL="0" indent="0" algn="ctr">
              <a:buNone/>
            </a:pPr>
            <a:r>
              <a:rPr lang="en-US" altLang="ja-JP" sz="2800" b="1" dirty="0">
                <a:latin typeface="+mj-ea"/>
              </a:rPr>
              <a:t>Creativity is just connecting things. </a:t>
            </a:r>
          </a:p>
          <a:p>
            <a:pPr marL="0" indent="0">
              <a:buNone/>
            </a:pPr>
            <a:r>
              <a:rPr lang="ja-JP" altLang="en-US" sz="2400" dirty="0"/>
              <a:t>クリエイティビティとは、何かと何かをつなぐことにすぎない（スティーブ・ジョブズ）</a:t>
            </a:r>
            <a:endParaRPr lang="en-US" altLang="ja-JP" sz="2400" dirty="0"/>
          </a:p>
          <a:p>
            <a:pPr marL="0" indent="0">
              <a:buNone/>
            </a:pPr>
            <a:endParaRPr lang="en-US" altLang="ja-JP" sz="2800" dirty="0"/>
          </a:p>
        </p:txBody>
      </p:sp>
      <p:pic>
        <p:nvPicPr>
          <p:cNvPr id="1026" name="Picture 2" descr="埋め込み画像への固定リン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722" y="1052736"/>
            <a:ext cx="7018670" cy="3686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2348321" y="4706560"/>
            <a:ext cx="6832191" cy="738664"/>
          </a:xfrm>
          <a:prstGeom prst="rect">
            <a:avLst/>
          </a:prstGeom>
          <a:noFill/>
        </p:spPr>
        <p:txBody>
          <a:bodyPr wrap="none" rtlCol="0">
            <a:spAutoFit/>
          </a:bodyPr>
          <a:lstStyle/>
          <a:p>
            <a:r>
              <a:rPr lang="ja-JP" altLang="ja-JP" sz="1400" b="1" dirty="0">
                <a:latin typeface="+mj-ea"/>
                <a:ea typeface="+mj-ea"/>
              </a:rPr>
              <a:t>知識と経験と創造性の違いについて</a:t>
            </a:r>
            <a:r>
              <a:rPr lang="en-US" altLang="ja-JP" sz="1400" b="1" dirty="0">
                <a:latin typeface="+mj-ea"/>
                <a:ea typeface="+mj-ea"/>
              </a:rPr>
              <a:t> </a:t>
            </a:r>
            <a:endParaRPr lang="ja-JP" altLang="ja-JP" sz="1400" dirty="0">
              <a:latin typeface="+mj-ea"/>
              <a:ea typeface="+mj-ea"/>
            </a:endParaRPr>
          </a:p>
          <a:p>
            <a:r>
              <a:rPr lang="en-US" altLang="ja-JP" sz="1400" b="1" dirty="0">
                <a:latin typeface="+mj-ea"/>
                <a:ea typeface="+mj-ea"/>
              </a:rPr>
              <a:t>https://twitter.com/Stakesh/status/432505262021160961/photo/1</a:t>
            </a:r>
            <a:endParaRPr lang="ja-JP" altLang="ja-JP" sz="1400" dirty="0">
              <a:latin typeface="+mj-ea"/>
              <a:ea typeface="+mj-ea"/>
            </a:endParaRPr>
          </a:p>
          <a:p>
            <a:endParaRPr kumimoji="1" lang="ja-JP" altLang="en-US" sz="1400" dirty="0">
              <a:latin typeface="+mj-ea"/>
              <a:ea typeface="+mj-ea"/>
            </a:endParaRPr>
          </a:p>
        </p:txBody>
      </p:sp>
    </p:spTree>
    <p:extLst>
      <p:ext uri="{BB962C8B-B14F-4D97-AF65-F5344CB8AC3E}">
        <p14:creationId xmlns:p14="http://schemas.microsoft.com/office/powerpoint/2010/main" val="18118961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課題に取り組む時間</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a:t>・最終的に「目的」が達成されるように</a:t>
            </a:r>
            <a:endParaRPr lang="en-US" altLang="ja-JP" dirty="0"/>
          </a:p>
          <a:p>
            <a:pPr marL="0" indent="0">
              <a:buNone/>
            </a:pPr>
            <a:r>
              <a:rPr lang="ja-JP" altLang="en-US" dirty="0"/>
              <a:t>・教科書を中心に学習</a:t>
            </a:r>
            <a:endParaRPr lang="en-US" altLang="ja-JP" dirty="0"/>
          </a:p>
          <a:p>
            <a:pPr marL="0" indent="0">
              <a:buNone/>
            </a:pPr>
            <a:r>
              <a:rPr lang="ja-JP" altLang="en-US" dirty="0"/>
              <a:t>・資料集などその他の資料も利用可能</a:t>
            </a:r>
          </a:p>
          <a:p>
            <a:pPr marL="0" indent="0">
              <a:buNone/>
            </a:pPr>
            <a:r>
              <a:rPr lang="ja-JP" altLang="en-US" dirty="0"/>
              <a:t>・携帯・スマホ等での検索も可能</a:t>
            </a:r>
            <a:endParaRPr lang="en-US" altLang="ja-JP" dirty="0"/>
          </a:p>
          <a:p>
            <a:pPr marL="0" indent="0">
              <a:buNone/>
            </a:pPr>
            <a:r>
              <a:rPr lang="ja-JP" altLang="en-US" dirty="0"/>
              <a:t>・一人で学んでもグループで学んでもよい</a:t>
            </a:r>
            <a:endParaRPr lang="en-US" altLang="ja-JP" dirty="0"/>
          </a:p>
          <a:p>
            <a:pPr marL="0" indent="0">
              <a:buNone/>
            </a:pPr>
            <a:endParaRPr lang="ja-JP" altLang="en-US" dirty="0"/>
          </a:p>
          <a:p>
            <a:pPr marL="0" indent="0">
              <a:buNone/>
            </a:pPr>
            <a:endParaRPr kumimoji="1" lang="ja-JP" altLang="en-US" dirty="0"/>
          </a:p>
        </p:txBody>
      </p:sp>
    </p:spTree>
    <p:extLst>
      <p:ext uri="{BB962C8B-B14F-4D97-AF65-F5344CB8AC3E}">
        <p14:creationId xmlns:p14="http://schemas.microsoft.com/office/powerpoint/2010/main" val="39419892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219954-DB70-4575-B451-A05AB282F675}"/>
              </a:ext>
            </a:extLst>
          </p:cNvPr>
          <p:cNvSpPr>
            <a:spLocks noGrp="1"/>
          </p:cNvSpPr>
          <p:nvPr>
            <p:ph type="title"/>
          </p:nvPr>
        </p:nvSpPr>
        <p:spPr/>
        <p:txBody>
          <a:bodyPr/>
          <a:lstStyle/>
          <a:p>
            <a:r>
              <a:rPr kumimoji="1" lang="ja-JP" altLang="en-US" dirty="0"/>
              <a:t>振り返りシート</a:t>
            </a:r>
          </a:p>
        </p:txBody>
      </p:sp>
      <p:pic>
        <p:nvPicPr>
          <p:cNvPr id="5" name="コンテンツ プレースホルダー 4">
            <a:extLst>
              <a:ext uri="{FF2B5EF4-FFF2-40B4-BE49-F238E27FC236}">
                <a16:creationId xmlns:a16="http://schemas.microsoft.com/office/drawing/2014/main" id="{2BC9257B-9D02-44A5-B556-855A75421A67}"/>
              </a:ext>
            </a:extLst>
          </p:cNvPr>
          <p:cNvPicPr>
            <a:picLocks noGrp="1" noChangeAspect="1"/>
          </p:cNvPicPr>
          <p:nvPr>
            <p:ph idx="1"/>
          </p:nvPr>
        </p:nvPicPr>
        <p:blipFill>
          <a:blip r:embed="rId2"/>
          <a:stretch>
            <a:fillRect/>
          </a:stretch>
        </p:blipFill>
        <p:spPr>
          <a:xfrm>
            <a:off x="478352" y="1196752"/>
            <a:ext cx="8208448" cy="5299740"/>
          </a:xfrm>
          <a:prstGeom prst="rect">
            <a:avLst/>
          </a:prstGeom>
        </p:spPr>
      </p:pic>
    </p:spTree>
    <p:extLst>
      <p:ext uri="{BB962C8B-B14F-4D97-AF65-F5344CB8AC3E}">
        <p14:creationId xmlns:p14="http://schemas.microsoft.com/office/powerpoint/2010/main" val="3260825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219954-DB70-4575-B451-A05AB282F675}"/>
              </a:ext>
            </a:extLst>
          </p:cNvPr>
          <p:cNvSpPr>
            <a:spLocks noGrp="1"/>
          </p:cNvSpPr>
          <p:nvPr>
            <p:ph type="title"/>
          </p:nvPr>
        </p:nvSpPr>
        <p:spPr/>
        <p:txBody>
          <a:bodyPr/>
          <a:lstStyle/>
          <a:p>
            <a:r>
              <a:rPr kumimoji="1" lang="ja-JP" altLang="en-US" dirty="0"/>
              <a:t>振り返りシート</a:t>
            </a:r>
          </a:p>
        </p:txBody>
      </p:sp>
      <p:sp>
        <p:nvSpPr>
          <p:cNvPr id="4" name="コンテンツ プレースホルダー 3">
            <a:extLst>
              <a:ext uri="{FF2B5EF4-FFF2-40B4-BE49-F238E27FC236}">
                <a16:creationId xmlns:a16="http://schemas.microsoft.com/office/drawing/2014/main" id="{62BFCF0D-42D6-42FB-9D6A-8E5C2D6EF469}"/>
              </a:ext>
            </a:extLst>
          </p:cNvPr>
          <p:cNvSpPr>
            <a:spLocks noGrp="1"/>
          </p:cNvSpPr>
          <p:nvPr>
            <p:ph idx="1"/>
          </p:nvPr>
        </p:nvSpPr>
        <p:spPr>
          <a:xfrm>
            <a:off x="457200" y="1268760"/>
            <a:ext cx="8229600" cy="5256584"/>
          </a:xfrm>
        </p:spPr>
        <p:txBody>
          <a:bodyPr>
            <a:normAutofit fontScale="85000" lnSpcReduction="20000"/>
          </a:bodyPr>
          <a:lstStyle/>
          <a:p>
            <a:r>
              <a:rPr lang="ja-JP" altLang="en-US" sz="3000" dirty="0"/>
              <a:t>学習内容</a:t>
            </a:r>
            <a:endParaRPr lang="en-US" altLang="ja-JP" sz="3000" dirty="0"/>
          </a:p>
          <a:p>
            <a:r>
              <a:rPr lang="ja-JP" altLang="en-US" sz="3000" dirty="0"/>
              <a:t>重要だと思った言葉（重要度の高い順に３つ）</a:t>
            </a:r>
            <a:endParaRPr lang="en-US" altLang="ja-JP" sz="3000" dirty="0"/>
          </a:p>
          <a:p>
            <a:r>
              <a:rPr lang="ja-JP" altLang="en-US" sz="3000" dirty="0"/>
              <a:t>わかりにくかったこと</a:t>
            </a:r>
            <a:endParaRPr lang="en-US" altLang="ja-JP" sz="3000" dirty="0"/>
          </a:p>
          <a:p>
            <a:r>
              <a:rPr lang="ja-JP" altLang="en-US" sz="3000" dirty="0"/>
              <a:t>疑問→予想、気付いたこと、考察</a:t>
            </a:r>
            <a:endParaRPr lang="en-US" altLang="ja-JP" sz="3000" dirty="0"/>
          </a:p>
          <a:p>
            <a:r>
              <a:rPr lang="ja-JP" altLang="en-US" sz="3000" dirty="0"/>
              <a:t>面白いと感じたこと、その他の感想</a:t>
            </a:r>
            <a:endParaRPr lang="en-US" altLang="ja-JP" sz="3000" dirty="0"/>
          </a:p>
          <a:p>
            <a:endParaRPr lang="en-US" altLang="ja-JP" sz="3000" dirty="0"/>
          </a:p>
          <a:p>
            <a:r>
              <a:rPr lang="ja-JP" altLang="en-US" sz="3000" dirty="0"/>
              <a:t>自己評価（授業の質）</a:t>
            </a:r>
            <a:endParaRPr lang="en-US" altLang="ja-JP" sz="3000" dirty="0"/>
          </a:p>
          <a:p>
            <a:pPr marL="0" indent="0">
              <a:buNone/>
            </a:pPr>
            <a:r>
              <a:rPr lang="ja-JP" altLang="en-US" sz="2100" dirty="0"/>
              <a:t>　Ａ：授業時間を集中して有効に使えた　Ｂ：改善の余地あり　　　</a:t>
            </a:r>
            <a:endParaRPr lang="en-US" altLang="ja-JP" sz="2100" dirty="0"/>
          </a:p>
          <a:p>
            <a:pPr marL="0" indent="0">
              <a:buNone/>
            </a:pPr>
            <a:r>
              <a:rPr lang="ja-JP" altLang="en-US" sz="2100" dirty="0"/>
              <a:t>　Ｃ：集中できなかった</a:t>
            </a:r>
            <a:endParaRPr lang="en-US" altLang="ja-JP" sz="2100" dirty="0"/>
          </a:p>
          <a:p>
            <a:r>
              <a:rPr lang="ja-JP" altLang="en-US" sz="3000" dirty="0"/>
              <a:t>自己評価（達成度）</a:t>
            </a:r>
            <a:endParaRPr lang="en-US" altLang="ja-JP" sz="3000" dirty="0"/>
          </a:p>
          <a:p>
            <a:pPr marL="0" indent="0">
              <a:buNone/>
            </a:pPr>
            <a:r>
              <a:rPr lang="ja-JP" altLang="en-US" sz="2100" dirty="0"/>
              <a:t>　Ａ：十分に達成できた　　Ｂ：おおむね達成できた</a:t>
            </a:r>
            <a:endParaRPr lang="en-US" altLang="ja-JP" sz="2100" dirty="0"/>
          </a:p>
          <a:p>
            <a:pPr marL="0" indent="0">
              <a:buNone/>
            </a:pPr>
            <a:r>
              <a:rPr lang="ja-JP" altLang="en-US" sz="2100" dirty="0"/>
              <a:t>　Ｃ：ほとんど達成できなかった</a:t>
            </a:r>
            <a:endParaRPr lang="en-US" altLang="ja-JP" sz="2100" dirty="0"/>
          </a:p>
          <a:p>
            <a:r>
              <a:rPr lang="ja-JP" altLang="en-US" sz="3000" dirty="0"/>
              <a:t>評価（教員から）</a:t>
            </a:r>
            <a:endParaRPr lang="en-US" altLang="ja-JP" sz="3000" dirty="0"/>
          </a:p>
          <a:p>
            <a:pPr marL="0" indent="0">
              <a:buNone/>
            </a:pPr>
            <a:r>
              <a:rPr lang="ja-JP" altLang="en-US" sz="2100" dirty="0"/>
              <a:t>　Ａ：素晴らしい発想あり（主に「疑問→予想」で）</a:t>
            </a:r>
            <a:endParaRPr lang="en-US" altLang="ja-JP" sz="2100" dirty="0"/>
          </a:p>
          <a:p>
            <a:pPr marL="0" indent="0">
              <a:buNone/>
            </a:pPr>
            <a:r>
              <a:rPr lang="ja-JP" altLang="en-US" sz="2100" dirty="0"/>
              <a:t>　Ｂ：様式に従って記載できている　　Ｃ：記載が不十分</a:t>
            </a:r>
          </a:p>
          <a:p>
            <a:endParaRPr lang="ja-JP" altLang="en-US" sz="2400" dirty="0"/>
          </a:p>
        </p:txBody>
      </p:sp>
    </p:spTree>
    <p:extLst>
      <p:ext uri="{BB962C8B-B14F-4D97-AF65-F5344CB8AC3E}">
        <p14:creationId xmlns:p14="http://schemas.microsoft.com/office/powerpoint/2010/main" val="8716858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思考の材料④教科書中心の授業</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713041186"/>
              </p:ext>
            </p:extLst>
          </p:nvPr>
        </p:nvGraphicFramePr>
        <p:xfrm>
          <a:off x="611560" y="1556792"/>
          <a:ext cx="793122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2836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a:t>話題⑤</a:t>
            </a:r>
            <a:endParaRPr kumimoji="1" lang="en-US" altLang="ja-JP" sz="5400" b="1" dirty="0"/>
          </a:p>
          <a:p>
            <a:pPr algn="ctr"/>
            <a:r>
              <a:rPr lang="ja-JP" altLang="en-US" sz="5400" b="1" dirty="0"/>
              <a:t>観察実験の授業</a:t>
            </a:r>
          </a:p>
        </p:txBody>
      </p:sp>
    </p:spTree>
    <p:extLst>
      <p:ext uri="{BB962C8B-B14F-4D97-AF65-F5344CB8AC3E}">
        <p14:creationId xmlns:p14="http://schemas.microsoft.com/office/powerpoint/2010/main" val="4638548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答申における「探究」の位置付け</a:t>
            </a:r>
          </a:p>
        </p:txBody>
      </p:sp>
      <p:sp>
        <p:nvSpPr>
          <p:cNvPr id="3" name="コンテンツ プレースホルダー 2"/>
          <p:cNvSpPr>
            <a:spLocks noGrp="1"/>
          </p:cNvSpPr>
          <p:nvPr>
            <p:ph idx="1"/>
          </p:nvPr>
        </p:nvSpPr>
        <p:spPr>
          <a:xfrm>
            <a:off x="529020" y="1423317"/>
            <a:ext cx="8229600" cy="4525963"/>
          </a:xfrm>
        </p:spPr>
        <p:txBody>
          <a:bodyPr>
            <a:normAutofit fontScale="92500" lnSpcReduction="10000"/>
          </a:bodyPr>
          <a:lstStyle/>
          <a:p>
            <a:pPr marL="0" indent="0">
              <a:buNone/>
            </a:pPr>
            <a:r>
              <a:rPr lang="ja-JP" altLang="en-US" dirty="0"/>
              <a:t>子供たちは、各教科等における</a:t>
            </a:r>
            <a:r>
              <a:rPr lang="ja-JP" altLang="en-US" b="1" u="sng" dirty="0">
                <a:solidFill>
                  <a:srgbClr val="FF0000"/>
                </a:solidFill>
              </a:rPr>
              <a:t>習得・活用・探究という学びの過程</a:t>
            </a:r>
            <a:r>
              <a:rPr lang="ja-JP" altLang="en-US" dirty="0"/>
              <a:t>において、各教科等で習得した概念（知識）を活用したり、身に付けた思考力を発揮させたりしながら、知識を相互に関連付けてより深く理解したり、情報を精査して考えを形成したり、問題を見いだして解決策を考えたり、思いや考えを基に創造したりすることに向かう。こうした学びを通じて、資質・能力がさらに伸ばされたり、新たな資質・能力が育まれたりしていく。</a:t>
            </a:r>
            <a:endParaRPr kumimoji="1" lang="ja-JP" altLang="en-US" dirty="0"/>
          </a:p>
        </p:txBody>
      </p:sp>
      <p:sp>
        <p:nvSpPr>
          <p:cNvPr id="4" name="テキスト ボックス 3"/>
          <p:cNvSpPr txBox="1"/>
          <p:nvPr/>
        </p:nvSpPr>
        <p:spPr>
          <a:xfrm>
            <a:off x="755576" y="5733256"/>
            <a:ext cx="7776488" cy="830997"/>
          </a:xfrm>
          <a:prstGeom prst="rect">
            <a:avLst/>
          </a:prstGeom>
          <a:noFill/>
        </p:spPr>
        <p:txBody>
          <a:bodyPr wrap="none" rtlCol="0">
            <a:spAutoFit/>
          </a:bodyPr>
          <a:lstStyle/>
          <a:p>
            <a:r>
              <a:rPr lang="ja-JP" altLang="ja-JP" sz="1600" dirty="0"/>
              <a:t>平成</a:t>
            </a:r>
            <a:r>
              <a:rPr lang="en-US" altLang="ja-JP" sz="1600" dirty="0"/>
              <a:t>28</a:t>
            </a:r>
            <a:r>
              <a:rPr lang="ja-JP" altLang="ja-JP" sz="1600" dirty="0"/>
              <a:t>年</a:t>
            </a:r>
            <a:r>
              <a:rPr lang="en-US" altLang="ja-JP" sz="1600" dirty="0"/>
              <a:t>12</a:t>
            </a:r>
            <a:r>
              <a:rPr lang="ja-JP" altLang="ja-JP" sz="1600" dirty="0"/>
              <a:t>月</a:t>
            </a:r>
            <a:r>
              <a:rPr lang="en-US" altLang="ja-JP" sz="1600" dirty="0"/>
              <a:t>21</a:t>
            </a:r>
            <a:r>
              <a:rPr lang="ja-JP" altLang="ja-JP" sz="1600" dirty="0"/>
              <a:t>日</a:t>
            </a:r>
            <a:r>
              <a:rPr lang="ja-JP" altLang="en-US" sz="1600" dirty="0"/>
              <a:t>　</a:t>
            </a:r>
            <a:r>
              <a:rPr lang="ja-JP" altLang="ja-JP" sz="1600" dirty="0"/>
              <a:t>中央教育審議会</a:t>
            </a:r>
            <a:endParaRPr lang="en-US" altLang="ja-JP" sz="1600" dirty="0"/>
          </a:p>
          <a:p>
            <a:r>
              <a:rPr lang="ja-JP" altLang="en-US" sz="1600" dirty="0"/>
              <a:t>幼稚園、小学校、中学校、高等学校及び特別支援学校の学習指導要領等の改善及び</a:t>
            </a:r>
            <a:endParaRPr lang="en-US" altLang="ja-JP" sz="1600" dirty="0"/>
          </a:p>
          <a:p>
            <a:r>
              <a:rPr lang="ja-JP" altLang="en-US" sz="1600" dirty="0"/>
              <a:t>必要な方策等について（答申）（中教審第</a:t>
            </a:r>
            <a:r>
              <a:rPr lang="en-US" altLang="ja-JP" sz="1600" dirty="0"/>
              <a:t>197</a:t>
            </a:r>
            <a:r>
              <a:rPr lang="ja-JP" altLang="en-US" sz="1600" dirty="0"/>
              <a:t>号）</a:t>
            </a:r>
            <a:r>
              <a:rPr lang="en-US" altLang="ja-JP" sz="1600" dirty="0"/>
              <a:t> </a:t>
            </a:r>
            <a:r>
              <a:rPr lang="ja-JP" altLang="en-US" sz="1600" dirty="0"/>
              <a:t>より</a:t>
            </a:r>
          </a:p>
        </p:txBody>
      </p:sp>
    </p:spTree>
    <p:extLst>
      <p:ext uri="{BB962C8B-B14F-4D97-AF65-F5344CB8AC3E}">
        <p14:creationId xmlns:p14="http://schemas.microsoft.com/office/powerpoint/2010/main" val="28078986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71976" y="6021288"/>
            <a:ext cx="7776488" cy="830997"/>
          </a:xfrm>
          <a:prstGeom prst="rect">
            <a:avLst/>
          </a:prstGeom>
          <a:noFill/>
        </p:spPr>
        <p:txBody>
          <a:bodyPr wrap="none" rtlCol="0">
            <a:spAutoFit/>
          </a:bodyPr>
          <a:lstStyle/>
          <a:p>
            <a:r>
              <a:rPr lang="ja-JP" altLang="ja-JP" sz="1600" dirty="0"/>
              <a:t>平成</a:t>
            </a:r>
            <a:r>
              <a:rPr lang="en-US" altLang="ja-JP" sz="1600" dirty="0"/>
              <a:t>28</a:t>
            </a:r>
            <a:r>
              <a:rPr lang="ja-JP" altLang="ja-JP" sz="1600" dirty="0"/>
              <a:t>年</a:t>
            </a:r>
            <a:r>
              <a:rPr lang="en-US" altLang="ja-JP" sz="1600" dirty="0"/>
              <a:t>12</a:t>
            </a:r>
            <a:r>
              <a:rPr lang="ja-JP" altLang="ja-JP" sz="1600" dirty="0"/>
              <a:t>月</a:t>
            </a:r>
            <a:r>
              <a:rPr lang="en-US" altLang="ja-JP" sz="1600" dirty="0"/>
              <a:t>21</a:t>
            </a:r>
            <a:r>
              <a:rPr lang="ja-JP" altLang="ja-JP" sz="1600" dirty="0"/>
              <a:t>日</a:t>
            </a:r>
            <a:r>
              <a:rPr lang="ja-JP" altLang="en-US" sz="1600" dirty="0"/>
              <a:t>　</a:t>
            </a:r>
            <a:r>
              <a:rPr lang="ja-JP" altLang="ja-JP" sz="1600" dirty="0"/>
              <a:t>中央教育審議会</a:t>
            </a:r>
            <a:endParaRPr lang="en-US" altLang="ja-JP" sz="1600" dirty="0"/>
          </a:p>
          <a:p>
            <a:r>
              <a:rPr lang="ja-JP" altLang="en-US" sz="1600" dirty="0"/>
              <a:t>幼稚園、小学校、中学校、高等学校及び特別支援学校の学習指導要領等の改善及び</a:t>
            </a:r>
            <a:endParaRPr lang="en-US" altLang="ja-JP" sz="1600" dirty="0"/>
          </a:p>
          <a:p>
            <a:r>
              <a:rPr lang="ja-JP" altLang="en-US" sz="1600" dirty="0"/>
              <a:t>必要な方策等について（答申）（中教審第</a:t>
            </a:r>
            <a:r>
              <a:rPr lang="en-US" altLang="ja-JP" sz="1600" dirty="0"/>
              <a:t>197</a:t>
            </a:r>
            <a:r>
              <a:rPr lang="ja-JP" altLang="en-US" sz="1600" dirty="0"/>
              <a:t>号）</a:t>
            </a:r>
            <a:r>
              <a:rPr lang="en-US" altLang="ja-JP" sz="1600" dirty="0"/>
              <a:t> </a:t>
            </a:r>
            <a:r>
              <a:rPr lang="ja-JP" altLang="en-US" sz="1600" dirty="0"/>
              <a:t>別添資料より</a:t>
            </a:r>
            <a:endParaRPr kumimoji="1" lang="ja-JP" altLang="en-US" sz="1600"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32879"/>
            <a:ext cx="8472803" cy="5894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0353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95536" y="476672"/>
            <a:ext cx="8464352" cy="6124754"/>
          </a:xfrm>
          <a:prstGeom prst="rect">
            <a:avLst/>
          </a:prstGeom>
          <a:noFill/>
        </p:spPr>
        <p:txBody>
          <a:bodyPr wrap="square" rtlCol="0">
            <a:spAutoFit/>
          </a:bodyPr>
          <a:lstStyle/>
          <a:p>
            <a:r>
              <a:rPr lang="ja-JP" altLang="en-US" sz="4000" b="1" dirty="0"/>
              <a:t>話題①</a:t>
            </a:r>
            <a:r>
              <a:rPr lang="ja-JP" altLang="en-US" sz="4000" dirty="0"/>
              <a:t>　教育改革の背景とポイント</a:t>
            </a:r>
            <a:endParaRPr lang="en-US" altLang="ja-JP" sz="4000" dirty="0"/>
          </a:p>
          <a:p>
            <a:endParaRPr lang="ja-JP" altLang="en-US" sz="1200" dirty="0"/>
          </a:p>
          <a:p>
            <a:r>
              <a:rPr lang="ja-JP" altLang="en-US" sz="4000" b="1" dirty="0"/>
              <a:t>話題②</a:t>
            </a:r>
            <a:r>
              <a:rPr lang="ja-JP" altLang="en-US" sz="4000" dirty="0"/>
              <a:t>　主体的・対話的な授業の</a:t>
            </a:r>
            <a:endParaRPr lang="en-US" altLang="ja-JP" sz="4000" dirty="0"/>
          </a:p>
          <a:p>
            <a:r>
              <a:rPr lang="ja-JP" altLang="en-US" sz="4000" dirty="0"/>
              <a:t>　　　　必要性</a:t>
            </a:r>
            <a:endParaRPr lang="en-US" altLang="ja-JP" sz="1200" dirty="0"/>
          </a:p>
          <a:p>
            <a:endParaRPr lang="ja-JP" altLang="en-US" sz="1200" dirty="0"/>
          </a:p>
          <a:p>
            <a:r>
              <a:rPr lang="ja-JP" altLang="en-US" sz="4000" b="1" dirty="0"/>
              <a:t>話題③</a:t>
            </a:r>
            <a:r>
              <a:rPr lang="ja-JP" altLang="en-US" sz="4000" dirty="0"/>
              <a:t>　授業デザインの前提</a:t>
            </a:r>
            <a:endParaRPr lang="en-US" altLang="ja-JP" sz="4000" dirty="0"/>
          </a:p>
          <a:p>
            <a:endParaRPr lang="ja-JP" altLang="en-US" sz="1200" dirty="0"/>
          </a:p>
          <a:p>
            <a:r>
              <a:rPr lang="ja-JP" altLang="en-US" sz="4000" b="1" dirty="0"/>
              <a:t>話題④</a:t>
            </a:r>
            <a:r>
              <a:rPr lang="ja-JP" altLang="en-US" sz="4000" dirty="0"/>
              <a:t>　教科書中心の授業</a:t>
            </a:r>
            <a:endParaRPr lang="en-US" altLang="ja-JP" sz="1200" dirty="0"/>
          </a:p>
          <a:p>
            <a:endParaRPr lang="ja-JP" altLang="en-US" sz="1200" dirty="0"/>
          </a:p>
          <a:p>
            <a:r>
              <a:rPr lang="ja-JP" altLang="en-US" sz="4000" b="1" dirty="0"/>
              <a:t>話題⑤</a:t>
            </a:r>
            <a:r>
              <a:rPr lang="ja-JP" altLang="en-US" sz="4000" dirty="0"/>
              <a:t>　観察実験の授業</a:t>
            </a:r>
            <a:endParaRPr lang="en-US" altLang="ja-JP" sz="1200" dirty="0"/>
          </a:p>
          <a:p>
            <a:endParaRPr lang="ja-JP" altLang="en-US" sz="1200" dirty="0"/>
          </a:p>
          <a:p>
            <a:r>
              <a:rPr lang="ja-JP" altLang="en-US" sz="4000" b="1" dirty="0"/>
              <a:t>話題⑥</a:t>
            </a:r>
            <a:r>
              <a:rPr lang="ja-JP" altLang="en-US" sz="4000" dirty="0"/>
              <a:t>　プロジェクト型の授業</a:t>
            </a:r>
            <a:endParaRPr lang="en-US" altLang="ja-JP" sz="4000" dirty="0"/>
          </a:p>
          <a:p>
            <a:endParaRPr lang="en-US" altLang="ja-JP" sz="1200" dirty="0"/>
          </a:p>
          <a:p>
            <a:r>
              <a:rPr lang="ja-JP" altLang="en-US" sz="4000" b="1" dirty="0"/>
              <a:t>話題⑦</a:t>
            </a:r>
            <a:r>
              <a:rPr lang="ja-JP" altLang="en-US" sz="4000" dirty="0"/>
              <a:t>　学校の価値とは</a:t>
            </a:r>
          </a:p>
        </p:txBody>
      </p:sp>
    </p:spTree>
    <p:extLst>
      <p:ext uri="{BB962C8B-B14F-4D97-AF65-F5344CB8AC3E}">
        <p14:creationId xmlns:p14="http://schemas.microsoft.com/office/powerpoint/2010/main" val="24621526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重視すべき学習過程の例</a:t>
            </a:r>
            <a:endParaRPr kumimoji="1" lang="ja-JP" alt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0306" y="1052736"/>
            <a:ext cx="4684204" cy="52463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755576" y="5949280"/>
            <a:ext cx="7776488" cy="830997"/>
          </a:xfrm>
          <a:prstGeom prst="rect">
            <a:avLst/>
          </a:prstGeom>
          <a:noFill/>
        </p:spPr>
        <p:txBody>
          <a:bodyPr wrap="none" rtlCol="0">
            <a:spAutoFit/>
          </a:bodyPr>
          <a:lstStyle/>
          <a:p>
            <a:r>
              <a:rPr lang="ja-JP" altLang="ja-JP" sz="1600" dirty="0"/>
              <a:t>平成</a:t>
            </a:r>
            <a:r>
              <a:rPr lang="en-US" altLang="ja-JP" sz="1600" dirty="0"/>
              <a:t>28</a:t>
            </a:r>
            <a:r>
              <a:rPr lang="ja-JP" altLang="ja-JP" sz="1600" dirty="0"/>
              <a:t>年</a:t>
            </a:r>
            <a:r>
              <a:rPr lang="en-US" altLang="ja-JP" sz="1600" dirty="0"/>
              <a:t>12</a:t>
            </a:r>
            <a:r>
              <a:rPr lang="ja-JP" altLang="ja-JP" sz="1600" dirty="0"/>
              <a:t>月</a:t>
            </a:r>
            <a:r>
              <a:rPr lang="en-US" altLang="ja-JP" sz="1600" dirty="0"/>
              <a:t>21</a:t>
            </a:r>
            <a:r>
              <a:rPr lang="ja-JP" altLang="ja-JP" sz="1600" dirty="0"/>
              <a:t>日</a:t>
            </a:r>
            <a:r>
              <a:rPr lang="ja-JP" altLang="en-US" sz="1600" dirty="0"/>
              <a:t>　</a:t>
            </a:r>
            <a:r>
              <a:rPr lang="ja-JP" altLang="ja-JP" sz="1600" dirty="0"/>
              <a:t>中央教育審議会</a:t>
            </a:r>
            <a:endParaRPr lang="en-US" altLang="ja-JP" sz="1600" dirty="0"/>
          </a:p>
          <a:p>
            <a:r>
              <a:rPr lang="ja-JP" altLang="en-US" sz="1600" dirty="0"/>
              <a:t>幼稚園、小学校、中学校、高等学校及び特別支援学校の学習指導要領等の改善及び</a:t>
            </a:r>
            <a:endParaRPr lang="en-US" altLang="ja-JP" sz="1600" dirty="0"/>
          </a:p>
          <a:p>
            <a:r>
              <a:rPr lang="ja-JP" altLang="en-US" sz="1600" dirty="0"/>
              <a:t>必要な方策等について（答申）（中教審第</a:t>
            </a:r>
            <a:r>
              <a:rPr lang="en-US" altLang="ja-JP" sz="1600" dirty="0"/>
              <a:t>197</a:t>
            </a:r>
            <a:r>
              <a:rPr lang="ja-JP" altLang="en-US" sz="1600" dirty="0"/>
              <a:t>号）</a:t>
            </a:r>
            <a:r>
              <a:rPr lang="en-US" altLang="ja-JP" sz="1600" dirty="0"/>
              <a:t> </a:t>
            </a:r>
            <a:r>
              <a:rPr lang="ja-JP" altLang="en-US" sz="1600" dirty="0"/>
              <a:t>別添資料より</a:t>
            </a:r>
          </a:p>
        </p:txBody>
      </p:sp>
    </p:spTree>
    <p:extLst>
      <p:ext uri="{BB962C8B-B14F-4D97-AF65-F5344CB8AC3E}">
        <p14:creationId xmlns:p14="http://schemas.microsoft.com/office/powerpoint/2010/main" val="2196140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t>留意すべきこと</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lang="ja-JP" altLang="ja-JP" dirty="0"/>
              <a:t> 探究の過程は，必ずしも一方向の流れではない。また，授業では，</a:t>
            </a:r>
            <a:r>
              <a:rPr lang="ja-JP" altLang="ja-JP" b="1" u="sng" dirty="0">
                <a:solidFill>
                  <a:srgbClr val="FF0000"/>
                </a:solidFill>
              </a:rPr>
              <a:t>その過程の一部を扱ってもよい</a:t>
            </a:r>
            <a:r>
              <a:rPr lang="ja-JP" altLang="ja-JP" u="sng" dirty="0"/>
              <a:t>。</a:t>
            </a:r>
          </a:p>
          <a:p>
            <a:r>
              <a:rPr lang="ja-JP" altLang="ja-JP" dirty="0"/>
              <a:t> </a:t>
            </a:r>
            <a:r>
              <a:rPr lang="ja-JP" altLang="ja-JP" b="1" u="sng" dirty="0">
                <a:solidFill>
                  <a:srgbClr val="FF0000"/>
                </a:solidFill>
              </a:rPr>
              <a:t>「見通し」と「振り返り」</a:t>
            </a:r>
            <a:r>
              <a:rPr lang="ja-JP" altLang="ja-JP" dirty="0"/>
              <a:t>は，学習過程全体を通してのみならず，必要に応じて，それぞれの学習過程で行うことも重要である。</a:t>
            </a:r>
          </a:p>
          <a:p>
            <a:r>
              <a:rPr lang="ja-JP" altLang="ja-JP" dirty="0"/>
              <a:t> 全ての学習過程において，今までに身に付けた</a:t>
            </a:r>
            <a:r>
              <a:rPr lang="ja-JP" altLang="ja-JP" b="1" u="sng" dirty="0">
                <a:solidFill>
                  <a:srgbClr val="FF0000"/>
                </a:solidFill>
              </a:rPr>
              <a:t>資質・能力や既習の知識・技能を活用</a:t>
            </a:r>
            <a:r>
              <a:rPr lang="ja-JP" altLang="ja-JP" dirty="0"/>
              <a:t>する力が求められる。</a:t>
            </a:r>
          </a:p>
          <a:p>
            <a:endParaRPr kumimoji="1" lang="ja-JP" altLang="en-US" dirty="0"/>
          </a:p>
        </p:txBody>
      </p:sp>
      <p:sp>
        <p:nvSpPr>
          <p:cNvPr id="4" name="テキスト ボックス 3"/>
          <p:cNvSpPr txBox="1"/>
          <p:nvPr/>
        </p:nvSpPr>
        <p:spPr>
          <a:xfrm>
            <a:off x="827584" y="5949280"/>
            <a:ext cx="7776488" cy="830997"/>
          </a:xfrm>
          <a:prstGeom prst="rect">
            <a:avLst/>
          </a:prstGeom>
          <a:noFill/>
        </p:spPr>
        <p:txBody>
          <a:bodyPr wrap="none" rtlCol="0">
            <a:spAutoFit/>
          </a:bodyPr>
          <a:lstStyle/>
          <a:p>
            <a:r>
              <a:rPr lang="ja-JP" altLang="ja-JP" sz="1600" dirty="0"/>
              <a:t>平成</a:t>
            </a:r>
            <a:r>
              <a:rPr lang="en-US" altLang="ja-JP" sz="1600" dirty="0"/>
              <a:t>28</a:t>
            </a:r>
            <a:r>
              <a:rPr lang="ja-JP" altLang="ja-JP" sz="1600" dirty="0"/>
              <a:t>年</a:t>
            </a:r>
            <a:r>
              <a:rPr lang="en-US" altLang="ja-JP" sz="1600" dirty="0"/>
              <a:t>12</a:t>
            </a:r>
            <a:r>
              <a:rPr lang="ja-JP" altLang="ja-JP" sz="1600" dirty="0"/>
              <a:t>月</a:t>
            </a:r>
            <a:r>
              <a:rPr lang="en-US" altLang="ja-JP" sz="1600" dirty="0"/>
              <a:t>21</a:t>
            </a:r>
            <a:r>
              <a:rPr lang="ja-JP" altLang="ja-JP" sz="1600" dirty="0"/>
              <a:t>日</a:t>
            </a:r>
            <a:r>
              <a:rPr lang="ja-JP" altLang="en-US" sz="1600" dirty="0"/>
              <a:t>　</a:t>
            </a:r>
            <a:r>
              <a:rPr lang="ja-JP" altLang="ja-JP" sz="1600" dirty="0"/>
              <a:t>中央教育審議会</a:t>
            </a:r>
            <a:endParaRPr lang="en-US" altLang="ja-JP" sz="1600" dirty="0"/>
          </a:p>
          <a:p>
            <a:r>
              <a:rPr lang="ja-JP" altLang="en-US" sz="1600" dirty="0"/>
              <a:t>幼稚園、小学校、中学校、高等学校及び特別支援学校の学習指導要領等の改善及び</a:t>
            </a:r>
            <a:endParaRPr lang="en-US" altLang="ja-JP" sz="1600" dirty="0"/>
          </a:p>
          <a:p>
            <a:r>
              <a:rPr lang="ja-JP" altLang="en-US" sz="1600" dirty="0"/>
              <a:t>必要な方策等について（答申）（中教審第</a:t>
            </a:r>
            <a:r>
              <a:rPr lang="en-US" altLang="ja-JP" sz="1600" dirty="0"/>
              <a:t>197</a:t>
            </a:r>
            <a:r>
              <a:rPr lang="ja-JP" altLang="en-US" sz="1600" dirty="0"/>
              <a:t>号）</a:t>
            </a:r>
            <a:r>
              <a:rPr lang="en-US" altLang="ja-JP" sz="1600" dirty="0"/>
              <a:t> </a:t>
            </a:r>
            <a:r>
              <a:rPr lang="ja-JP" altLang="en-US" sz="1600" dirty="0"/>
              <a:t>別添資料より</a:t>
            </a:r>
          </a:p>
        </p:txBody>
      </p:sp>
    </p:spTree>
    <p:extLst>
      <p:ext uri="{BB962C8B-B14F-4D97-AF65-F5344CB8AC3E}">
        <p14:creationId xmlns:p14="http://schemas.microsoft.com/office/powerpoint/2010/main" val="21109984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答申と「深い学び」</a:t>
            </a:r>
          </a:p>
        </p:txBody>
      </p:sp>
      <p:sp>
        <p:nvSpPr>
          <p:cNvPr id="3" name="コンテンツ プレースホルダー 2"/>
          <p:cNvSpPr>
            <a:spLocks noGrp="1"/>
          </p:cNvSpPr>
          <p:nvPr>
            <p:ph idx="1"/>
          </p:nvPr>
        </p:nvSpPr>
        <p:spPr/>
        <p:txBody>
          <a:bodyPr/>
          <a:lstStyle/>
          <a:p>
            <a:pPr marL="0" indent="0">
              <a:buNone/>
            </a:pPr>
            <a:r>
              <a:rPr lang="ja-JP" altLang="en-US" dirty="0"/>
              <a:t>習得・活用・探究という学びの過程の中で、各教科等の特質に応じた「見方・考え方」を働かせながら、知識を相互に関連付けてより深く理解したり、情報を精査して考えを形成したり、</a:t>
            </a:r>
            <a:r>
              <a:rPr lang="ja-JP" altLang="en-US" b="1" u="sng" dirty="0">
                <a:solidFill>
                  <a:srgbClr val="FF0000"/>
                </a:solidFill>
              </a:rPr>
              <a:t>問題を見いだして解決策を考えたり</a:t>
            </a:r>
            <a:r>
              <a:rPr lang="ja-JP" altLang="en-US" dirty="0"/>
              <a:t>、思いや考えを基に創造したりすることに向かう</a:t>
            </a:r>
            <a:r>
              <a:rPr lang="ja-JP" altLang="en-US" b="1" u="sng" dirty="0">
                <a:solidFill>
                  <a:srgbClr val="FF0000"/>
                </a:solidFill>
              </a:rPr>
              <a:t>「深い学び」</a:t>
            </a:r>
            <a:r>
              <a:rPr lang="ja-JP" altLang="en-US" dirty="0"/>
              <a:t>が実現できているか。</a:t>
            </a:r>
            <a:endParaRPr kumimoji="1" lang="ja-JP" altLang="en-US" dirty="0"/>
          </a:p>
        </p:txBody>
      </p:sp>
      <p:sp>
        <p:nvSpPr>
          <p:cNvPr id="4" name="テキスト ボックス 3"/>
          <p:cNvSpPr txBox="1"/>
          <p:nvPr/>
        </p:nvSpPr>
        <p:spPr>
          <a:xfrm>
            <a:off x="755576" y="5661248"/>
            <a:ext cx="7776488" cy="830997"/>
          </a:xfrm>
          <a:prstGeom prst="rect">
            <a:avLst/>
          </a:prstGeom>
          <a:noFill/>
        </p:spPr>
        <p:txBody>
          <a:bodyPr wrap="none" rtlCol="0">
            <a:spAutoFit/>
          </a:bodyPr>
          <a:lstStyle/>
          <a:p>
            <a:r>
              <a:rPr lang="ja-JP" altLang="ja-JP" sz="1600" dirty="0"/>
              <a:t>平成</a:t>
            </a:r>
            <a:r>
              <a:rPr lang="en-US" altLang="ja-JP" sz="1600" dirty="0"/>
              <a:t>28</a:t>
            </a:r>
            <a:r>
              <a:rPr lang="ja-JP" altLang="ja-JP" sz="1600" dirty="0"/>
              <a:t>年</a:t>
            </a:r>
            <a:r>
              <a:rPr lang="en-US" altLang="ja-JP" sz="1600" dirty="0"/>
              <a:t>12</a:t>
            </a:r>
            <a:r>
              <a:rPr lang="ja-JP" altLang="ja-JP" sz="1600" dirty="0"/>
              <a:t>月</a:t>
            </a:r>
            <a:r>
              <a:rPr lang="en-US" altLang="ja-JP" sz="1600" dirty="0"/>
              <a:t>21</a:t>
            </a:r>
            <a:r>
              <a:rPr lang="ja-JP" altLang="ja-JP" sz="1600" dirty="0"/>
              <a:t>日</a:t>
            </a:r>
            <a:r>
              <a:rPr lang="ja-JP" altLang="en-US" sz="1600" dirty="0"/>
              <a:t>　</a:t>
            </a:r>
            <a:r>
              <a:rPr lang="ja-JP" altLang="ja-JP" sz="1600" dirty="0"/>
              <a:t>中央教育審議会</a:t>
            </a:r>
            <a:endParaRPr lang="en-US" altLang="ja-JP" sz="1600" dirty="0"/>
          </a:p>
          <a:p>
            <a:r>
              <a:rPr lang="ja-JP" altLang="en-US" sz="1600" dirty="0"/>
              <a:t>幼稚園、小学校、中学校、高等学校及び特別支援学校の学習指導要領等の改善及び</a:t>
            </a:r>
            <a:endParaRPr lang="en-US" altLang="ja-JP" sz="1600" dirty="0"/>
          </a:p>
          <a:p>
            <a:r>
              <a:rPr lang="ja-JP" altLang="en-US" sz="1600" dirty="0"/>
              <a:t>必要な方策等について（答申）（中教審第</a:t>
            </a:r>
            <a:r>
              <a:rPr lang="en-US" altLang="ja-JP" sz="1600" dirty="0"/>
              <a:t>197</a:t>
            </a:r>
            <a:r>
              <a:rPr lang="ja-JP" altLang="en-US" sz="1600" dirty="0"/>
              <a:t>号）</a:t>
            </a:r>
            <a:r>
              <a:rPr lang="en-US" altLang="ja-JP" sz="1600" dirty="0"/>
              <a:t> </a:t>
            </a:r>
            <a:r>
              <a:rPr lang="ja-JP" altLang="en-US" sz="1600" dirty="0"/>
              <a:t>より</a:t>
            </a:r>
          </a:p>
        </p:txBody>
      </p:sp>
    </p:spTree>
    <p:extLst>
      <p:ext uri="{BB962C8B-B14F-4D97-AF65-F5344CB8AC3E}">
        <p14:creationId xmlns:p14="http://schemas.microsoft.com/office/powerpoint/2010/main" val="7261176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探究活動のハードルを下げる</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lang="ja-JP" altLang="en-US" b="1" dirty="0"/>
              <a:t>①従来の観察・実験を活用する</a:t>
            </a:r>
            <a:endParaRPr lang="en-US" altLang="ja-JP" b="1" dirty="0"/>
          </a:p>
          <a:p>
            <a:pPr marL="0" indent="0">
              <a:buNone/>
            </a:pPr>
            <a:r>
              <a:rPr lang="ja-JP" altLang="en-US" sz="2800" dirty="0"/>
              <a:t>　（新しいことを一から構築するのではない）</a:t>
            </a:r>
            <a:endParaRPr lang="en-US" altLang="ja-JP" sz="2800" dirty="0"/>
          </a:p>
          <a:p>
            <a:endParaRPr lang="en-US" altLang="ja-JP" dirty="0"/>
          </a:p>
          <a:p>
            <a:pPr marL="0" indent="0">
              <a:buNone/>
            </a:pPr>
            <a:r>
              <a:rPr lang="ja-JP" altLang="en-US" b="1" dirty="0"/>
              <a:t>②「探究の過程の一部」でもよい</a:t>
            </a:r>
            <a:endParaRPr lang="en-US" altLang="ja-JP" b="1" dirty="0"/>
          </a:p>
          <a:p>
            <a:pPr marL="0" indent="0">
              <a:buNone/>
            </a:pPr>
            <a:endParaRPr lang="en-US" altLang="ja-JP" dirty="0"/>
          </a:p>
          <a:p>
            <a:pPr marL="0" indent="0">
              <a:buNone/>
            </a:pPr>
            <a:r>
              <a:rPr lang="ja-JP" altLang="en-US" dirty="0"/>
              <a:t>教員にとって・・・</a:t>
            </a:r>
            <a:endParaRPr lang="en-US" altLang="ja-JP" dirty="0"/>
          </a:p>
          <a:p>
            <a:pPr marL="0" indent="0">
              <a:buNone/>
            </a:pPr>
            <a:r>
              <a:rPr lang="ja-JP" altLang="en-US" dirty="0"/>
              <a:t>「新たなスキルの獲得」よりも、</a:t>
            </a:r>
            <a:endParaRPr lang="en-US" altLang="ja-JP" dirty="0"/>
          </a:p>
          <a:p>
            <a:pPr marL="0" indent="0">
              <a:buNone/>
            </a:pPr>
            <a:r>
              <a:rPr lang="ja-JP" altLang="en-US" b="1" dirty="0">
                <a:solidFill>
                  <a:srgbClr val="FF0000"/>
                </a:solidFill>
              </a:rPr>
              <a:t>「発想の転換」</a:t>
            </a:r>
            <a:r>
              <a:rPr lang="ja-JP" altLang="en-US" dirty="0"/>
              <a:t>が重要</a:t>
            </a:r>
            <a:endParaRPr lang="en-US" altLang="ja-JP" dirty="0"/>
          </a:p>
        </p:txBody>
      </p:sp>
    </p:spTree>
    <p:extLst>
      <p:ext uri="{BB962C8B-B14F-4D97-AF65-F5344CB8AC3E}">
        <p14:creationId xmlns:p14="http://schemas.microsoft.com/office/powerpoint/2010/main" val="28743472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基本的な課題パターン</a:t>
            </a:r>
          </a:p>
        </p:txBody>
      </p:sp>
      <p:graphicFrame>
        <p:nvGraphicFramePr>
          <p:cNvPr id="4" name="コンテンツ プレースホルダー 3"/>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54562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例：カイコの観察</a:t>
            </a:r>
            <a:endParaRPr kumimoji="1" lang="ja-JP" altLang="en-US" dirty="0"/>
          </a:p>
        </p:txBody>
      </p:sp>
      <p:graphicFrame>
        <p:nvGraphicFramePr>
          <p:cNvPr id="4" name="コンテンツ プレースホルダー 3"/>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31001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タイムスケジュール</a:t>
            </a:r>
          </a:p>
        </p:txBody>
      </p:sp>
      <p:graphicFrame>
        <p:nvGraphicFramePr>
          <p:cNvPr id="4" name="コンテンツ プレースホルダー 3"/>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テキスト ボックス 4"/>
          <p:cNvSpPr txBox="1"/>
          <p:nvPr/>
        </p:nvSpPr>
        <p:spPr>
          <a:xfrm>
            <a:off x="611560" y="5661247"/>
            <a:ext cx="3499676" cy="584775"/>
          </a:xfrm>
          <a:prstGeom prst="rect">
            <a:avLst/>
          </a:prstGeom>
          <a:noFill/>
        </p:spPr>
        <p:txBody>
          <a:bodyPr wrap="none" rtlCol="0">
            <a:spAutoFit/>
          </a:bodyPr>
          <a:lstStyle/>
          <a:p>
            <a:r>
              <a:rPr lang="en-US" altLang="ja-JP" sz="3200" dirty="0"/>
              <a:t>50</a:t>
            </a:r>
            <a:r>
              <a:rPr lang="ja-JP" altLang="en-US" sz="3200" dirty="0"/>
              <a:t>分授業での実施</a:t>
            </a:r>
            <a:endParaRPr kumimoji="1" lang="en-US" altLang="ja-JP" sz="3200" dirty="0"/>
          </a:p>
        </p:txBody>
      </p:sp>
    </p:spTree>
    <p:extLst>
      <p:ext uri="{BB962C8B-B14F-4D97-AF65-F5344CB8AC3E}">
        <p14:creationId xmlns:p14="http://schemas.microsoft.com/office/powerpoint/2010/main" val="12758386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9841AF-7293-4E88-A123-F8780A1EAE1A}"/>
              </a:ext>
            </a:extLst>
          </p:cNvPr>
          <p:cNvSpPr>
            <a:spLocks noGrp="1"/>
          </p:cNvSpPr>
          <p:nvPr>
            <p:ph type="title"/>
          </p:nvPr>
        </p:nvSpPr>
        <p:spPr/>
        <p:txBody>
          <a:bodyPr/>
          <a:lstStyle/>
          <a:p>
            <a:r>
              <a:rPr kumimoji="1" lang="ja-JP" altLang="en-US" dirty="0"/>
              <a:t>生徒の発表例</a:t>
            </a:r>
          </a:p>
        </p:txBody>
      </p:sp>
      <p:sp>
        <p:nvSpPr>
          <p:cNvPr id="3" name="コンテンツ プレースホルダー 2">
            <a:extLst>
              <a:ext uri="{FF2B5EF4-FFF2-40B4-BE49-F238E27FC236}">
                <a16:creationId xmlns:a16="http://schemas.microsoft.com/office/drawing/2014/main" id="{42FB7F60-C730-48E0-8EAD-61D425E6EB5C}"/>
              </a:ext>
            </a:extLst>
          </p:cNvPr>
          <p:cNvSpPr>
            <a:spLocks noGrp="1"/>
          </p:cNvSpPr>
          <p:nvPr>
            <p:ph idx="1"/>
          </p:nvPr>
        </p:nvSpPr>
        <p:spPr/>
        <p:txBody>
          <a:bodyPr/>
          <a:lstStyle/>
          <a:p>
            <a:r>
              <a:rPr lang="ja-JP" altLang="en-US" dirty="0"/>
              <a:t>桑の葉の見分け方</a:t>
            </a:r>
            <a:endParaRPr lang="en-US" altLang="ja-JP" dirty="0"/>
          </a:p>
          <a:p>
            <a:endParaRPr lang="en-US" altLang="ja-JP" dirty="0"/>
          </a:p>
          <a:p>
            <a:r>
              <a:rPr lang="ja-JP" altLang="en-US" dirty="0"/>
              <a:t>カイコの肢の「吸着力」</a:t>
            </a:r>
            <a:endParaRPr lang="en-US" altLang="ja-JP" dirty="0"/>
          </a:p>
          <a:p>
            <a:endParaRPr lang="en-US" altLang="ja-JP" dirty="0"/>
          </a:p>
          <a:p>
            <a:r>
              <a:rPr lang="ja-JP" altLang="en-US" dirty="0"/>
              <a:t>カイコの体の「反り」</a:t>
            </a:r>
            <a:endParaRPr lang="en-US" altLang="ja-JP" dirty="0"/>
          </a:p>
          <a:p>
            <a:endParaRPr lang="en-US" altLang="ja-JP" dirty="0"/>
          </a:p>
          <a:p>
            <a:r>
              <a:rPr lang="ja-JP" altLang="en-US" dirty="0"/>
              <a:t>カイコの「脈」の変化</a:t>
            </a:r>
            <a:endParaRPr lang="en-US" altLang="ja-JP" dirty="0"/>
          </a:p>
          <a:p>
            <a:endParaRPr lang="en-US" altLang="ja-JP" dirty="0"/>
          </a:p>
          <a:p>
            <a:endParaRPr kumimoji="1" lang="en-US" altLang="ja-JP" dirty="0"/>
          </a:p>
          <a:p>
            <a:endParaRPr kumimoji="1" lang="en-US" altLang="ja-JP" dirty="0"/>
          </a:p>
        </p:txBody>
      </p:sp>
    </p:spTree>
    <p:extLst>
      <p:ext uri="{BB962C8B-B14F-4D97-AF65-F5344CB8AC3E}">
        <p14:creationId xmlns:p14="http://schemas.microsoft.com/office/powerpoint/2010/main" val="12894949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思考の材料⑤観察実験の授業</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353598226"/>
              </p:ext>
            </p:extLst>
          </p:nvPr>
        </p:nvGraphicFramePr>
        <p:xfrm>
          <a:off x="611560" y="1556792"/>
          <a:ext cx="793122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2321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a:t>話題⑥</a:t>
            </a:r>
            <a:endParaRPr kumimoji="1" lang="en-US" altLang="ja-JP" sz="5400" b="1" dirty="0"/>
          </a:p>
          <a:p>
            <a:pPr algn="ctr"/>
            <a:r>
              <a:rPr lang="ja-JP" altLang="en-US" sz="5400" b="1" dirty="0"/>
              <a:t>プロジェクト型の授業</a:t>
            </a:r>
          </a:p>
        </p:txBody>
      </p:sp>
    </p:spTree>
    <p:extLst>
      <p:ext uri="{BB962C8B-B14F-4D97-AF65-F5344CB8AC3E}">
        <p14:creationId xmlns:p14="http://schemas.microsoft.com/office/powerpoint/2010/main" val="3166570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2585323"/>
          </a:xfrm>
          <a:prstGeom prst="rect">
            <a:avLst/>
          </a:prstGeom>
          <a:noFill/>
        </p:spPr>
        <p:txBody>
          <a:bodyPr wrap="square" rtlCol="0">
            <a:spAutoFit/>
          </a:bodyPr>
          <a:lstStyle/>
          <a:p>
            <a:pPr algn="ctr"/>
            <a:r>
              <a:rPr kumimoji="1" lang="ja-JP" altLang="en-US" sz="5400" b="1" dirty="0"/>
              <a:t>話題①</a:t>
            </a:r>
            <a:endParaRPr kumimoji="1" lang="en-US" altLang="ja-JP" sz="5400" b="1" dirty="0"/>
          </a:p>
          <a:p>
            <a:pPr algn="ctr"/>
            <a:r>
              <a:rPr lang="ja-JP" altLang="en-US" sz="5400" b="1" dirty="0"/>
              <a:t>教育改革の背景と</a:t>
            </a:r>
            <a:endParaRPr lang="en-US" altLang="ja-JP" sz="5400" b="1" dirty="0"/>
          </a:p>
          <a:p>
            <a:pPr algn="ctr"/>
            <a:r>
              <a:rPr lang="ja-JP" altLang="en-US" sz="5400" b="1" dirty="0"/>
              <a:t>ポイント</a:t>
            </a:r>
          </a:p>
        </p:txBody>
      </p:sp>
    </p:spTree>
    <p:extLst>
      <p:ext uri="{BB962C8B-B14F-4D97-AF65-F5344CB8AC3E}">
        <p14:creationId xmlns:p14="http://schemas.microsoft.com/office/powerpoint/2010/main" val="25799321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答申と「深い学び」</a:t>
            </a:r>
          </a:p>
        </p:txBody>
      </p:sp>
      <p:sp>
        <p:nvSpPr>
          <p:cNvPr id="3" name="コンテンツ プレースホルダー 2"/>
          <p:cNvSpPr>
            <a:spLocks noGrp="1"/>
          </p:cNvSpPr>
          <p:nvPr>
            <p:ph idx="1"/>
          </p:nvPr>
        </p:nvSpPr>
        <p:spPr/>
        <p:txBody>
          <a:bodyPr/>
          <a:lstStyle/>
          <a:p>
            <a:pPr marL="0" indent="0">
              <a:buNone/>
            </a:pPr>
            <a:r>
              <a:rPr lang="ja-JP" altLang="en-US" dirty="0"/>
              <a:t>習得・活用・探究という学びの過程の中で、各教科等の特質に応じた「見方・考え方」を働かせながら、</a:t>
            </a:r>
            <a:r>
              <a:rPr lang="ja-JP" altLang="en-US" b="1" u="sng" dirty="0">
                <a:solidFill>
                  <a:srgbClr val="FF0000"/>
                </a:solidFill>
              </a:rPr>
              <a:t>知識を相互に関連付けてより深く理解したり、情報を精査して考えを形成したり、</a:t>
            </a:r>
            <a:r>
              <a:rPr lang="ja-JP" altLang="en-US" dirty="0"/>
              <a:t>問題を見いだして解決策を考えたり、思いや考えを基に創造したりすることに向かう</a:t>
            </a:r>
            <a:r>
              <a:rPr lang="ja-JP" altLang="en-US" b="1" u="sng" dirty="0">
                <a:solidFill>
                  <a:srgbClr val="FF0000"/>
                </a:solidFill>
              </a:rPr>
              <a:t>「深い学び」</a:t>
            </a:r>
            <a:r>
              <a:rPr lang="ja-JP" altLang="en-US" dirty="0"/>
              <a:t>が実現できているか。</a:t>
            </a:r>
            <a:endParaRPr kumimoji="1" lang="ja-JP" altLang="en-US" dirty="0"/>
          </a:p>
        </p:txBody>
      </p:sp>
      <p:sp>
        <p:nvSpPr>
          <p:cNvPr id="4" name="テキスト ボックス 3"/>
          <p:cNvSpPr txBox="1"/>
          <p:nvPr/>
        </p:nvSpPr>
        <p:spPr>
          <a:xfrm>
            <a:off x="755576" y="5661248"/>
            <a:ext cx="7776488" cy="830997"/>
          </a:xfrm>
          <a:prstGeom prst="rect">
            <a:avLst/>
          </a:prstGeom>
          <a:noFill/>
        </p:spPr>
        <p:txBody>
          <a:bodyPr wrap="none" rtlCol="0">
            <a:spAutoFit/>
          </a:bodyPr>
          <a:lstStyle/>
          <a:p>
            <a:r>
              <a:rPr lang="ja-JP" altLang="ja-JP" sz="1600" dirty="0"/>
              <a:t>平成</a:t>
            </a:r>
            <a:r>
              <a:rPr lang="en-US" altLang="ja-JP" sz="1600" dirty="0"/>
              <a:t>28</a:t>
            </a:r>
            <a:r>
              <a:rPr lang="ja-JP" altLang="ja-JP" sz="1600" dirty="0"/>
              <a:t>年</a:t>
            </a:r>
            <a:r>
              <a:rPr lang="en-US" altLang="ja-JP" sz="1600" dirty="0"/>
              <a:t>12</a:t>
            </a:r>
            <a:r>
              <a:rPr lang="ja-JP" altLang="ja-JP" sz="1600" dirty="0"/>
              <a:t>月</a:t>
            </a:r>
            <a:r>
              <a:rPr lang="en-US" altLang="ja-JP" sz="1600" dirty="0"/>
              <a:t>21</a:t>
            </a:r>
            <a:r>
              <a:rPr lang="ja-JP" altLang="ja-JP" sz="1600" dirty="0"/>
              <a:t>日</a:t>
            </a:r>
            <a:r>
              <a:rPr lang="ja-JP" altLang="en-US" sz="1600" dirty="0"/>
              <a:t>　</a:t>
            </a:r>
            <a:r>
              <a:rPr lang="ja-JP" altLang="ja-JP" sz="1600" dirty="0"/>
              <a:t>中央教育審議会</a:t>
            </a:r>
            <a:endParaRPr lang="en-US" altLang="ja-JP" sz="1600" dirty="0"/>
          </a:p>
          <a:p>
            <a:r>
              <a:rPr lang="ja-JP" altLang="en-US" sz="1600" dirty="0"/>
              <a:t>幼稚園、小学校、中学校、高等学校及び特別支援学校の学習指導要領等の改善及び</a:t>
            </a:r>
            <a:endParaRPr lang="en-US" altLang="ja-JP" sz="1600" dirty="0"/>
          </a:p>
          <a:p>
            <a:r>
              <a:rPr lang="ja-JP" altLang="en-US" sz="1600" dirty="0"/>
              <a:t>必要な方策等について（答申）（中教審第</a:t>
            </a:r>
            <a:r>
              <a:rPr lang="en-US" altLang="ja-JP" sz="1600" dirty="0"/>
              <a:t>197</a:t>
            </a:r>
            <a:r>
              <a:rPr lang="ja-JP" altLang="en-US" sz="1600" dirty="0"/>
              <a:t>号）</a:t>
            </a:r>
            <a:r>
              <a:rPr lang="en-US" altLang="ja-JP" sz="1600" dirty="0"/>
              <a:t> </a:t>
            </a:r>
            <a:r>
              <a:rPr lang="ja-JP" altLang="en-US" sz="1600" dirty="0"/>
              <a:t>より</a:t>
            </a:r>
          </a:p>
        </p:txBody>
      </p:sp>
    </p:spTree>
    <p:extLst>
      <p:ext uri="{BB962C8B-B14F-4D97-AF65-F5344CB8AC3E}">
        <p14:creationId xmlns:p14="http://schemas.microsoft.com/office/powerpoint/2010/main" val="14238577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創造性と「関連付け」</a:t>
            </a:r>
            <a:endParaRPr kumimoji="1" lang="ja-JP" altLang="en-US" dirty="0"/>
          </a:p>
        </p:txBody>
      </p:sp>
      <p:sp>
        <p:nvSpPr>
          <p:cNvPr id="3" name="コンテンツ プレースホルダー 2"/>
          <p:cNvSpPr>
            <a:spLocks noGrp="1"/>
          </p:cNvSpPr>
          <p:nvPr>
            <p:ph idx="1"/>
          </p:nvPr>
        </p:nvSpPr>
        <p:spPr>
          <a:xfrm>
            <a:off x="755576" y="5301208"/>
            <a:ext cx="8229600" cy="1440160"/>
          </a:xfrm>
        </p:spPr>
        <p:txBody>
          <a:bodyPr>
            <a:noAutofit/>
          </a:bodyPr>
          <a:lstStyle/>
          <a:p>
            <a:pPr marL="0" indent="0" algn="ctr">
              <a:buNone/>
            </a:pPr>
            <a:r>
              <a:rPr lang="en-US" altLang="ja-JP" sz="2800" b="1" dirty="0">
                <a:latin typeface="+mj-ea"/>
              </a:rPr>
              <a:t>Creativity is just connecting things. </a:t>
            </a:r>
          </a:p>
          <a:p>
            <a:pPr marL="0" indent="0">
              <a:buNone/>
            </a:pPr>
            <a:r>
              <a:rPr lang="ja-JP" altLang="en-US" sz="2400" dirty="0"/>
              <a:t>クリエイティビティとは、何かと何かをつなぐことにすぎない（スティーブ・ジョブズ）</a:t>
            </a:r>
            <a:endParaRPr lang="en-US" altLang="ja-JP" sz="2400" dirty="0"/>
          </a:p>
          <a:p>
            <a:pPr marL="0" indent="0">
              <a:buNone/>
            </a:pPr>
            <a:endParaRPr lang="en-US" altLang="ja-JP" sz="2800" dirty="0"/>
          </a:p>
        </p:txBody>
      </p:sp>
      <p:pic>
        <p:nvPicPr>
          <p:cNvPr id="1026" name="Picture 2" descr="埋め込み画像への固定リン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722" y="1052736"/>
            <a:ext cx="7018670" cy="3686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2348321" y="4706560"/>
            <a:ext cx="6832191" cy="738664"/>
          </a:xfrm>
          <a:prstGeom prst="rect">
            <a:avLst/>
          </a:prstGeom>
          <a:noFill/>
        </p:spPr>
        <p:txBody>
          <a:bodyPr wrap="none" rtlCol="0">
            <a:spAutoFit/>
          </a:bodyPr>
          <a:lstStyle/>
          <a:p>
            <a:r>
              <a:rPr lang="ja-JP" altLang="ja-JP" sz="1400" b="1" dirty="0">
                <a:latin typeface="+mj-ea"/>
                <a:ea typeface="+mj-ea"/>
              </a:rPr>
              <a:t>知識と経験と創造性の違いについて</a:t>
            </a:r>
            <a:r>
              <a:rPr lang="en-US" altLang="ja-JP" sz="1400" b="1" dirty="0">
                <a:latin typeface="+mj-ea"/>
                <a:ea typeface="+mj-ea"/>
              </a:rPr>
              <a:t> </a:t>
            </a:r>
            <a:endParaRPr lang="ja-JP" altLang="ja-JP" sz="1400" dirty="0">
              <a:latin typeface="+mj-ea"/>
              <a:ea typeface="+mj-ea"/>
            </a:endParaRPr>
          </a:p>
          <a:p>
            <a:r>
              <a:rPr lang="en-US" altLang="ja-JP" sz="1400" b="1" dirty="0">
                <a:latin typeface="+mj-ea"/>
                <a:ea typeface="+mj-ea"/>
              </a:rPr>
              <a:t>https://twitter.com/Stakesh/status/432505262021160961/photo/1</a:t>
            </a:r>
            <a:endParaRPr lang="ja-JP" altLang="ja-JP" sz="1400" dirty="0">
              <a:latin typeface="+mj-ea"/>
              <a:ea typeface="+mj-ea"/>
            </a:endParaRPr>
          </a:p>
          <a:p>
            <a:endParaRPr kumimoji="1" lang="ja-JP" altLang="en-US" sz="1400" dirty="0">
              <a:latin typeface="+mj-ea"/>
              <a:ea typeface="+mj-ea"/>
            </a:endParaRPr>
          </a:p>
        </p:txBody>
      </p:sp>
    </p:spTree>
    <p:extLst>
      <p:ext uri="{BB962C8B-B14F-4D97-AF65-F5344CB8AC3E}">
        <p14:creationId xmlns:p14="http://schemas.microsoft.com/office/powerpoint/2010/main" val="42372721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「木を見て森を考える」</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t>木・・・個別の知識</a:t>
            </a:r>
            <a:endParaRPr lang="en-US" altLang="ja-JP" dirty="0"/>
          </a:p>
          <a:p>
            <a:pPr marL="0" indent="0">
              <a:buNone/>
            </a:pPr>
            <a:r>
              <a:rPr kumimoji="1" lang="ja-JP" altLang="en-US" dirty="0"/>
              <a:t>森・・・個別の知識がつながった全体像</a:t>
            </a:r>
            <a:endParaRPr kumimoji="1" lang="en-US" altLang="ja-JP" dirty="0"/>
          </a:p>
          <a:p>
            <a:pPr marL="0" indent="0">
              <a:buNone/>
            </a:pPr>
            <a:endParaRPr lang="en-US" altLang="ja-JP" dirty="0"/>
          </a:p>
          <a:p>
            <a:pPr marL="0" indent="0">
              <a:buNone/>
            </a:pPr>
            <a:r>
              <a:rPr kumimoji="1" lang="ja-JP" altLang="en-US" dirty="0"/>
              <a:t>「木を見て森を見ず」→教員が森を見せる</a:t>
            </a:r>
            <a:endParaRPr kumimoji="1" lang="en-US" altLang="ja-JP" dirty="0"/>
          </a:p>
          <a:p>
            <a:pPr marL="0" indent="0">
              <a:buNone/>
            </a:pPr>
            <a:endParaRPr lang="en-US" altLang="ja-JP" dirty="0"/>
          </a:p>
          <a:p>
            <a:pPr marL="0" indent="0">
              <a:buNone/>
            </a:pPr>
            <a:r>
              <a:rPr kumimoji="1" lang="ja-JP" altLang="en-US" dirty="0"/>
              <a:t>「木を見て森を考える」→生徒が俯瞰する</a:t>
            </a:r>
          </a:p>
        </p:txBody>
      </p:sp>
    </p:spTree>
    <p:extLst>
      <p:ext uri="{BB962C8B-B14F-4D97-AF65-F5344CB8AC3E}">
        <p14:creationId xmlns:p14="http://schemas.microsoft.com/office/powerpoint/2010/main" val="19462853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学習地図作成</a:t>
            </a:r>
            <a:r>
              <a:rPr kumimoji="1" lang="ja-JP" altLang="en-US" dirty="0"/>
              <a:t>課題</a:t>
            </a:r>
          </a:p>
        </p:txBody>
      </p:sp>
      <p:sp>
        <p:nvSpPr>
          <p:cNvPr id="3" name="コンテンツ プレースホルダー 2"/>
          <p:cNvSpPr>
            <a:spLocks noGrp="1"/>
          </p:cNvSpPr>
          <p:nvPr>
            <p:ph idx="1"/>
          </p:nvPr>
        </p:nvSpPr>
        <p:spPr>
          <a:xfrm>
            <a:off x="457200" y="1268760"/>
            <a:ext cx="8229600" cy="5472608"/>
          </a:xfrm>
        </p:spPr>
        <p:txBody>
          <a:bodyPr>
            <a:normAutofit fontScale="70000" lnSpcReduction="20000"/>
          </a:bodyPr>
          <a:lstStyle/>
          <a:p>
            <a:pPr marL="0" indent="0">
              <a:buNone/>
            </a:pPr>
            <a:r>
              <a:rPr lang="ja-JP" altLang="en-US" sz="3400" b="1" dirty="0"/>
              <a:t>課題１</a:t>
            </a:r>
            <a:endParaRPr lang="en-US" altLang="ja-JP" sz="3400" b="1" dirty="0"/>
          </a:p>
          <a:p>
            <a:pPr marL="0" indent="0">
              <a:buNone/>
            </a:pPr>
            <a:r>
              <a:rPr lang="ja-JP" altLang="en-US" sz="2900" dirty="0"/>
              <a:t>これまでの学習内容を振り返り、内容がどのように関連しているか整理し、単元の全体像がどうなっているか整理せよ。</a:t>
            </a:r>
            <a:endParaRPr lang="en-US" altLang="ja-JP" sz="2900" dirty="0"/>
          </a:p>
          <a:p>
            <a:pPr marL="0" indent="0">
              <a:buNone/>
            </a:pPr>
            <a:endParaRPr lang="en-US" altLang="ja-JP" sz="2900" dirty="0"/>
          </a:p>
          <a:p>
            <a:pPr marL="0" indent="0">
              <a:buNone/>
            </a:pPr>
            <a:r>
              <a:rPr lang="ja-JP" altLang="en-US" sz="3400" b="1" dirty="0"/>
              <a:t>課題２</a:t>
            </a:r>
            <a:endParaRPr lang="en-US" altLang="ja-JP" sz="3400" b="1" dirty="0"/>
          </a:p>
          <a:p>
            <a:pPr marL="0" indent="0">
              <a:buNone/>
            </a:pPr>
            <a:r>
              <a:rPr lang="ja-JP" altLang="en-US" sz="2900" dirty="0"/>
              <a:t>課題１でまとめた内容を、「幹」と「枝」に整理せよ。</a:t>
            </a:r>
            <a:endParaRPr lang="en-US" altLang="ja-JP" sz="2900" dirty="0"/>
          </a:p>
          <a:p>
            <a:pPr marL="0" indent="0">
              <a:buNone/>
            </a:pPr>
            <a:endParaRPr lang="ja-JP" altLang="en-US" sz="2900" dirty="0"/>
          </a:p>
          <a:p>
            <a:pPr marL="0" indent="0">
              <a:buNone/>
            </a:pPr>
            <a:r>
              <a:rPr lang="ja-JP" altLang="en-US" sz="3400" b="1" dirty="0"/>
              <a:t>課題３</a:t>
            </a:r>
            <a:endParaRPr lang="en-US" altLang="ja-JP" sz="3400" b="1" dirty="0"/>
          </a:p>
          <a:p>
            <a:pPr marL="0" indent="0">
              <a:buNone/>
            </a:pPr>
            <a:r>
              <a:rPr lang="ja-JP" altLang="en-US" sz="2900" dirty="0"/>
              <a:t>いずれかの学習内容について、オリジナルの「例え」を考案せよ。</a:t>
            </a:r>
            <a:endParaRPr lang="en-US" altLang="ja-JP" sz="2900" dirty="0"/>
          </a:p>
          <a:p>
            <a:pPr marL="0" indent="0">
              <a:buNone/>
            </a:pPr>
            <a:endParaRPr lang="en-US" altLang="ja-JP" sz="2900" dirty="0"/>
          </a:p>
          <a:p>
            <a:pPr marL="0" indent="0">
              <a:buNone/>
            </a:pPr>
            <a:r>
              <a:rPr lang="ja-JP" altLang="en-US" sz="3400" b="1" dirty="0"/>
              <a:t>課題４</a:t>
            </a:r>
            <a:endParaRPr lang="en-US" altLang="ja-JP" sz="3400" b="1" dirty="0"/>
          </a:p>
          <a:p>
            <a:pPr marL="0" indent="0">
              <a:buNone/>
            </a:pPr>
            <a:r>
              <a:rPr lang="ja-JP" altLang="en-US" sz="2900" dirty="0"/>
              <a:t>課題２、課題３の内容を基に、第２章の学習地図をＡ４一枚でまとめよ。</a:t>
            </a:r>
            <a:endParaRPr lang="en-US" altLang="ja-JP" sz="2900" dirty="0"/>
          </a:p>
          <a:p>
            <a:pPr marL="0" indent="0">
              <a:buNone/>
            </a:pPr>
            <a:endParaRPr lang="en-US" altLang="ja-JP" sz="2900" dirty="0"/>
          </a:p>
          <a:p>
            <a:pPr marL="0" indent="0">
              <a:buNone/>
            </a:pPr>
            <a:r>
              <a:rPr lang="ja-JP" altLang="en-US" sz="3400" b="1" dirty="0"/>
              <a:t>課題５</a:t>
            </a:r>
            <a:endParaRPr lang="en-US" altLang="ja-JP" sz="3400" b="1" dirty="0"/>
          </a:p>
          <a:p>
            <a:pPr marL="0" indent="0">
              <a:buNone/>
            </a:pPr>
            <a:r>
              <a:rPr lang="ja-JP" altLang="en-US" sz="2900" dirty="0"/>
              <a:t>まとめた「学習地図」について、</a:t>
            </a:r>
            <a:r>
              <a:rPr lang="en-US" altLang="ja-JP" sz="2900" dirty="0"/>
              <a:t>3</a:t>
            </a:r>
            <a:r>
              <a:rPr lang="ja-JP" altLang="en-US" sz="2900" dirty="0"/>
              <a:t>分間でプレゼンテーションをせよ。</a:t>
            </a:r>
          </a:p>
        </p:txBody>
      </p:sp>
      <p:sp>
        <p:nvSpPr>
          <p:cNvPr id="4" name="正方形/長方形 3"/>
          <p:cNvSpPr/>
          <p:nvPr/>
        </p:nvSpPr>
        <p:spPr>
          <a:xfrm>
            <a:off x="395536" y="1196752"/>
            <a:ext cx="8352928" cy="2016224"/>
          </a:xfrm>
          <a:prstGeom prst="rect">
            <a:avLst/>
          </a:prstGeom>
          <a:solidFill>
            <a:schemeClr val="accent1">
              <a:alpha val="49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85140" y="3365376"/>
            <a:ext cx="8352928" cy="855712"/>
          </a:xfrm>
          <a:prstGeom prst="rect">
            <a:avLst/>
          </a:prstGeom>
          <a:solidFill>
            <a:schemeClr val="accent1">
              <a:alpha val="49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95536" y="4365104"/>
            <a:ext cx="8352928" cy="1008112"/>
          </a:xfrm>
          <a:prstGeom prst="rect">
            <a:avLst/>
          </a:prstGeom>
          <a:solidFill>
            <a:schemeClr val="accent1">
              <a:alpha val="49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12435" y="5512063"/>
            <a:ext cx="8352928" cy="1008112"/>
          </a:xfrm>
          <a:prstGeom prst="rect">
            <a:avLst/>
          </a:prstGeom>
          <a:solidFill>
            <a:schemeClr val="accent1">
              <a:alpha val="49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9163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学習地図作成</a:t>
            </a:r>
            <a:r>
              <a:rPr kumimoji="1" lang="ja-JP" altLang="en-US" dirty="0"/>
              <a:t>課題</a:t>
            </a:r>
          </a:p>
        </p:txBody>
      </p:sp>
      <p:sp>
        <p:nvSpPr>
          <p:cNvPr id="3" name="コンテンツ プレースホルダー 2"/>
          <p:cNvSpPr>
            <a:spLocks noGrp="1"/>
          </p:cNvSpPr>
          <p:nvPr>
            <p:ph idx="1"/>
          </p:nvPr>
        </p:nvSpPr>
        <p:spPr>
          <a:xfrm>
            <a:off x="457200" y="1268760"/>
            <a:ext cx="8229600" cy="5472608"/>
          </a:xfrm>
        </p:spPr>
        <p:txBody>
          <a:bodyPr>
            <a:normAutofit lnSpcReduction="10000"/>
          </a:bodyPr>
          <a:lstStyle/>
          <a:p>
            <a:pPr marL="0" indent="0">
              <a:buNone/>
            </a:pPr>
            <a:r>
              <a:rPr lang="ja-JP" altLang="en-US" b="1" dirty="0"/>
              <a:t>課題１</a:t>
            </a:r>
            <a:endParaRPr lang="en-US" altLang="ja-JP" b="1" dirty="0"/>
          </a:p>
          <a:p>
            <a:pPr marL="0" indent="0">
              <a:buNone/>
            </a:pPr>
            <a:r>
              <a:rPr lang="ja-JP" altLang="en-US" sz="2800" dirty="0"/>
              <a:t>これまでの学習内容を振り返り、内容がどのように関連しているか整理し、単元の全体像がどうなっているか整理せよ。</a:t>
            </a:r>
            <a:endParaRPr lang="en-US" altLang="ja-JP" sz="2800" dirty="0"/>
          </a:p>
          <a:p>
            <a:pPr marL="0" indent="0">
              <a:buNone/>
            </a:pPr>
            <a:endParaRPr lang="en-US" altLang="ja-JP" sz="2800" dirty="0"/>
          </a:p>
          <a:p>
            <a:pPr marL="0" indent="0">
              <a:buNone/>
            </a:pPr>
            <a:r>
              <a:rPr lang="ja-JP" altLang="en-US" b="1" dirty="0"/>
              <a:t>課題２</a:t>
            </a:r>
            <a:endParaRPr lang="en-US" altLang="ja-JP" b="1" dirty="0"/>
          </a:p>
          <a:p>
            <a:pPr marL="0" indent="0">
              <a:buNone/>
            </a:pPr>
            <a:r>
              <a:rPr lang="ja-JP" altLang="en-US" sz="2800" dirty="0"/>
              <a:t>課題１でまとめた内容を、「幹」と「枝」に整理せよ。</a:t>
            </a:r>
            <a:endParaRPr lang="en-US" altLang="ja-JP" sz="2800" dirty="0"/>
          </a:p>
          <a:p>
            <a:pPr marL="0" indent="0">
              <a:buNone/>
            </a:pPr>
            <a:endParaRPr lang="en-US" altLang="ja-JP" sz="2900" dirty="0"/>
          </a:p>
          <a:p>
            <a:pPr marL="0" indent="0">
              <a:buNone/>
            </a:pPr>
            <a:r>
              <a:rPr lang="ja-JP" altLang="en-US" b="1" dirty="0">
                <a:solidFill>
                  <a:srgbClr val="FF0000"/>
                </a:solidFill>
              </a:rPr>
              <a:t>●学習内容の振り返りと関連付け</a:t>
            </a:r>
          </a:p>
          <a:p>
            <a:pPr marL="0" indent="0">
              <a:buNone/>
            </a:pPr>
            <a:r>
              <a:rPr lang="ja-JP" altLang="en-US" b="1" dirty="0">
                <a:solidFill>
                  <a:srgbClr val="FF0000"/>
                </a:solidFill>
              </a:rPr>
              <a:t>●「幹」と「枝」を区別する練習</a:t>
            </a:r>
          </a:p>
          <a:p>
            <a:pPr marL="0" indent="0">
              <a:buNone/>
            </a:pPr>
            <a:endParaRPr lang="en-US" altLang="ja-JP" sz="2900" dirty="0"/>
          </a:p>
          <a:p>
            <a:pPr marL="0" indent="0">
              <a:buNone/>
            </a:pPr>
            <a:endParaRPr lang="ja-JP" altLang="en-US" sz="2900" dirty="0"/>
          </a:p>
        </p:txBody>
      </p:sp>
    </p:spTree>
    <p:extLst>
      <p:ext uri="{BB962C8B-B14F-4D97-AF65-F5344CB8AC3E}">
        <p14:creationId xmlns:p14="http://schemas.microsoft.com/office/powerpoint/2010/main" val="22087562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7C3359-A858-4C6F-86D6-9183213D1B53}"/>
              </a:ext>
            </a:extLst>
          </p:cNvPr>
          <p:cNvSpPr>
            <a:spLocks noGrp="1"/>
          </p:cNvSpPr>
          <p:nvPr>
            <p:ph type="title"/>
          </p:nvPr>
        </p:nvSpPr>
        <p:spPr/>
        <p:txBody>
          <a:bodyPr/>
          <a:lstStyle/>
          <a:p>
            <a:r>
              <a:rPr kumimoji="1" lang="ja-JP" altLang="en-US" dirty="0"/>
              <a:t>ブレインストーミング</a:t>
            </a:r>
          </a:p>
        </p:txBody>
      </p:sp>
      <p:sp>
        <p:nvSpPr>
          <p:cNvPr id="3" name="コンテンツ プレースホルダー 2">
            <a:extLst>
              <a:ext uri="{FF2B5EF4-FFF2-40B4-BE49-F238E27FC236}">
                <a16:creationId xmlns:a16="http://schemas.microsoft.com/office/drawing/2014/main" id="{E8283195-4023-4B4E-96DB-3835341ED35B}"/>
              </a:ext>
            </a:extLst>
          </p:cNvPr>
          <p:cNvSpPr>
            <a:spLocks noGrp="1"/>
          </p:cNvSpPr>
          <p:nvPr>
            <p:ph idx="1"/>
          </p:nvPr>
        </p:nvSpPr>
        <p:spPr/>
        <p:txBody>
          <a:bodyPr/>
          <a:lstStyle/>
          <a:p>
            <a:pPr marL="0" indent="0">
              <a:buNone/>
            </a:pPr>
            <a:r>
              <a:rPr lang="ja-JP" altLang="en-US" sz="3600" dirty="0"/>
              <a:t>４つのルール</a:t>
            </a:r>
          </a:p>
          <a:p>
            <a:pPr marL="0" indent="0">
              <a:buNone/>
            </a:pPr>
            <a:r>
              <a:rPr lang="ja-JP" altLang="en-US" sz="3600" dirty="0"/>
              <a:t>● 批判厳禁</a:t>
            </a:r>
          </a:p>
          <a:p>
            <a:pPr marL="0" indent="0">
              <a:buNone/>
            </a:pPr>
            <a:r>
              <a:rPr lang="ja-JP" altLang="en-US" sz="3600" dirty="0"/>
              <a:t>● 自由奔放</a:t>
            </a:r>
          </a:p>
          <a:p>
            <a:pPr marL="0" indent="0">
              <a:buNone/>
            </a:pPr>
            <a:r>
              <a:rPr lang="ja-JP" altLang="en-US" sz="3600" dirty="0"/>
              <a:t>● 相乗り歓迎</a:t>
            </a:r>
          </a:p>
          <a:p>
            <a:pPr marL="0" indent="0">
              <a:buNone/>
            </a:pPr>
            <a:r>
              <a:rPr lang="ja-JP" altLang="en-US" sz="3600" dirty="0"/>
              <a:t>● 質より量</a:t>
            </a:r>
          </a:p>
          <a:p>
            <a:endParaRPr kumimoji="1" lang="ja-JP" altLang="en-US" dirty="0"/>
          </a:p>
        </p:txBody>
      </p:sp>
    </p:spTree>
    <p:extLst>
      <p:ext uri="{BB962C8B-B14F-4D97-AF65-F5344CB8AC3E}">
        <p14:creationId xmlns:p14="http://schemas.microsoft.com/office/powerpoint/2010/main" val="18743807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315CBC-0F8E-47F3-98BF-253A4E0444FC}"/>
              </a:ext>
            </a:extLst>
          </p:cNvPr>
          <p:cNvSpPr>
            <a:spLocks noGrp="1"/>
          </p:cNvSpPr>
          <p:nvPr>
            <p:ph type="title"/>
          </p:nvPr>
        </p:nvSpPr>
        <p:spPr/>
        <p:txBody>
          <a:bodyPr/>
          <a:lstStyle/>
          <a:p>
            <a:r>
              <a:rPr kumimoji="1" lang="ja-JP" altLang="en-US" dirty="0"/>
              <a:t>ウェビング</a:t>
            </a:r>
          </a:p>
        </p:txBody>
      </p:sp>
      <p:sp>
        <p:nvSpPr>
          <p:cNvPr id="3" name="コンテンツ プレースホルダー 2">
            <a:extLst>
              <a:ext uri="{FF2B5EF4-FFF2-40B4-BE49-F238E27FC236}">
                <a16:creationId xmlns:a16="http://schemas.microsoft.com/office/drawing/2014/main" id="{FE09DB02-46AD-4682-90B8-15FE71ED2D07}"/>
              </a:ext>
            </a:extLst>
          </p:cNvPr>
          <p:cNvSpPr>
            <a:spLocks noGrp="1"/>
          </p:cNvSpPr>
          <p:nvPr>
            <p:ph idx="1"/>
          </p:nvPr>
        </p:nvSpPr>
        <p:spPr>
          <a:xfrm>
            <a:off x="457200" y="1600200"/>
            <a:ext cx="8229600" cy="4525963"/>
          </a:xfrm>
        </p:spPr>
        <p:txBody>
          <a:bodyPr/>
          <a:lstStyle/>
          <a:p>
            <a:r>
              <a:rPr lang="ja-JP" altLang="ja-JP" dirty="0"/>
              <a:t>１つのキーワードから思いつく言葉を書き出し，次々とつなげ，思考を広げる。</a:t>
            </a:r>
          </a:p>
          <a:p>
            <a:endParaRPr kumimoji="1" lang="ja-JP" altLang="en-US" dirty="0"/>
          </a:p>
        </p:txBody>
      </p:sp>
      <p:sp>
        <p:nvSpPr>
          <p:cNvPr id="4" name="テキスト ボックス 3">
            <a:extLst>
              <a:ext uri="{FF2B5EF4-FFF2-40B4-BE49-F238E27FC236}">
                <a16:creationId xmlns:a16="http://schemas.microsoft.com/office/drawing/2014/main" id="{11B2C8C0-5B60-4390-B9B8-F9188C283669}"/>
              </a:ext>
            </a:extLst>
          </p:cNvPr>
          <p:cNvSpPr txBox="1"/>
          <p:nvPr/>
        </p:nvSpPr>
        <p:spPr>
          <a:xfrm>
            <a:off x="1572697" y="6151329"/>
            <a:ext cx="7571303" cy="830997"/>
          </a:xfrm>
          <a:prstGeom prst="rect">
            <a:avLst/>
          </a:prstGeom>
          <a:noFill/>
        </p:spPr>
        <p:txBody>
          <a:bodyPr wrap="none" rtlCol="0">
            <a:spAutoFit/>
          </a:bodyPr>
          <a:lstStyle/>
          <a:p>
            <a:r>
              <a:rPr lang="ja-JP" altLang="ja-JP" sz="1600" dirty="0"/>
              <a:t>学校全体として組織的に取り組む総合的な学習の時間（後藤竜太先生）</a:t>
            </a:r>
            <a:r>
              <a:rPr lang="ja-JP" altLang="en-US" sz="1600" dirty="0"/>
              <a:t>より引用</a:t>
            </a:r>
            <a:endParaRPr lang="ja-JP" altLang="ja-JP" sz="1600" dirty="0"/>
          </a:p>
          <a:p>
            <a:r>
              <a:rPr lang="en-US" altLang="ja-JP" sz="1600" u="sng" dirty="0">
                <a:hlinkClick r:id="rId2"/>
              </a:rPr>
              <a:t>http://kyouiku.oita-ed.jp/gimu/5-2gotou.pdf</a:t>
            </a:r>
            <a:endParaRPr lang="ja-JP" altLang="ja-JP" sz="1600" dirty="0"/>
          </a:p>
          <a:p>
            <a:endParaRPr kumimoji="1" lang="ja-JP" altLang="en-US" sz="1600" dirty="0"/>
          </a:p>
        </p:txBody>
      </p:sp>
      <p:pic>
        <p:nvPicPr>
          <p:cNvPr id="1027" name="Picture 3">
            <a:extLst>
              <a:ext uri="{FF2B5EF4-FFF2-40B4-BE49-F238E27FC236}">
                <a16:creationId xmlns:a16="http://schemas.microsoft.com/office/drawing/2014/main" id="{8535D7A8-5090-4891-834C-BBC38453B2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924944"/>
            <a:ext cx="6834806" cy="2938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83098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315CBC-0F8E-47F3-98BF-253A4E0444FC}"/>
              </a:ext>
            </a:extLst>
          </p:cNvPr>
          <p:cNvSpPr>
            <a:spLocks noGrp="1"/>
          </p:cNvSpPr>
          <p:nvPr>
            <p:ph type="title"/>
          </p:nvPr>
        </p:nvSpPr>
        <p:spPr/>
        <p:txBody>
          <a:bodyPr/>
          <a:lstStyle/>
          <a:p>
            <a:r>
              <a:rPr lang="ja-JP" altLang="en-US" dirty="0"/>
              <a:t>ＫＪ法</a:t>
            </a:r>
            <a:endParaRPr kumimoji="1" lang="ja-JP" altLang="en-US" dirty="0"/>
          </a:p>
        </p:txBody>
      </p:sp>
      <p:sp>
        <p:nvSpPr>
          <p:cNvPr id="3" name="コンテンツ プレースホルダー 2">
            <a:extLst>
              <a:ext uri="{FF2B5EF4-FFF2-40B4-BE49-F238E27FC236}">
                <a16:creationId xmlns:a16="http://schemas.microsoft.com/office/drawing/2014/main" id="{FE09DB02-46AD-4682-90B8-15FE71ED2D07}"/>
              </a:ext>
            </a:extLst>
          </p:cNvPr>
          <p:cNvSpPr>
            <a:spLocks noGrp="1"/>
          </p:cNvSpPr>
          <p:nvPr>
            <p:ph idx="1"/>
          </p:nvPr>
        </p:nvSpPr>
        <p:spPr>
          <a:xfrm>
            <a:off x="457200" y="1600200"/>
            <a:ext cx="8229600" cy="4525963"/>
          </a:xfrm>
        </p:spPr>
        <p:txBody>
          <a:bodyPr/>
          <a:lstStyle/>
          <a:p>
            <a:r>
              <a:rPr lang="ja-JP" altLang="en-US" dirty="0"/>
              <a:t>・様々なデータやアイディアをカードに記入し，それらを共通のものでまとめていく</a:t>
            </a:r>
            <a:r>
              <a:rPr lang="ja-JP" altLang="ja-JP" dirty="0"/>
              <a:t>。</a:t>
            </a:r>
          </a:p>
          <a:p>
            <a:endParaRPr kumimoji="1" lang="ja-JP" altLang="en-US" dirty="0"/>
          </a:p>
        </p:txBody>
      </p:sp>
      <p:sp>
        <p:nvSpPr>
          <p:cNvPr id="4" name="テキスト ボックス 3">
            <a:extLst>
              <a:ext uri="{FF2B5EF4-FFF2-40B4-BE49-F238E27FC236}">
                <a16:creationId xmlns:a16="http://schemas.microsoft.com/office/drawing/2014/main" id="{11B2C8C0-5B60-4390-B9B8-F9188C283669}"/>
              </a:ext>
            </a:extLst>
          </p:cNvPr>
          <p:cNvSpPr txBox="1"/>
          <p:nvPr/>
        </p:nvSpPr>
        <p:spPr>
          <a:xfrm>
            <a:off x="1572697" y="6151329"/>
            <a:ext cx="7571303" cy="830997"/>
          </a:xfrm>
          <a:prstGeom prst="rect">
            <a:avLst/>
          </a:prstGeom>
          <a:noFill/>
        </p:spPr>
        <p:txBody>
          <a:bodyPr wrap="none" rtlCol="0">
            <a:spAutoFit/>
          </a:bodyPr>
          <a:lstStyle/>
          <a:p>
            <a:r>
              <a:rPr lang="ja-JP" altLang="ja-JP" sz="1600" dirty="0"/>
              <a:t>学校全体として組織的に取り組む総合的な学習の時間（後藤竜太先生）</a:t>
            </a:r>
            <a:r>
              <a:rPr lang="ja-JP" altLang="en-US" sz="1600" dirty="0"/>
              <a:t>より引用</a:t>
            </a:r>
            <a:endParaRPr lang="ja-JP" altLang="ja-JP" sz="1600" dirty="0"/>
          </a:p>
          <a:p>
            <a:r>
              <a:rPr lang="en-US" altLang="ja-JP" sz="1600" u="sng" dirty="0">
                <a:hlinkClick r:id="rId2"/>
              </a:rPr>
              <a:t>http://kyouiku.oita-ed.jp/gimu/5-2gotou.pdf</a:t>
            </a:r>
            <a:endParaRPr lang="ja-JP" altLang="ja-JP" sz="1600" dirty="0"/>
          </a:p>
          <a:p>
            <a:endParaRPr kumimoji="1" lang="ja-JP" altLang="en-US" sz="1600" dirty="0"/>
          </a:p>
        </p:txBody>
      </p:sp>
      <p:pic>
        <p:nvPicPr>
          <p:cNvPr id="2050" name="Picture 2">
            <a:extLst>
              <a:ext uri="{FF2B5EF4-FFF2-40B4-BE49-F238E27FC236}">
                <a16:creationId xmlns:a16="http://schemas.microsoft.com/office/drawing/2014/main" id="{6E527EA8-0AA1-4761-83B1-6A2B89F022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721" y="3306363"/>
            <a:ext cx="8510669" cy="187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262388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学習地図作成</a:t>
            </a:r>
            <a:r>
              <a:rPr kumimoji="1" lang="ja-JP" altLang="en-US" dirty="0"/>
              <a:t>課題</a:t>
            </a:r>
          </a:p>
        </p:txBody>
      </p:sp>
      <p:sp>
        <p:nvSpPr>
          <p:cNvPr id="3" name="コンテンツ プレースホルダー 2"/>
          <p:cNvSpPr>
            <a:spLocks noGrp="1"/>
          </p:cNvSpPr>
          <p:nvPr>
            <p:ph idx="1"/>
          </p:nvPr>
        </p:nvSpPr>
        <p:spPr>
          <a:xfrm>
            <a:off x="457200" y="1268760"/>
            <a:ext cx="8229600" cy="5472608"/>
          </a:xfrm>
        </p:spPr>
        <p:txBody>
          <a:bodyPr>
            <a:normAutofit/>
          </a:bodyPr>
          <a:lstStyle/>
          <a:p>
            <a:pPr marL="0" indent="0">
              <a:buNone/>
            </a:pPr>
            <a:r>
              <a:rPr lang="ja-JP" altLang="en-US" b="1" dirty="0"/>
              <a:t>課題３</a:t>
            </a:r>
            <a:endParaRPr lang="en-US" altLang="ja-JP" b="1" dirty="0"/>
          </a:p>
          <a:p>
            <a:pPr marL="0" indent="0">
              <a:buNone/>
            </a:pPr>
            <a:r>
              <a:rPr lang="ja-JP" altLang="en-US" sz="2800" dirty="0"/>
              <a:t>いずれかの学習内容について、オリジナルの「例え」を考案せよ。</a:t>
            </a:r>
          </a:p>
          <a:p>
            <a:pPr marL="0" indent="0">
              <a:buNone/>
            </a:pPr>
            <a:endParaRPr lang="en-US" altLang="ja-JP" sz="2900" dirty="0"/>
          </a:p>
          <a:p>
            <a:pPr marL="0" indent="0">
              <a:buNone/>
            </a:pPr>
            <a:r>
              <a:rPr lang="ja-JP" altLang="en-US" b="1" dirty="0">
                <a:solidFill>
                  <a:srgbClr val="FF0000"/>
                </a:solidFill>
              </a:rPr>
              <a:t>●独創的、創造的な発想の練習</a:t>
            </a:r>
            <a:endParaRPr lang="en-US" altLang="ja-JP" sz="2900" dirty="0"/>
          </a:p>
          <a:p>
            <a:pPr marL="0" indent="0">
              <a:buNone/>
            </a:pPr>
            <a:endParaRPr lang="en-US" altLang="ja-JP" sz="2900" dirty="0"/>
          </a:p>
          <a:p>
            <a:pPr marL="0" indent="0">
              <a:buNone/>
            </a:pPr>
            <a:r>
              <a:rPr lang="en-US" altLang="ja-JP" sz="2400" dirty="0"/>
              <a:t>※</a:t>
            </a:r>
            <a:r>
              <a:rPr lang="ja-JP" altLang="en-US" sz="2400" dirty="0"/>
              <a:t>単に「まとめる」だけよりも思考が発散しやすくなる。</a:t>
            </a:r>
            <a:endParaRPr lang="en-US" altLang="ja-JP" sz="2400" dirty="0"/>
          </a:p>
          <a:p>
            <a:pPr marL="0" indent="0">
              <a:buNone/>
            </a:pPr>
            <a:r>
              <a:rPr lang="en-US" altLang="ja-JP" sz="2400" dirty="0"/>
              <a:t>※</a:t>
            </a:r>
            <a:r>
              <a:rPr lang="ja-JP" altLang="en-US" sz="2400" dirty="0"/>
              <a:t>「まとめる」とは異なる「資質・能力」を発揮もしくは育成することができる。</a:t>
            </a:r>
            <a:endParaRPr lang="en-US" altLang="ja-JP" sz="2400" dirty="0"/>
          </a:p>
          <a:p>
            <a:pPr marL="0" indent="0">
              <a:buNone/>
            </a:pPr>
            <a:r>
              <a:rPr lang="en-US" altLang="ja-JP" sz="2400" dirty="0"/>
              <a:t>※</a:t>
            </a:r>
            <a:r>
              <a:rPr lang="ja-JP" altLang="en-US" sz="2400" dirty="0"/>
              <a:t>国語科・井出先生の授業実践から</a:t>
            </a:r>
          </a:p>
        </p:txBody>
      </p:sp>
    </p:spTree>
    <p:extLst>
      <p:ext uri="{BB962C8B-B14F-4D97-AF65-F5344CB8AC3E}">
        <p14:creationId xmlns:p14="http://schemas.microsoft.com/office/powerpoint/2010/main" val="16654131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学習地図作成</a:t>
            </a:r>
            <a:r>
              <a:rPr kumimoji="1" lang="ja-JP" altLang="en-US" dirty="0"/>
              <a:t>課題</a:t>
            </a:r>
          </a:p>
        </p:txBody>
      </p:sp>
      <p:sp>
        <p:nvSpPr>
          <p:cNvPr id="3" name="コンテンツ プレースホルダー 2"/>
          <p:cNvSpPr>
            <a:spLocks noGrp="1"/>
          </p:cNvSpPr>
          <p:nvPr>
            <p:ph idx="1"/>
          </p:nvPr>
        </p:nvSpPr>
        <p:spPr>
          <a:xfrm>
            <a:off x="457200" y="1268760"/>
            <a:ext cx="8229600" cy="5472608"/>
          </a:xfrm>
        </p:spPr>
        <p:txBody>
          <a:bodyPr>
            <a:normAutofit/>
          </a:bodyPr>
          <a:lstStyle/>
          <a:p>
            <a:pPr marL="0" indent="0">
              <a:buNone/>
            </a:pPr>
            <a:r>
              <a:rPr lang="ja-JP" altLang="en-US" b="1" dirty="0"/>
              <a:t>課題４</a:t>
            </a:r>
            <a:endParaRPr lang="en-US" altLang="ja-JP" b="1" dirty="0"/>
          </a:p>
          <a:p>
            <a:pPr marL="0" indent="0">
              <a:buNone/>
            </a:pPr>
            <a:r>
              <a:rPr lang="ja-JP" altLang="en-US" sz="2800" dirty="0"/>
              <a:t>課題２、課題３の内容を基に、第２章の学習地図をＡ４一枚でまとめよ。</a:t>
            </a:r>
          </a:p>
          <a:p>
            <a:pPr marL="0" indent="0">
              <a:buNone/>
            </a:pPr>
            <a:endParaRPr lang="en-US" altLang="ja-JP" sz="2900" dirty="0"/>
          </a:p>
          <a:p>
            <a:pPr marL="0" indent="0">
              <a:buNone/>
            </a:pPr>
            <a:r>
              <a:rPr lang="ja-JP" altLang="en-US" b="1" dirty="0">
                <a:solidFill>
                  <a:srgbClr val="FF0000"/>
                </a:solidFill>
              </a:rPr>
              <a:t>●情報の整理と表現の練習</a:t>
            </a:r>
            <a:endParaRPr lang="en-US" altLang="ja-JP" sz="2900" dirty="0"/>
          </a:p>
          <a:p>
            <a:pPr marL="0" indent="0">
              <a:buNone/>
            </a:pPr>
            <a:endParaRPr lang="en-US" altLang="ja-JP" sz="2900" dirty="0"/>
          </a:p>
          <a:p>
            <a:pPr marL="0" indent="0">
              <a:buNone/>
            </a:pPr>
            <a:r>
              <a:rPr lang="en-US" altLang="ja-JP" sz="2400" dirty="0"/>
              <a:t>※</a:t>
            </a:r>
            <a:r>
              <a:rPr lang="ja-JP" altLang="en-US" sz="2400" dirty="0"/>
              <a:t>情報の取捨選択をする必要がある。</a:t>
            </a:r>
            <a:endParaRPr lang="en-US" altLang="ja-JP" sz="2400" dirty="0"/>
          </a:p>
          <a:p>
            <a:pPr marL="0" indent="0">
              <a:buNone/>
            </a:pPr>
            <a:r>
              <a:rPr lang="en-US" altLang="ja-JP" sz="2400" dirty="0"/>
              <a:t>※</a:t>
            </a:r>
            <a:r>
              <a:rPr lang="ja-JP" altLang="en-US" sz="2400" dirty="0"/>
              <a:t>どのくらいの文字の大きさでどの位の量の情報を入れ込むかも考える必要がある。</a:t>
            </a:r>
            <a:endParaRPr lang="en-US" altLang="ja-JP" sz="2400" dirty="0"/>
          </a:p>
          <a:p>
            <a:pPr marL="0" indent="0">
              <a:buNone/>
            </a:pPr>
            <a:r>
              <a:rPr lang="en-US" altLang="ja-JP" sz="2400" dirty="0"/>
              <a:t>※</a:t>
            </a:r>
            <a:r>
              <a:rPr lang="ja-JP" altLang="en-US" sz="2400" dirty="0"/>
              <a:t>レイアウトやイラストの挿入など、「型」を示さないことで発想と表現の練習を行う。</a:t>
            </a:r>
          </a:p>
        </p:txBody>
      </p:sp>
    </p:spTree>
    <p:extLst>
      <p:ext uri="{BB962C8B-B14F-4D97-AF65-F5344CB8AC3E}">
        <p14:creationId xmlns:p14="http://schemas.microsoft.com/office/powerpoint/2010/main" val="2832096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思考の材料①文科省の方向性</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254081998"/>
              </p:ext>
            </p:extLst>
          </p:nvPr>
        </p:nvGraphicFramePr>
        <p:xfrm>
          <a:off x="611560" y="1556792"/>
          <a:ext cx="793122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02519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学習地図作成</a:t>
            </a:r>
            <a:r>
              <a:rPr kumimoji="1" lang="ja-JP" altLang="en-US" dirty="0"/>
              <a:t>課題</a:t>
            </a:r>
          </a:p>
        </p:txBody>
      </p:sp>
      <p:sp>
        <p:nvSpPr>
          <p:cNvPr id="3" name="コンテンツ プレースホルダー 2"/>
          <p:cNvSpPr>
            <a:spLocks noGrp="1"/>
          </p:cNvSpPr>
          <p:nvPr>
            <p:ph idx="1"/>
          </p:nvPr>
        </p:nvSpPr>
        <p:spPr>
          <a:xfrm>
            <a:off x="457200" y="1196752"/>
            <a:ext cx="8229600" cy="5616624"/>
          </a:xfrm>
        </p:spPr>
        <p:txBody>
          <a:bodyPr>
            <a:normAutofit lnSpcReduction="10000"/>
          </a:bodyPr>
          <a:lstStyle/>
          <a:p>
            <a:pPr marL="0" indent="0">
              <a:buNone/>
            </a:pPr>
            <a:r>
              <a:rPr lang="ja-JP" altLang="en-US" b="1" dirty="0"/>
              <a:t>課題５</a:t>
            </a:r>
            <a:endParaRPr lang="en-US" altLang="ja-JP" b="1" dirty="0"/>
          </a:p>
          <a:p>
            <a:pPr marL="0" indent="0">
              <a:buNone/>
            </a:pPr>
            <a:r>
              <a:rPr lang="ja-JP" altLang="en-US" sz="2800" dirty="0"/>
              <a:t>まとめた「学習地図」について、</a:t>
            </a:r>
            <a:r>
              <a:rPr lang="en-US" altLang="ja-JP" sz="2800" dirty="0"/>
              <a:t>3</a:t>
            </a:r>
            <a:r>
              <a:rPr lang="ja-JP" altLang="en-US" sz="2800" dirty="0"/>
              <a:t>分間でプレゼンテーションをせよ。</a:t>
            </a:r>
          </a:p>
          <a:p>
            <a:pPr marL="0" indent="0">
              <a:buNone/>
            </a:pPr>
            <a:endParaRPr lang="en-US" altLang="ja-JP" sz="2900" dirty="0"/>
          </a:p>
          <a:p>
            <a:pPr marL="0" indent="0">
              <a:buNone/>
            </a:pPr>
            <a:r>
              <a:rPr lang="ja-JP" altLang="en-US" b="1" dirty="0">
                <a:solidFill>
                  <a:srgbClr val="FF0000"/>
                </a:solidFill>
              </a:rPr>
              <a:t>●プレゼンテーションの経験</a:t>
            </a:r>
          </a:p>
          <a:p>
            <a:pPr marL="0" indent="0">
              <a:buNone/>
            </a:pPr>
            <a:r>
              <a:rPr lang="ja-JP" altLang="en-US" b="1" dirty="0">
                <a:solidFill>
                  <a:srgbClr val="FF0000"/>
                </a:solidFill>
              </a:rPr>
              <a:t>●他の班からの学び</a:t>
            </a:r>
          </a:p>
          <a:p>
            <a:pPr marL="0" indent="0">
              <a:buNone/>
            </a:pPr>
            <a:endParaRPr lang="en-US" altLang="ja-JP" sz="2900" dirty="0"/>
          </a:p>
          <a:p>
            <a:pPr marL="0" indent="0">
              <a:buNone/>
            </a:pPr>
            <a:r>
              <a:rPr lang="en-US" altLang="ja-JP" sz="2400" dirty="0"/>
              <a:t>※</a:t>
            </a:r>
            <a:r>
              <a:rPr lang="ja-JP" altLang="en-US" sz="2400" dirty="0"/>
              <a:t>単に「発想する」「まとめる」だけでなく、「プレゼンを行う」機会も入れて、様々なコンピテンシーの要素を入れる。</a:t>
            </a:r>
            <a:endParaRPr lang="en-US" altLang="ja-JP" sz="2400" dirty="0"/>
          </a:p>
          <a:p>
            <a:pPr marL="0" indent="0">
              <a:buNone/>
            </a:pPr>
            <a:r>
              <a:rPr lang="en-US" altLang="ja-JP" sz="2400" dirty="0"/>
              <a:t>※</a:t>
            </a:r>
            <a:r>
              <a:rPr lang="ja-JP" altLang="en-US" sz="2400" dirty="0"/>
              <a:t>「相互評価」によってモチベーションが高まり、互いに学び合える。</a:t>
            </a:r>
          </a:p>
        </p:txBody>
      </p:sp>
    </p:spTree>
    <p:extLst>
      <p:ext uri="{BB962C8B-B14F-4D97-AF65-F5344CB8AC3E}">
        <p14:creationId xmlns:p14="http://schemas.microsoft.com/office/powerpoint/2010/main" val="80113931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授業の流れ（</a:t>
            </a:r>
            <a:r>
              <a:rPr lang="en-US" altLang="ja-JP" dirty="0"/>
              <a:t>3.5</a:t>
            </a:r>
            <a:r>
              <a:rPr lang="ja-JP" altLang="en-US" dirty="0"/>
              <a:t>時間扱い）</a:t>
            </a:r>
            <a:endParaRPr kumimoji="1" lang="ja-JP" altLang="en-US" dirty="0"/>
          </a:p>
        </p:txBody>
      </p:sp>
      <p:graphicFrame>
        <p:nvGraphicFramePr>
          <p:cNvPr id="4" name="コンテンツ プレースホルダー 3"/>
          <p:cNvGraphicFramePr>
            <a:graphicFrameLocks noGrp="1"/>
          </p:cNvGraphicFramePr>
          <p:nvPr>
            <p:ph idx="1"/>
            <p:extLst/>
          </p:nvPr>
        </p:nvGraphicFramePr>
        <p:xfrm>
          <a:off x="179512" y="1268760"/>
          <a:ext cx="8784976"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テキスト ボックス 4"/>
          <p:cNvSpPr txBox="1"/>
          <p:nvPr/>
        </p:nvSpPr>
        <p:spPr>
          <a:xfrm>
            <a:off x="251520" y="2394219"/>
            <a:ext cx="1296144" cy="461665"/>
          </a:xfrm>
          <a:prstGeom prst="rect">
            <a:avLst/>
          </a:prstGeom>
          <a:noFill/>
        </p:spPr>
        <p:txBody>
          <a:bodyPr wrap="square" rtlCol="0">
            <a:spAutoFit/>
          </a:bodyPr>
          <a:lstStyle/>
          <a:p>
            <a:r>
              <a:rPr kumimoji="1" lang="en-US" altLang="ja-JP" sz="2400" dirty="0"/>
              <a:t>0</a:t>
            </a:r>
            <a:r>
              <a:rPr lang="en-US" altLang="ja-JP" sz="2400" dirty="0"/>
              <a:t>.</a:t>
            </a:r>
            <a:r>
              <a:rPr kumimoji="1" lang="en-US" altLang="ja-JP" sz="2400" dirty="0"/>
              <a:t>5</a:t>
            </a:r>
            <a:r>
              <a:rPr kumimoji="1" lang="ja-JP" altLang="en-US" sz="2400" dirty="0"/>
              <a:t>時間</a:t>
            </a:r>
          </a:p>
        </p:txBody>
      </p:sp>
      <p:sp>
        <p:nvSpPr>
          <p:cNvPr id="6" name="テキスト ボックス 5"/>
          <p:cNvSpPr txBox="1"/>
          <p:nvPr/>
        </p:nvSpPr>
        <p:spPr>
          <a:xfrm>
            <a:off x="395536" y="4149080"/>
            <a:ext cx="1296144" cy="461665"/>
          </a:xfrm>
          <a:prstGeom prst="rect">
            <a:avLst/>
          </a:prstGeom>
          <a:noFill/>
        </p:spPr>
        <p:txBody>
          <a:bodyPr wrap="square" rtlCol="0">
            <a:spAutoFit/>
          </a:bodyPr>
          <a:lstStyle/>
          <a:p>
            <a:r>
              <a:rPr kumimoji="1" lang="en-US" altLang="ja-JP" sz="2400" dirty="0"/>
              <a:t>2</a:t>
            </a:r>
            <a:r>
              <a:rPr kumimoji="1" lang="ja-JP" altLang="en-US" sz="2400" dirty="0"/>
              <a:t>時間</a:t>
            </a:r>
          </a:p>
        </p:txBody>
      </p:sp>
      <p:sp>
        <p:nvSpPr>
          <p:cNvPr id="7" name="テキスト ボックス 6"/>
          <p:cNvSpPr txBox="1"/>
          <p:nvPr/>
        </p:nvSpPr>
        <p:spPr>
          <a:xfrm>
            <a:off x="395536" y="5775647"/>
            <a:ext cx="1296144" cy="461665"/>
          </a:xfrm>
          <a:prstGeom prst="rect">
            <a:avLst/>
          </a:prstGeom>
          <a:noFill/>
        </p:spPr>
        <p:txBody>
          <a:bodyPr wrap="square" rtlCol="0">
            <a:spAutoFit/>
          </a:bodyPr>
          <a:lstStyle/>
          <a:p>
            <a:r>
              <a:rPr lang="en-US" altLang="ja-JP" sz="2400" dirty="0"/>
              <a:t>1</a:t>
            </a:r>
            <a:r>
              <a:rPr kumimoji="1" lang="ja-JP" altLang="en-US" sz="2400" dirty="0"/>
              <a:t>時間</a:t>
            </a:r>
          </a:p>
        </p:txBody>
      </p:sp>
    </p:spTree>
    <p:extLst>
      <p:ext uri="{BB962C8B-B14F-4D97-AF65-F5344CB8AC3E}">
        <p14:creationId xmlns:p14="http://schemas.microsoft.com/office/powerpoint/2010/main" val="146394219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5192" y="274638"/>
            <a:ext cx="8363272" cy="1143000"/>
          </a:xfrm>
        </p:spPr>
        <p:txBody>
          <a:bodyPr>
            <a:normAutofit fontScale="90000"/>
          </a:bodyPr>
          <a:lstStyle/>
          <a:p>
            <a:r>
              <a:rPr lang="ja-JP" altLang="en-US" dirty="0"/>
              <a:t>思考の材料⑥プロジェクト型の授業</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993521412"/>
              </p:ext>
            </p:extLst>
          </p:nvPr>
        </p:nvGraphicFramePr>
        <p:xfrm>
          <a:off x="611560" y="1556792"/>
          <a:ext cx="793122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782668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7ECEED-5E83-410B-8E9A-ADF94FA2A4A0}"/>
              </a:ext>
            </a:extLst>
          </p:cNvPr>
          <p:cNvSpPr>
            <a:spLocks noGrp="1"/>
          </p:cNvSpPr>
          <p:nvPr>
            <p:ph type="title"/>
          </p:nvPr>
        </p:nvSpPr>
        <p:spPr/>
        <p:txBody>
          <a:bodyPr/>
          <a:lstStyle/>
          <a:p>
            <a:r>
              <a:rPr kumimoji="1" lang="ja-JP" altLang="en-US" dirty="0"/>
              <a:t>単元指導計画</a:t>
            </a:r>
          </a:p>
        </p:txBody>
      </p:sp>
      <p:pic>
        <p:nvPicPr>
          <p:cNvPr id="3074" name="Picture 2">
            <a:extLst>
              <a:ext uri="{FF2B5EF4-FFF2-40B4-BE49-F238E27FC236}">
                <a16:creationId xmlns:a16="http://schemas.microsoft.com/office/drawing/2014/main" id="{AF20B75B-3FDB-4E45-B3EA-B6AB90ED92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124744"/>
            <a:ext cx="5472608" cy="5546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53229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1268760"/>
            <a:ext cx="8229600" cy="4525963"/>
          </a:xfrm>
        </p:spPr>
        <p:txBody>
          <a:bodyPr>
            <a:normAutofit/>
          </a:bodyPr>
          <a:lstStyle/>
          <a:p>
            <a:pPr marL="0" indent="0">
              <a:buNone/>
            </a:pPr>
            <a:r>
              <a:rPr lang="ja-JP" altLang="ja-JP" b="1" dirty="0"/>
              <a:t>●授業</a:t>
            </a:r>
            <a:r>
              <a:rPr lang="ja-JP" altLang="en-US" b="1" dirty="0"/>
              <a:t>等の「近い目標」</a:t>
            </a:r>
            <a:endParaRPr lang="ja-JP" altLang="ja-JP" b="1" dirty="0"/>
          </a:p>
          <a:p>
            <a:pPr marL="0" indent="0">
              <a:buNone/>
            </a:pPr>
            <a:r>
              <a:rPr lang="ja-JP" altLang="ja-JP" dirty="0"/>
              <a:t>・自分の目で見て、自分の頭で考える</a:t>
            </a:r>
          </a:p>
          <a:p>
            <a:pPr marL="0" indent="0">
              <a:buNone/>
            </a:pPr>
            <a:r>
              <a:rPr lang="ja-JP" altLang="ja-JP" dirty="0"/>
              <a:t>・主体性（自主性ではない）</a:t>
            </a:r>
          </a:p>
          <a:p>
            <a:endParaRPr kumimoji="1" lang="en-US" altLang="ja-JP" dirty="0"/>
          </a:p>
          <a:p>
            <a:pPr marL="0" indent="0">
              <a:buNone/>
            </a:pPr>
            <a:r>
              <a:rPr lang="en-US" altLang="ja-JP" dirty="0"/>
              <a:t>※</a:t>
            </a:r>
            <a:r>
              <a:rPr lang="ja-JP" altLang="en-US" dirty="0"/>
              <a:t>単元指導計画にどう位置付けられているか？</a:t>
            </a:r>
            <a:endParaRPr kumimoji="1" lang="ja-JP" altLang="en-US" dirty="0"/>
          </a:p>
        </p:txBody>
      </p:sp>
    </p:spTree>
    <p:extLst>
      <p:ext uri="{BB962C8B-B14F-4D97-AF65-F5344CB8AC3E}">
        <p14:creationId xmlns:p14="http://schemas.microsoft.com/office/powerpoint/2010/main" val="339044624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1268760"/>
            <a:ext cx="8229600" cy="4525963"/>
          </a:xfrm>
        </p:spPr>
        <p:txBody>
          <a:bodyPr>
            <a:normAutofit/>
          </a:bodyPr>
          <a:lstStyle/>
          <a:p>
            <a:pPr marL="0" indent="0">
              <a:buNone/>
            </a:pPr>
            <a:r>
              <a:rPr lang="ja-JP" altLang="ja-JP" b="1" dirty="0"/>
              <a:t>●</a:t>
            </a:r>
            <a:r>
              <a:rPr lang="ja-JP" altLang="en-US" b="1" dirty="0"/>
              <a:t>教育活動全体の「遠い目標」</a:t>
            </a:r>
            <a:endParaRPr lang="ja-JP" altLang="ja-JP" b="1" dirty="0"/>
          </a:p>
          <a:p>
            <a:pPr marL="0" indent="0">
              <a:buNone/>
            </a:pPr>
            <a:r>
              <a:rPr lang="ja-JP" altLang="en-US" dirty="0"/>
              <a:t>・他律から自律へ</a:t>
            </a:r>
            <a:endParaRPr lang="en-US" altLang="ja-JP" dirty="0"/>
          </a:p>
          <a:p>
            <a:pPr marL="0" indent="0">
              <a:buNone/>
            </a:pPr>
            <a:r>
              <a:rPr lang="ja-JP" altLang="en-US" dirty="0"/>
              <a:t>・多様性の認識・受容・活用</a:t>
            </a:r>
            <a:endParaRPr lang="ja-JP" altLang="ja-JP" dirty="0"/>
          </a:p>
          <a:p>
            <a:pPr marL="0" indent="0">
              <a:buNone/>
            </a:pPr>
            <a:r>
              <a:rPr lang="en-US" altLang="ja-JP" dirty="0"/>
              <a:t> </a:t>
            </a:r>
          </a:p>
          <a:p>
            <a:pPr marL="0" indent="0">
              <a:buNone/>
            </a:pPr>
            <a:r>
              <a:rPr kumimoji="1" lang="en-US" altLang="ja-JP" dirty="0"/>
              <a:t>※</a:t>
            </a:r>
            <a:r>
              <a:rPr kumimoji="1" lang="ja-JP" altLang="en-US" dirty="0"/>
              <a:t>単元指導計画にどう位置付けられているか？</a:t>
            </a:r>
          </a:p>
        </p:txBody>
      </p:sp>
    </p:spTree>
    <p:extLst>
      <p:ext uri="{BB962C8B-B14F-4D97-AF65-F5344CB8AC3E}">
        <p14:creationId xmlns:p14="http://schemas.microsoft.com/office/powerpoint/2010/main" val="428694902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6B5A53-9880-41A9-9D01-203FBB873E19}"/>
              </a:ext>
            </a:extLst>
          </p:cNvPr>
          <p:cNvSpPr>
            <a:spLocks noGrp="1"/>
          </p:cNvSpPr>
          <p:nvPr>
            <p:ph type="title"/>
          </p:nvPr>
        </p:nvSpPr>
        <p:spPr/>
        <p:txBody>
          <a:bodyPr/>
          <a:lstStyle/>
          <a:p>
            <a:r>
              <a:rPr lang="ja-JP" altLang="en-US" dirty="0"/>
              <a:t>主体的・対話的で深い学び</a:t>
            </a:r>
            <a:endParaRPr kumimoji="1" lang="ja-JP" altLang="en-US" dirty="0"/>
          </a:p>
        </p:txBody>
      </p:sp>
      <p:sp>
        <p:nvSpPr>
          <p:cNvPr id="3" name="コンテンツ プレースホルダー 2">
            <a:extLst>
              <a:ext uri="{FF2B5EF4-FFF2-40B4-BE49-F238E27FC236}">
                <a16:creationId xmlns:a16="http://schemas.microsoft.com/office/drawing/2014/main" id="{06FD2195-1A71-4B9F-ACA7-5EB842E2ACE0}"/>
              </a:ext>
            </a:extLst>
          </p:cNvPr>
          <p:cNvSpPr>
            <a:spLocks noGrp="1"/>
          </p:cNvSpPr>
          <p:nvPr>
            <p:ph idx="1"/>
          </p:nvPr>
        </p:nvSpPr>
        <p:spPr/>
        <p:txBody>
          <a:bodyPr>
            <a:normAutofit/>
          </a:bodyPr>
          <a:lstStyle/>
          <a:p>
            <a:r>
              <a:rPr kumimoji="1" lang="ja-JP" altLang="en-US" sz="4000" b="1" dirty="0"/>
              <a:t>主体的な学び</a:t>
            </a:r>
            <a:endParaRPr kumimoji="1" lang="en-US" altLang="ja-JP" sz="4000" b="1" dirty="0"/>
          </a:p>
          <a:p>
            <a:endParaRPr lang="en-US" altLang="ja-JP" sz="4000" b="1" dirty="0"/>
          </a:p>
          <a:p>
            <a:r>
              <a:rPr kumimoji="1" lang="ja-JP" altLang="en-US" sz="4000" b="1" dirty="0"/>
              <a:t>対話的な学び</a:t>
            </a:r>
            <a:endParaRPr kumimoji="1" lang="en-US" altLang="ja-JP" sz="4000" b="1" dirty="0"/>
          </a:p>
          <a:p>
            <a:endParaRPr lang="en-US" altLang="ja-JP" sz="4000" b="1" dirty="0"/>
          </a:p>
          <a:p>
            <a:r>
              <a:rPr kumimoji="1" lang="ja-JP" altLang="en-US" sz="4000" b="1" dirty="0"/>
              <a:t>深い学び</a:t>
            </a:r>
            <a:endParaRPr kumimoji="1" lang="en-US" altLang="ja-JP" sz="4000" b="1" dirty="0"/>
          </a:p>
          <a:p>
            <a:pPr marL="0" indent="0">
              <a:buNone/>
            </a:pPr>
            <a:endParaRPr lang="en-US" altLang="ja-JP" sz="3600" b="1" dirty="0"/>
          </a:p>
        </p:txBody>
      </p:sp>
    </p:spTree>
    <p:extLst>
      <p:ext uri="{BB962C8B-B14F-4D97-AF65-F5344CB8AC3E}">
        <p14:creationId xmlns:p14="http://schemas.microsoft.com/office/powerpoint/2010/main" val="25897349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DA36D15-B7B5-4188-B6BF-C06879D1AF1B}"/>
              </a:ext>
            </a:extLst>
          </p:cNvPr>
          <p:cNvSpPr>
            <a:spLocks noGrp="1"/>
          </p:cNvSpPr>
          <p:nvPr>
            <p:ph idx="4294967295"/>
          </p:nvPr>
        </p:nvSpPr>
        <p:spPr>
          <a:xfrm>
            <a:off x="467544" y="620688"/>
            <a:ext cx="8229600" cy="6048672"/>
          </a:xfrm>
        </p:spPr>
        <p:txBody>
          <a:bodyPr>
            <a:normAutofit fontScale="92500" lnSpcReduction="10000"/>
          </a:bodyPr>
          <a:lstStyle/>
          <a:p>
            <a:r>
              <a:rPr lang="ja-JP" altLang="ja-JP" dirty="0"/>
              <a:t>「主体的な学び」とは何か？</a:t>
            </a:r>
            <a:endParaRPr lang="en-US" altLang="ja-JP" dirty="0"/>
          </a:p>
          <a:p>
            <a:endParaRPr lang="ja-JP" altLang="ja-JP" dirty="0"/>
          </a:p>
          <a:p>
            <a:r>
              <a:rPr lang="ja-JP" altLang="ja-JP" dirty="0"/>
              <a:t>なぜ「主体的な学び」が必要なのか？</a:t>
            </a:r>
            <a:endParaRPr lang="en-US" altLang="ja-JP" dirty="0"/>
          </a:p>
          <a:p>
            <a:endParaRPr lang="ja-JP" altLang="ja-JP" dirty="0"/>
          </a:p>
          <a:p>
            <a:r>
              <a:rPr lang="ja-JP" altLang="ja-JP" dirty="0"/>
              <a:t>「主体的な学び」は、具体的にどのように展開されるか？</a:t>
            </a:r>
            <a:endParaRPr lang="en-US" altLang="ja-JP" dirty="0"/>
          </a:p>
          <a:p>
            <a:endParaRPr lang="ja-JP" altLang="ja-JP" dirty="0"/>
          </a:p>
          <a:p>
            <a:r>
              <a:rPr lang="ja-JP" altLang="ja-JP" dirty="0"/>
              <a:t>「主体的な学び」を促すにはどのような工夫が必要か？また、生徒の実態に合わせるとはどういうことか？</a:t>
            </a:r>
            <a:endParaRPr lang="en-US" altLang="ja-JP" dirty="0"/>
          </a:p>
          <a:p>
            <a:endParaRPr lang="en-US" altLang="ja-JP" dirty="0"/>
          </a:p>
          <a:p>
            <a:pPr marL="0" indent="0">
              <a:buNone/>
            </a:pPr>
            <a:r>
              <a:rPr lang="en-US" altLang="ja-JP" sz="2600" dirty="0"/>
              <a:t>※</a:t>
            </a:r>
            <a:r>
              <a:rPr lang="ja-JP" altLang="en-US" sz="2600" dirty="0"/>
              <a:t>「対話的な学び」「深い学び」も同様</a:t>
            </a:r>
            <a:endParaRPr lang="ja-JP" altLang="ja-JP" sz="2600" dirty="0"/>
          </a:p>
          <a:p>
            <a:endParaRPr kumimoji="1" lang="ja-JP" altLang="en-US" dirty="0"/>
          </a:p>
        </p:txBody>
      </p:sp>
    </p:spTree>
    <p:extLst>
      <p:ext uri="{BB962C8B-B14F-4D97-AF65-F5344CB8AC3E}">
        <p14:creationId xmlns:p14="http://schemas.microsoft.com/office/powerpoint/2010/main" val="256364156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a:t>話題⑦</a:t>
            </a:r>
            <a:endParaRPr kumimoji="1" lang="en-US" altLang="ja-JP" sz="5400" b="1" dirty="0"/>
          </a:p>
          <a:p>
            <a:pPr algn="ctr"/>
            <a:r>
              <a:rPr lang="ja-JP" altLang="en-US" sz="5400" b="1" dirty="0"/>
              <a:t>学校の価値とは</a:t>
            </a:r>
            <a:endParaRPr lang="en-US" altLang="ja-JP" sz="5400" b="1" dirty="0"/>
          </a:p>
        </p:txBody>
      </p:sp>
    </p:spTree>
    <p:extLst>
      <p:ext uri="{BB962C8B-B14F-4D97-AF65-F5344CB8AC3E}">
        <p14:creationId xmlns:p14="http://schemas.microsoft.com/office/powerpoint/2010/main" val="43023662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思考の材料⑦「学校」と「教師」</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563648715"/>
              </p:ext>
            </p:extLst>
          </p:nvPr>
        </p:nvGraphicFramePr>
        <p:xfrm>
          <a:off x="611560" y="1556792"/>
          <a:ext cx="793122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3252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教育改革の背景</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pPr marL="0" indent="0">
              <a:buNone/>
            </a:pPr>
            <a:r>
              <a:rPr lang="ja-JP" altLang="en-US" sz="4600" b="1" dirty="0">
                <a:solidFill>
                  <a:srgbClr val="000000"/>
                </a:solidFill>
              </a:rPr>
              <a:t>①社会として</a:t>
            </a:r>
          </a:p>
          <a:p>
            <a:pPr marL="0" indent="0">
              <a:buNone/>
            </a:pPr>
            <a:r>
              <a:rPr lang="ja-JP" altLang="en-US" dirty="0"/>
              <a:t>働き手が半分に減ってしまう。</a:t>
            </a:r>
          </a:p>
          <a:p>
            <a:pPr marL="0" indent="0">
              <a:buNone/>
            </a:pPr>
            <a:r>
              <a:rPr lang="ja-JP" altLang="en-US" dirty="0"/>
              <a:t>成長＝一人一人の生産性</a:t>
            </a:r>
            <a:r>
              <a:rPr lang="en-US" altLang="ja-JP" dirty="0"/>
              <a:t>×</a:t>
            </a:r>
            <a:r>
              <a:rPr lang="ja-JP" altLang="en-US" dirty="0"/>
              <a:t>労働力人口</a:t>
            </a:r>
          </a:p>
          <a:p>
            <a:pPr marL="0" indent="0">
              <a:buNone/>
            </a:pPr>
            <a:r>
              <a:rPr lang="ja-JP" altLang="en-US" b="1" dirty="0"/>
              <a:t>→一人一人の生産性を向上させるしかない。</a:t>
            </a:r>
          </a:p>
          <a:p>
            <a:pPr marL="0" indent="0">
              <a:buNone/>
            </a:pPr>
            <a:endParaRPr lang="ja-JP" altLang="en-US" dirty="0"/>
          </a:p>
          <a:p>
            <a:pPr marL="0" indent="0">
              <a:buNone/>
            </a:pPr>
            <a:r>
              <a:rPr lang="ja-JP" altLang="en-US" sz="4600" b="1" dirty="0">
                <a:solidFill>
                  <a:srgbClr val="000000"/>
                </a:solidFill>
              </a:rPr>
              <a:t>②個人として</a:t>
            </a:r>
          </a:p>
          <a:p>
            <a:pPr marL="0" indent="0">
              <a:buNone/>
            </a:pPr>
            <a:r>
              <a:rPr lang="ja-JP" altLang="en-US" dirty="0"/>
              <a:t>・子どもたちの</a:t>
            </a:r>
            <a:r>
              <a:rPr lang="en-US" altLang="ja-JP" dirty="0"/>
              <a:t>65%</a:t>
            </a:r>
            <a:r>
              <a:rPr lang="ja-JP" altLang="en-US" dirty="0"/>
              <a:t>は、大学卒業後、今は存在しない職業に就く</a:t>
            </a:r>
          </a:p>
          <a:p>
            <a:pPr marL="0" indent="0">
              <a:buNone/>
            </a:pPr>
            <a:r>
              <a:rPr lang="ja-JP" altLang="en-US" dirty="0"/>
              <a:t>・今後</a:t>
            </a:r>
            <a:r>
              <a:rPr lang="en-US" altLang="ja-JP" dirty="0"/>
              <a:t>10</a:t>
            </a:r>
            <a:r>
              <a:rPr lang="ja-JP" altLang="en-US" dirty="0"/>
              <a:t>～</a:t>
            </a:r>
            <a:r>
              <a:rPr lang="en-US" altLang="ja-JP" dirty="0"/>
              <a:t>20</a:t>
            </a:r>
            <a:r>
              <a:rPr lang="ja-JP" altLang="en-US" dirty="0"/>
              <a:t>年程度で、約</a:t>
            </a:r>
            <a:r>
              <a:rPr lang="en-US" altLang="ja-JP" dirty="0"/>
              <a:t>47%</a:t>
            </a:r>
            <a:r>
              <a:rPr lang="ja-JP" altLang="en-US" dirty="0"/>
              <a:t>の仕事が自動化される可能性が高い。</a:t>
            </a:r>
          </a:p>
          <a:p>
            <a:pPr marL="0" indent="0">
              <a:buNone/>
            </a:pPr>
            <a:r>
              <a:rPr lang="ja-JP" altLang="en-US" dirty="0"/>
              <a:t>・</a:t>
            </a:r>
            <a:r>
              <a:rPr lang="en-US" altLang="ja-JP" dirty="0"/>
              <a:t>2030</a:t>
            </a:r>
            <a:r>
              <a:rPr lang="ja-JP" altLang="en-US" dirty="0"/>
              <a:t>年までには、週</a:t>
            </a:r>
            <a:r>
              <a:rPr lang="en-US" altLang="ja-JP" dirty="0"/>
              <a:t>15</a:t>
            </a:r>
            <a:r>
              <a:rPr lang="ja-JP" altLang="en-US" dirty="0"/>
              <a:t>時間程度働けば済むようになる。</a:t>
            </a:r>
          </a:p>
          <a:p>
            <a:pPr marL="0" indent="0">
              <a:buNone/>
            </a:pPr>
            <a:r>
              <a:rPr lang="ja-JP" altLang="en-US" b="1" dirty="0"/>
              <a:t>→現在の多くの職業の多くは、今後なくなっていく。</a:t>
            </a:r>
            <a:endParaRPr kumimoji="1" lang="ja-JP" altLang="en-US" b="1" dirty="0"/>
          </a:p>
        </p:txBody>
      </p:sp>
    </p:spTree>
    <p:extLst>
      <p:ext uri="{BB962C8B-B14F-4D97-AF65-F5344CB8AC3E}">
        <p14:creationId xmlns:p14="http://schemas.microsoft.com/office/powerpoint/2010/main" val="197870453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「学校」「授業」の価値</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a:bodyPr>
          <a:lstStyle/>
          <a:p>
            <a:pPr marL="0" indent="0">
              <a:buNone/>
            </a:pPr>
            <a:r>
              <a:rPr lang="ja-JP" altLang="en-US" sz="2400" dirty="0"/>
              <a:t>ネットで知識を獲得できる時代</a:t>
            </a:r>
            <a:endParaRPr lang="en-US" altLang="ja-JP" sz="2400" dirty="0"/>
          </a:p>
          <a:p>
            <a:pPr marL="0" indent="0">
              <a:buNone/>
            </a:pPr>
            <a:r>
              <a:rPr lang="ja-JP" altLang="en-US" sz="2400" dirty="0"/>
              <a:t>「知」は開かれ、一部の人間が独占する時代は終わった</a:t>
            </a:r>
            <a:endParaRPr lang="en-US" altLang="ja-JP" sz="2400" dirty="0"/>
          </a:p>
          <a:p>
            <a:pPr marL="0" indent="0">
              <a:buNone/>
            </a:pPr>
            <a:r>
              <a:rPr lang="ja-JP" altLang="en-US" sz="2400" dirty="0"/>
              <a:t>では、学校の意味は？？</a:t>
            </a:r>
            <a:endParaRPr lang="en-US" altLang="ja-JP" sz="2400" dirty="0"/>
          </a:p>
          <a:p>
            <a:pPr marL="0" indent="0">
              <a:buNone/>
            </a:pPr>
            <a:endParaRPr lang="en-US" altLang="ja-JP" dirty="0"/>
          </a:p>
          <a:p>
            <a:pPr marL="0" indent="0">
              <a:buNone/>
            </a:pPr>
            <a:r>
              <a:rPr lang="ja-JP" altLang="en-US" dirty="0"/>
              <a:t>大野の考えていること</a:t>
            </a:r>
            <a:endParaRPr lang="en-US" altLang="ja-JP" dirty="0"/>
          </a:p>
          <a:p>
            <a:pPr marL="0" indent="0">
              <a:buNone/>
            </a:pPr>
            <a:r>
              <a:rPr lang="ja-JP" altLang="en-US" b="1" dirty="0">
                <a:solidFill>
                  <a:srgbClr val="FF0000"/>
                </a:solidFill>
              </a:rPr>
              <a:t>「集団で、同じ時間と空間を共有する」</a:t>
            </a:r>
            <a:endParaRPr lang="en-US" altLang="ja-JP" b="1" dirty="0">
              <a:solidFill>
                <a:srgbClr val="FF0000"/>
              </a:solidFill>
            </a:endParaRPr>
          </a:p>
          <a:p>
            <a:pPr marL="0" indent="0">
              <a:buNone/>
            </a:pPr>
            <a:r>
              <a:rPr lang="ja-JP" altLang="en-US" dirty="0"/>
              <a:t>　＝学校、授業で得られる最大の価値</a:t>
            </a:r>
            <a:endParaRPr lang="en-US" altLang="ja-JP" dirty="0"/>
          </a:p>
          <a:p>
            <a:pPr marL="0" indent="0">
              <a:buNone/>
            </a:pPr>
            <a:endParaRPr lang="en-US" altLang="ja-JP" sz="2400" dirty="0"/>
          </a:p>
          <a:p>
            <a:pPr marL="0" indent="0">
              <a:buNone/>
            </a:pPr>
            <a:r>
              <a:rPr lang="en-US" altLang="ja-JP" sz="2400" dirty="0"/>
              <a:t>※</a:t>
            </a:r>
            <a:r>
              <a:rPr lang="ja-JP" altLang="en-US" sz="2400" dirty="0"/>
              <a:t>「プロジェクトチームの価値」は何か？</a:t>
            </a:r>
            <a:endParaRPr lang="en-US" altLang="ja-JP" sz="2400" dirty="0"/>
          </a:p>
        </p:txBody>
      </p:sp>
    </p:spTree>
    <p:extLst>
      <p:ext uri="{BB962C8B-B14F-4D97-AF65-F5344CB8AC3E}">
        <p14:creationId xmlns:p14="http://schemas.microsoft.com/office/powerpoint/2010/main" val="18679649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43000"/>
          </a:xfrm>
        </p:spPr>
        <p:txBody>
          <a:bodyPr/>
          <a:lstStyle/>
          <a:p>
            <a:r>
              <a:rPr lang="ja-JP" altLang="en-US" dirty="0"/>
              <a:t>教員の「職能」の変化</a:t>
            </a:r>
            <a:endParaRPr kumimoji="1" lang="ja-JP" altLang="en-US" dirty="0"/>
          </a:p>
        </p:txBody>
      </p:sp>
      <p:sp>
        <p:nvSpPr>
          <p:cNvPr id="3" name="コンテンツ プレースホルダー 2"/>
          <p:cNvSpPr>
            <a:spLocks noGrp="1"/>
          </p:cNvSpPr>
          <p:nvPr>
            <p:ph idx="1"/>
          </p:nvPr>
        </p:nvSpPr>
        <p:spPr>
          <a:xfrm>
            <a:off x="457200" y="1600200"/>
            <a:ext cx="8435280" cy="4525963"/>
          </a:xfrm>
        </p:spPr>
        <p:txBody>
          <a:bodyPr>
            <a:normAutofit lnSpcReduction="10000"/>
          </a:bodyPr>
          <a:lstStyle/>
          <a:p>
            <a:pPr marL="0" indent="0">
              <a:buNone/>
            </a:pPr>
            <a:r>
              <a:rPr lang="ja-JP" altLang="en-US" dirty="0"/>
              <a:t>「（教員が）教える」➡「（生徒が）学ぶ」</a:t>
            </a:r>
            <a:endParaRPr lang="en-US" altLang="ja-JP" dirty="0"/>
          </a:p>
          <a:p>
            <a:pPr marL="0" indent="0">
              <a:buNone/>
            </a:pPr>
            <a:endParaRPr lang="ja-JP" altLang="en-US" dirty="0"/>
          </a:p>
          <a:p>
            <a:pPr marL="0" indent="0">
              <a:buNone/>
            </a:pPr>
            <a:r>
              <a:rPr lang="ja-JP" altLang="en-US" dirty="0"/>
              <a:t>「わかりやすく丁寧に教える」</a:t>
            </a:r>
            <a:endParaRPr lang="en-US" altLang="ja-JP" dirty="0"/>
          </a:p>
          <a:p>
            <a:pPr marL="0" indent="0">
              <a:buNone/>
            </a:pPr>
            <a:r>
              <a:rPr lang="ja-JP" altLang="en-US" dirty="0"/>
              <a:t>➡「生徒の可能性を引き出す」</a:t>
            </a:r>
            <a:endParaRPr lang="en-US" altLang="ja-JP" dirty="0"/>
          </a:p>
          <a:p>
            <a:pPr marL="0" indent="0">
              <a:buNone/>
            </a:pPr>
            <a:r>
              <a:rPr lang="ja-JP" altLang="en-US" dirty="0"/>
              <a:t>　「よりよい学びの場を提供する」</a:t>
            </a:r>
          </a:p>
          <a:p>
            <a:pPr marL="0" indent="0">
              <a:buNone/>
            </a:pPr>
            <a:endParaRPr lang="ja-JP" altLang="en-US" dirty="0"/>
          </a:p>
          <a:p>
            <a:pPr marL="0" indent="0">
              <a:buNone/>
            </a:pPr>
            <a:r>
              <a:rPr lang="en-US" altLang="ja-JP" sz="2400" dirty="0"/>
              <a:t>※</a:t>
            </a:r>
            <a:r>
              <a:rPr lang="ja-JP" altLang="en-US" sz="2400" dirty="0"/>
              <a:t>「わかりやすく丁寧に教える」ことをすればするほど、これからの社会を生き抜くための「教えるだけでは獲得できない能力」が獲得できずに終わる可能性。</a:t>
            </a:r>
          </a:p>
        </p:txBody>
      </p:sp>
    </p:spTree>
    <p:extLst>
      <p:ext uri="{BB962C8B-B14F-4D97-AF65-F5344CB8AC3E}">
        <p14:creationId xmlns:p14="http://schemas.microsoft.com/office/powerpoint/2010/main" val="1018085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この時間の目的</a:t>
            </a:r>
          </a:p>
        </p:txBody>
      </p:sp>
      <p:graphicFrame>
        <p:nvGraphicFramePr>
          <p:cNvPr id="4" name="コンテンツ プレースホルダー 3"/>
          <p:cNvGraphicFramePr>
            <a:graphicFrameLocks noGrp="1"/>
          </p:cNvGraphicFramePr>
          <p:nvPr>
            <p:ph idx="1"/>
            <p:extLst/>
          </p:nvPr>
        </p:nvGraphicFramePr>
        <p:xfrm>
          <a:off x="457200" y="1600200"/>
          <a:ext cx="836327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505311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情報発信・参考資料</a:t>
            </a:r>
          </a:p>
        </p:txBody>
      </p:sp>
      <p:sp>
        <p:nvSpPr>
          <p:cNvPr id="3" name="コンテンツ プレースホルダー 2"/>
          <p:cNvSpPr>
            <a:spLocks noGrp="1"/>
          </p:cNvSpPr>
          <p:nvPr>
            <p:ph idx="1"/>
          </p:nvPr>
        </p:nvSpPr>
        <p:spPr/>
        <p:txBody>
          <a:bodyPr>
            <a:normAutofit/>
          </a:bodyPr>
          <a:lstStyle/>
          <a:p>
            <a:pPr marL="0" indent="0">
              <a:buNone/>
            </a:pPr>
            <a:r>
              <a:rPr lang="ja-JP" altLang="en-US" b="1" dirty="0"/>
              <a:t>①個人のＨＰ</a:t>
            </a:r>
          </a:p>
          <a:p>
            <a:pPr marL="0" indent="0">
              <a:buNone/>
            </a:pPr>
            <a:r>
              <a:rPr lang="ja-JP" altLang="en-US" sz="2000" dirty="0"/>
              <a:t>授業プリントや各種資料の公開</a:t>
            </a:r>
            <a:endParaRPr lang="en-US" altLang="ja-JP" sz="2000" dirty="0"/>
          </a:p>
          <a:p>
            <a:endParaRPr lang="ja-JP" altLang="en-US" sz="2000" dirty="0"/>
          </a:p>
          <a:p>
            <a:pPr marL="0" indent="0">
              <a:buNone/>
            </a:pPr>
            <a:r>
              <a:rPr lang="ja-JP" altLang="en-US" sz="2400" b="1" dirty="0"/>
              <a:t>生物「を」学ぶ視点　生物「で」学ぶ視点</a:t>
            </a:r>
          </a:p>
          <a:p>
            <a:pPr marL="0" indent="0">
              <a:buNone/>
            </a:pPr>
            <a:r>
              <a:rPr lang="en-US" altLang="ja-JP" sz="2400" dirty="0">
                <a:hlinkClick r:id="rId2"/>
              </a:rPr>
              <a:t>http://biologymanabiai.jimdo.com/</a:t>
            </a:r>
            <a:endParaRPr lang="en-US" altLang="ja-JP" sz="2400" dirty="0"/>
          </a:p>
          <a:p>
            <a:endParaRPr lang="en-US" altLang="ja-JP" sz="2800" dirty="0"/>
          </a:p>
          <a:p>
            <a:pPr marL="0" indent="0">
              <a:buNone/>
            </a:pPr>
            <a:r>
              <a:rPr lang="en-US" altLang="ja-JP" b="1" dirty="0"/>
              <a:t>②Facebook</a:t>
            </a:r>
          </a:p>
          <a:p>
            <a:pPr marL="0" indent="0">
              <a:buNone/>
            </a:pPr>
            <a:r>
              <a:rPr lang="en-US" altLang="ja-JP" sz="2400" dirty="0">
                <a:hlinkClick r:id="rId3"/>
              </a:rPr>
              <a:t>https://www.facebook.com/tomohisa.ohno.79</a:t>
            </a:r>
            <a:endParaRPr lang="en-US" altLang="ja-JP" sz="2400" dirty="0"/>
          </a:p>
          <a:p>
            <a:pPr marL="0" indent="0">
              <a:buNone/>
            </a:pPr>
            <a:r>
              <a:rPr lang="ja-JP" altLang="en-US" sz="2000" dirty="0"/>
              <a:t>「ペンギンのイラスト」の大野智久です。</a:t>
            </a:r>
            <a:endParaRPr lang="en-US" altLang="ja-JP" sz="2000" dirty="0"/>
          </a:p>
          <a:p>
            <a:pPr marL="0" indent="0">
              <a:buNone/>
            </a:pPr>
            <a:endParaRPr lang="en-US" altLang="ja-JP" sz="1600" dirty="0"/>
          </a:p>
        </p:txBody>
      </p:sp>
    </p:spTree>
    <p:extLst>
      <p:ext uri="{BB962C8B-B14F-4D97-AF65-F5344CB8AC3E}">
        <p14:creationId xmlns:p14="http://schemas.microsoft.com/office/powerpoint/2010/main" val="4289676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大きな流れとしての三位一体改革</a:t>
            </a:r>
            <a:endParaRPr kumimoji="1" lang="ja-JP" altLang="en-US" dirty="0"/>
          </a:p>
        </p:txBody>
      </p:sp>
      <p:sp>
        <p:nvSpPr>
          <p:cNvPr id="3" name="コンテンツ プレースホルダー 2"/>
          <p:cNvSpPr>
            <a:spLocks noGrp="1"/>
          </p:cNvSpPr>
          <p:nvPr>
            <p:ph idx="1"/>
          </p:nvPr>
        </p:nvSpPr>
        <p:spPr>
          <a:xfrm>
            <a:off x="457200" y="1600200"/>
            <a:ext cx="8229600" cy="4709120"/>
          </a:xfrm>
        </p:spPr>
        <p:txBody>
          <a:bodyPr>
            <a:normAutofit fontScale="92500" lnSpcReduction="10000"/>
          </a:bodyPr>
          <a:lstStyle/>
          <a:p>
            <a:pPr marL="0" indent="0">
              <a:buNone/>
            </a:pPr>
            <a:r>
              <a:rPr lang="ja-JP" altLang="en-US" sz="3900" b="1" dirty="0"/>
              <a:t>①大学教育改革</a:t>
            </a:r>
            <a:endParaRPr lang="en-US" altLang="ja-JP" sz="3900" b="1" dirty="0"/>
          </a:p>
          <a:p>
            <a:pPr marL="0" indent="0">
              <a:buNone/>
            </a:pPr>
            <a:endParaRPr lang="ja-JP" altLang="en-US" sz="3900" b="1" dirty="0"/>
          </a:p>
          <a:p>
            <a:pPr marL="0" indent="0">
              <a:buNone/>
            </a:pPr>
            <a:r>
              <a:rPr lang="ja-JP" altLang="en-US" sz="3900" b="1" dirty="0"/>
              <a:t>②高校教育改革</a:t>
            </a:r>
            <a:endParaRPr lang="en-US" altLang="ja-JP" sz="3900" b="1" dirty="0"/>
          </a:p>
          <a:p>
            <a:pPr marL="0" indent="0">
              <a:buNone/>
            </a:pPr>
            <a:endParaRPr lang="ja-JP" altLang="en-US" sz="3900" b="1" dirty="0"/>
          </a:p>
          <a:p>
            <a:pPr marL="0" indent="0">
              <a:buNone/>
            </a:pPr>
            <a:r>
              <a:rPr lang="ja-JP" altLang="en-US" sz="3900" b="1" dirty="0"/>
              <a:t>③大学入試改革</a:t>
            </a:r>
          </a:p>
          <a:p>
            <a:pPr marL="0" indent="0">
              <a:buNone/>
            </a:pPr>
            <a:endParaRPr lang="en-US" altLang="ja-JP" dirty="0"/>
          </a:p>
          <a:p>
            <a:pPr marL="0" indent="0">
              <a:buNone/>
            </a:pPr>
            <a:r>
              <a:rPr lang="en-US" altLang="ja-JP" dirty="0"/>
              <a:t>※</a:t>
            </a:r>
            <a:r>
              <a:rPr lang="ja-JP" altLang="en-US" dirty="0"/>
              <a:t>社会で活躍できる人材を育成するには、何をどう変えればよいか？</a:t>
            </a:r>
            <a:endParaRPr kumimoji="1" lang="ja-JP" altLang="en-US" dirty="0"/>
          </a:p>
        </p:txBody>
      </p:sp>
    </p:spTree>
    <p:extLst>
      <p:ext uri="{BB962C8B-B14F-4D97-AF65-F5344CB8AC3E}">
        <p14:creationId xmlns:p14="http://schemas.microsoft.com/office/powerpoint/2010/main" val="16679662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おすすめ設定">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5184</TotalTime>
  <Words>3054</Words>
  <Application>Microsoft Office PowerPoint</Application>
  <PresentationFormat>画面に合わせる (4:3)</PresentationFormat>
  <Paragraphs>530</Paragraphs>
  <Slides>83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83</vt:i4>
      </vt:variant>
    </vt:vector>
  </HeadingPairs>
  <TitlesOfParts>
    <vt:vector size="89" baseType="lpstr">
      <vt:lpstr>ＭＳ Ｐゴシック</vt:lpstr>
      <vt:lpstr>メイリオ</vt:lpstr>
      <vt:lpstr>Arial</vt:lpstr>
      <vt:lpstr>Calibri</vt:lpstr>
      <vt:lpstr>Segoe UI</vt:lpstr>
      <vt:lpstr>Office ​​テーマ</vt:lpstr>
      <vt:lpstr>高校生物における 「主体的・対話的で深い学び」とは</vt:lpstr>
      <vt:lpstr>自己紹介</vt:lpstr>
      <vt:lpstr>この時間の目的</vt:lpstr>
      <vt:lpstr>グランドルール</vt:lpstr>
      <vt:lpstr>PowerPoint プレゼンテーション</vt:lpstr>
      <vt:lpstr>PowerPoint プレゼンテーション</vt:lpstr>
      <vt:lpstr>思考の材料①文科省の方向性</vt:lpstr>
      <vt:lpstr>教育改革の背景</vt:lpstr>
      <vt:lpstr>大きな流れとしての三位一体改革</vt:lpstr>
      <vt:lpstr>大学教育改革</vt:lpstr>
      <vt:lpstr>大学入試改革</vt:lpstr>
      <vt:lpstr>学力の３要素</vt:lpstr>
      <vt:lpstr>３つの柱</vt:lpstr>
      <vt:lpstr>主体的・対話的で深い学び</vt:lpstr>
      <vt:lpstr>PowerPoint プレゼンテーション</vt:lpstr>
      <vt:lpstr>思考の材料②授業とのリンク</vt:lpstr>
      <vt:lpstr>「見方・考え方」の位置付け</vt:lpstr>
      <vt:lpstr>理科の「見方・考え方」</vt:lpstr>
      <vt:lpstr>PowerPoint プレゼンテーション</vt:lpstr>
      <vt:lpstr>一斉講義型授業の限界</vt:lpstr>
      <vt:lpstr>理解の４段階</vt:lpstr>
      <vt:lpstr>ラーニングピラミッド</vt:lpstr>
      <vt:lpstr>社会人基礎力①</vt:lpstr>
      <vt:lpstr>社会人基礎力②</vt:lpstr>
      <vt:lpstr>社会人基礎力③</vt:lpstr>
      <vt:lpstr>主体的・対話的な授業の必要性</vt:lpstr>
      <vt:lpstr>PowerPoint プレゼンテーション</vt:lpstr>
      <vt:lpstr>AL型授業の全体像</vt:lpstr>
      <vt:lpstr>ビジョン</vt:lpstr>
      <vt:lpstr>PowerPoint プレゼンテーション</vt:lpstr>
      <vt:lpstr>単元指導計画</vt:lpstr>
      <vt:lpstr>単元指導計画の「要素」</vt:lpstr>
      <vt:lpstr>思考の材料③目標と方法をつなげる</vt:lpstr>
      <vt:lpstr>PowerPoint プレゼンテーション</vt:lpstr>
      <vt:lpstr>授業の流れ（50分授業）</vt:lpstr>
      <vt:lpstr>「目的」と「目標」</vt:lpstr>
      <vt:lpstr>授業プリントの基本構造</vt:lpstr>
      <vt:lpstr>「目的」の定型文</vt:lpstr>
      <vt:lpstr>「課題」の分類</vt:lpstr>
      <vt:lpstr>目的・課題の具体例</vt:lpstr>
      <vt:lpstr>生徒の学習の補助</vt:lpstr>
      <vt:lpstr>創造性と「関連付け」</vt:lpstr>
      <vt:lpstr>課題に取り組む時間</vt:lpstr>
      <vt:lpstr>振り返りシート</vt:lpstr>
      <vt:lpstr>振り返りシート</vt:lpstr>
      <vt:lpstr>思考の材料④教科書中心の授業</vt:lpstr>
      <vt:lpstr>PowerPoint プレゼンテーション</vt:lpstr>
      <vt:lpstr>答申における「探究」の位置付け</vt:lpstr>
      <vt:lpstr>PowerPoint プレゼンテーション</vt:lpstr>
      <vt:lpstr>重視すべき学習過程の例</vt:lpstr>
      <vt:lpstr>留意すべきこと</vt:lpstr>
      <vt:lpstr>答申と「深い学び」</vt:lpstr>
      <vt:lpstr>探究活動のハードルを下げる</vt:lpstr>
      <vt:lpstr>基本的な課題パターン</vt:lpstr>
      <vt:lpstr>例：カイコの観察</vt:lpstr>
      <vt:lpstr>タイムスケジュール</vt:lpstr>
      <vt:lpstr>生徒の発表例</vt:lpstr>
      <vt:lpstr>思考の材料⑤観察実験の授業</vt:lpstr>
      <vt:lpstr>PowerPoint プレゼンテーション</vt:lpstr>
      <vt:lpstr>答申と「深い学び」</vt:lpstr>
      <vt:lpstr>創造性と「関連付け」</vt:lpstr>
      <vt:lpstr>「木を見て森を考える」</vt:lpstr>
      <vt:lpstr>学習地図作成課題</vt:lpstr>
      <vt:lpstr>学習地図作成課題</vt:lpstr>
      <vt:lpstr>ブレインストーミング</vt:lpstr>
      <vt:lpstr>ウェビング</vt:lpstr>
      <vt:lpstr>ＫＪ法</vt:lpstr>
      <vt:lpstr>学習地図作成課題</vt:lpstr>
      <vt:lpstr>学習地図作成課題</vt:lpstr>
      <vt:lpstr>学習地図作成課題</vt:lpstr>
      <vt:lpstr>授業の流れ（3.5時間扱い）</vt:lpstr>
      <vt:lpstr>思考の材料⑥プロジェクト型の授業</vt:lpstr>
      <vt:lpstr>単元指導計画</vt:lpstr>
      <vt:lpstr>PowerPoint プレゼンテーション</vt:lpstr>
      <vt:lpstr>PowerPoint プレゼンテーション</vt:lpstr>
      <vt:lpstr>主体的・対話的で深い学び</vt:lpstr>
      <vt:lpstr>PowerPoint プレゼンテーション</vt:lpstr>
      <vt:lpstr>PowerPoint プレゼンテーション</vt:lpstr>
      <vt:lpstr>思考の材料⑦「学校」と「教師」</vt:lpstr>
      <vt:lpstr>「学校」「授業」の価値</vt:lpstr>
      <vt:lpstr>教員の「職能」の変化</vt:lpstr>
      <vt:lpstr>この時間の目的</vt:lpstr>
      <vt:lpstr>情報発信・参考資料</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コンテンツとコンピテンシーの視点</dc:title>
  <dc:creator>Ohno</dc:creator>
  <cp:lastModifiedBy>tomohisa</cp:lastModifiedBy>
  <cp:revision>150</cp:revision>
  <cp:lastPrinted>2015-07-31T11:03:16Z</cp:lastPrinted>
  <dcterms:created xsi:type="dcterms:W3CDTF">2015-01-23T22:08:07Z</dcterms:created>
  <dcterms:modified xsi:type="dcterms:W3CDTF">2017-08-07T10:25:42Z</dcterms:modified>
</cp:coreProperties>
</file>