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310" r:id="rId2"/>
    <p:sldId id="535" r:id="rId3"/>
    <p:sldId id="568" r:id="rId4"/>
    <p:sldId id="478" r:id="rId5"/>
    <p:sldId id="573" r:id="rId6"/>
    <p:sldId id="574" r:id="rId7"/>
    <p:sldId id="311" r:id="rId8"/>
    <p:sldId id="537" r:id="rId9"/>
    <p:sldId id="539" r:id="rId10"/>
    <p:sldId id="540" r:id="rId11"/>
    <p:sldId id="541" r:id="rId12"/>
    <p:sldId id="542" r:id="rId13"/>
    <p:sldId id="543" r:id="rId14"/>
    <p:sldId id="544" r:id="rId15"/>
    <p:sldId id="585" r:id="rId16"/>
    <p:sldId id="518" r:id="rId17"/>
    <p:sldId id="519" r:id="rId18"/>
    <p:sldId id="520" r:id="rId19"/>
    <p:sldId id="521" r:id="rId20"/>
    <p:sldId id="522" r:id="rId21"/>
    <p:sldId id="523" r:id="rId22"/>
    <p:sldId id="524" r:id="rId23"/>
    <p:sldId id="525" r:id="rId24"/>
    <p:sldId id="526" r:id="rId25"/>
    <p:sldId id="495" r:id="rId26"/>
    <p:sldId id="546" r:id="rId27"/>
    <p:sldId id="547" r:id="rId28"/>
    <p:sldId id="438" r:id="rId29"/>
    <p:sldId id="439" r:id="rId30"/>
    <p:sldId id="440" r:id="rId31"/>
    <p:sldId id="447" r:id="rId32"/>
    <p:sldId id="442" r:id="rId33"/>
    <p:sldId id="448" r:id="rId34"/>
    <p:sldId id="586" r:id="rId35"/>
    <p:sldId id="504" r:id="rId36"/>
    <p:sldId id="450" r:id="rId37"/>
    <p:sldId id="565" r:id="rId38"/>
    <p:sldId id="566" r:id="rId39"/>
    <p:sldId id="567" r:id="rId40"/>
    <p:sldId id="548" r:id="rId41"/>
    <p:sldId id="549" r:id="rId42"/>
    <p:sldId id="550" r:id="rId43"/>
    <p:sldId id="551" r:id="rId44"/>
    <p:sldId id="552" r:id="rId45"/>
    <p:sldId id="557" r:id="rId46"/>
    <p:sldId id="556" r:id="rId47"/>
    <p:sldId id="560" r:id="rId48"/>
    <p:sldId id="561" r:id="rId49"/>
    <p:sldId id="562" r:id="rId50"/>
    <p:sldId id="563" r:id="rId51"/>
    <p:sldId id="558" r:id="rId52"/>
    <p:sldId id="513" r:id="rId53"/>
    <p:sldId id="514" r:id="rId54"/>
    <p:sldId id="499" r:id="rId55"/>
    <p:sldId id="486" r:id="rId56"/>
    <p:sldId id="489" r:id="rId57"/>
    <p:sldId id="399" r:id="rId58"/>
    <p:sldId id="430" r:id="rId59"/>
    <p:sldId id="431" r:id="rId60"/>
    <p:sldId id="432" r:id="rId61"/>
    <p:sldId id="400" r:id="rId62"/>
    <p:sldId id="433" r:id="rId63"/>
    <p:sldId id="492" r:id="rId64"/>
    <p:sldId id="511" r:id="rId65"/>
    <p:sldId id="467" r:id="rId66"/>
    <p:sldId id="417" r:id="rId67"/>
    <p:sldId id="582" r:id="rId68"/>
    <p:sldId id="360" r:id="rId6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718" autoAdjust="0"/>
  </p:normalViewPr>
  <p:slideViewPr>
    <p:cSldViewPr showGuides="1">
      <p:cViewPr varScale="1">
        <p:scale>
          <a:sx n="70" d="100"/>
          <a:sy n="70" d="100"/>
        </p:scale>
        <p:origin x="-137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7034"/>
    </p:cViewPr>
  </p:sorterViewPr>
  <p:notesViewPr>
    <p:cSldViewPr>
      <p:cViewPr varScale="1">
        <p:scale>
          <a:sx n="51" d="100"/>
          <a:sy n="51" d="100"/>
        </p:scale>
        <p:origin x="-2916"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A42A76C3-3D39-4111-A661-95C60189E1BE}">
      <dgm:prSet/>
      <dgm:spPr/>
      <dgm:t>
        <a:bodyPr/>
        <a:lstStyle/>
        <a:p>
          <a:pPr rtl="0"/>
          <a:r>
            <a:rPr kumimoji="1" lang="ja-JP" dirty="0" smtClean="0"/>
            <a:t>●実践例を材料とし、ＡＬ型授業の「目的」と「方法」について考察する。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smtClean="0"/>
            <a:t>●ＡＬ型授業について情報を共有し、新しいアイデアや「つながり」を持ち帰る。</a:t>
          </a:r>
          <a:endParaRPr lang="ja-JP"/>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2">
        <dgm:presLayoutVars>
          <dgm:chMax val="0"/>
          <dgm:bulletEnabled val="1"/>
        </dgm:presLayoutVars>
      </dgm:prSet>
      <dgm:spPr/>
      <dgm:t>
        <a:bodyPr/>
        <a:lstStyle/>
        <a:p>
          <a:endParaRPr kumimoji="1" lang="ja-JP" altLang="en-US"/>
        </a:p>
      </dgm:t>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t>
        <a:bodyPr/>
        <a:lstStyle/>
        <a:p>
          <a:endParaRPr kumimoji="1" lang="ja-JP" altLang="en-US"/>
        </a:p>
      </dgm:t>
    </dgm:pt>
  </dgm:ptLst>
  <dgm:cxnLst>
    <dgm:cxn modelId="{9EFE6BF3-BFD0-440B-A61B-B26CA22F6C2F}" type="presOf" srcId="{D0F07C19-EBF9-41DD-BCA6-DD2AB0DEB5C4}" destId="{341CF50C-A4B7-4123-B6BA-D5881832308A}"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EC42590C-6E8D-4648-86D6-5BCC706F462A}" type="presOf" srcId="{47528968-8DA0-4225-B91C-F982DA50898F}" destId="{2EBD2E16-5405-41C9-82FB-2719B7DCA445}" srcOrd="0" destOrd="0" presId="urn:microsoft.com/office/officeart/2005/8/layout/vList2"/>
    <dgm:cxn modelId="{73780F07-9AF8-4C66-8F4D-97CE8336BFE5}" srcId="{D0F07C19-EBF9-41DD-BCA6-DD2AB0DEB5C4}" destId="{47528968-8DA0-4225-B91C-F982DA50898F}" srcOrd="1" destOrd="0" parTransId="{65097695-51F4-4431-9400-2B7EFA5CB07A}" sibTransId="{ED9BD528-741F-41CB-9022-E82533B483CD}"/>
    <dgm:cxn modelId="{72063830-C07A-4A41-8A98-6D1D933ACDBE}" type="presOf" srcId="{A42A76C3-3D39-4111-A661-95C60189E1BE}" destId="{6BCEE960-DC0B-45A1-A08F-03B402173118}"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 modelId="{EC232B6F-E4D2-4129-B2BA-51438BE31FA2}" type="presParOf" srcId="{341CF50C-A4B7-4123-B6BA-D5881832308A}" destId="{0EA244C3-5A1F-483F-9FAD-DECD030E2EF2}" srcOrd="1" destOrd="0" presId="urn:microsoft.com/office/officeart/2005/8/layout/vList2"/>
    <dgm:cxn modelId="{7C54BC3D-97A4-428E-B678-4D716DB4D528}"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smtClean="0"/>
            <a:t>●</a:t>
          </a:r>
          <a:r>
            <a:rPr lang="ja-JP" dirty="0" smtClean="0"/>
            <a:t>どんな発言でも否定しない。安心して発言できる雰囲気作りに貢献を。</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smtClean="0"/>
            <a:t>●</a:t>
          </a:r>
          <a:r>
            <a:rPr lang="ja-JP" dirty="0" smtClean="0"/>
            <a:t>発言を強制しない（対話にならなければ、“一人で”深く考えてみてもよい）。</a:t>
          </a:r>
          <a:endParaRPr lang="ja-JP" dirty="0"/>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2">
        <dgm:presLayoutVars>
          <dgm:chMax val="0"/>
          <dgm:bulletEnabled val="1"/>
        </dgm:presLayoutVars>
      </dgm:prSet>
      <dgm:spPr/>
      <dgm:t>
        <a:bodyPr/>
        <a:lstStyle/>
        <a:p>
          <a:endParaRPr kumimoji="1" lang="ja-JP" altLang="en-US"/>
        </a:p>
      </dgm:t>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t>
        <a:bodyPr/>
        <a:lstStyle/>
        <a:p>
          <a:endParaRPr kumimoji="1" lang="ja-JP" altLang="en-US"/>
        </a:p>
      </dgm:t>
    </dgm:pt>
  </dgm:ptLst>
  <dgm:cxnLst>
    <dgm:cxn modelId="{C6A2ED32-C61D-44EB-A7DD-0FB2F0F42538}" srcId="{D0F07C19-EBF9-41DD-BCA6-DD2AB0DEB5C4}" destId="{A42A76C3-3D39-4111-A661-95C60189E1BE}" srcOrd="0" destOrd="0" parTransId="{D720E525-26E1-48C4-885D-D0C669131B65}" sibTransId="{503CA60D-76E4-4A85-8389-784C08F087F6}"/>
    <dgm:cxn modelId="{A215A273-DC67-4649-BC5D-72966FCDE668}" type="presOf" srcId="{D0F07C19-EBF9-41DD-BCA6-DD2AB0DEB5C4}" destId="{341CF50C-A4B7-4123-B6BA-D5881832308A}" srcOrd="0" destOrd="0" presId="urn:microsoft.com/office/officeart/2005/8/layout/vList2"/>
    <dgm:cxn modelId="{73780F07-9AF8-4C66-8F4D-97CE8336BFE5}" srcId="{D0F07C19-EBF9-41DD-BCA6-DD2AB0DEB5C4}" destId="{47528968-8DA0-4225-B91C-F982DA50898F}" srcOrd="1" destOrd="0" parTransId="{65097695-51F4-4431-9400-2B7EFA5CB07A}" sibTransId="{ED9BD528-741F-41CB-9022-E82533B483CD}"/>
    <dgm:cxn modelId="{D0F8ED2D-0625-4E63-BFC3-8C5435489E16}" type="presOf" srcId="{47528968-8DA0-4225-B91C-F982DA50898F}" destId="{2EBD2E16-5405-41C9-82FB-2719B7DCA445}" srcOrd="0" destOrd="0" presId="urn:microsoft.com/office/officeart/2005/8/layout/vList2"/>
    <dgm:cxn modelId="{28E5068C-E1E3-46B6-A13C-2884C1810C85}" type="presOf" srcId="{A42A76C3-3D39-4111-A661-95C60189E1BE}" destId="{6BCEE960-DC0B-45A1-A08F-03B402173118}" srcOrd="0" destOrd="0" presId="urn:microsoft.com/office/officeart/2005/8/layout/vList2"/>
    <dgm:cxn modelId="{B85AEAFB-B7AF-45C0-9FF6-A1DA187DA7B0}" type="presParOf" srcId="{341CF50C-A4B7-4123-B6BA-D5881832308A}" destId="{6BCEE960-DC0B-45A1-A08F-03B402173118}" srcOrd="0" destOrd="0" presId="urn:microsoft.com/office/officeart/2005/8/layout/vList2"/>
    <dgm:cxn modelId="{7F21A814-B891-448C-882D-B4E747235EFB}" type="presParOf" srcId="{341CF50C-A4B7-4123-B6BA-D5881832308A}" destId="{0EA244C3-5A1F-483F-9FAD-DECD030E2EF2}" srcOrd="1" destOrd="0" presId="urn:microsoft.com/office/officeart/2005/8/layout/vList2"/>
    <dgm:cxn modelId="{74020FA9-675A-411B-B3AB-808E47485D02}"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162865"/>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smtClean="0"/>
            <a:t>●実践例を材料とし、ＡＬ型授業の「目的」と「方法」について考察する。</a:t>
          </a:r>
          <a:endParaRPr lang="ja-JP" sz="3400" kern="1200" dirty="0"/>
        </a:p>
      </dsp:txBody>
      <dsp:txXfrm>
        <a:off x="100129" y="262994"/>
        <a:ext cx="8163014" cy="1850898"/>
      </dsp:txXfrm>
    </dsp:sp>
    <dsp:sp modelId="{2EBD2E16-5405-41C9-82FB-2719B7DCA445}">
      <dsp:nvSpPr>
        <dsp:cNvPr id="0" name=""/>
        <dsp:cNvSpPr/>
      </dsp:nvSpPr>
      <dsp:spPr>
        <a:xfrm>
          <a:off x="0" y="2311941"/>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smtClean="0"/>
            <a:t>●ＡＬ型授業について情報を共有し、新しいアイデアや「つながり」を持ち帰る。</a:t>
          </a:r>
          <a:endParaRPr lang="ja-JP" sz="3400" kern="1200"/>
        </a:p>
      </dsp:txBody>
      <dsp:txXfrm>
        <a:off x="100129" y="2412070"/>
        <a:ext cx="8163014" cy="18508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162865"/>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smtClean="0"/>
            <a:t>●</a:t>
          </a:r>
          <a:r>
            <a:rPr lang="ja-JP" sz="3400" kern="1200" dirty="0" smtClean="0"/>
            <a:t>どんな発言でも否定しない。安心して発言できる雰囲気作りに貢献を。</a:t>
          </a:r>
          <a:endParaRPr lang="ja-JP" sz="3400" kern="1200" dirty="0"/>
        </a:p>
      </dsp:txBody>
      <dsp:txXfrm>
        <a:off x="100129" y="262994"/>
        <a:ext cx="8163014" cy="1850898"/>
      </dsp:txXfrm>
    </dsp:sp>
    <dsp:sp modelId="{2EBD2E16-5405-41C9-82FB-2719B7DCA445}">
      <dsp:nvSpPr>
        <dsp:cNvPr id="0" name=""/>
        <dsp:cNvSpPr/>
      </dsp:nvSpPr>
      <dsp:spPr>
        <a:xfrm>
          <a:off x="0" y="2311941"/>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smtClean="0"/>
            <a:t>●</a:t>
          </a:r>
          <a:r>
            <a:rPr lang="ja-JP" sz="3400" kern="1200" dirty="0" smtClean="0"/>
            <a:t>発言を強制しない（対話にならなければ、“一人で”深く考えてみてもよい）。</a:t>
          </a:r>
          <a:endParaRPr lang="ja-JP" sz="3400" kern="1200" dirty="0"/>
        </a:p>
      </dsp:txBody>
      <dsp:txXfrm>
        <a:off x="100129" y="2412070"/>
        <a:ext cx="8163014" cy="18508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5"/>
          </a:xfrm>
          <a:prstGeom prst="rect">
            <a:avLst/>
          </a:prstGeom>
        </p:spPr>
        <p:txBody>
          <a:bodyPr vert="horz" lIns="90633" tIns="45316" rIns="90633" bIns="453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6" y="1"/>
            <a:ext cx="2918831" cy="493315"/>
          </a:xfrm>
          <a:prstGeom prst="rect">
            <a:avLst/>
          </a:prstGeom>
        </p:spPr>
        <p:txBody>
          <a:bodyPr vert="horz" lIns="90633" tIns="45316" rIns="90633" bIns="45316" rtlCol="0"/>
          <a:lstStyle>
            <a:lvl1pPr algn="r">
              <a:defRPr sz="1200"/>
            </a:lvl1pPr>
          </a:lstStyle>
          <a:p>
            <a:fld id="{999F4063-9611-41F3-92B8-EAAD48A3D9E5}" type="datetimeFigureOut">
              <a:rPr kumimoji="1" lang="ja-JP" altLang="en-US" smtClean="0"/>
              <a:t>2016/11/5</a:t>
            </a:fld>
            <a:endParaRPr kumimoji="1" lang="ja-JP" altLang="en-US"/>
          </a:p>
        </p:txBody>
      </p:sp>
      <p:sp>
        <p:nvSpPr>
          <p:cNvPr id="4" name="フッター プレースホルダー 3"/>
          <p:cNvSpPr>
            <a:spLocks noGrp="1"/>
          </p:cNvSpPr>
          <p:nvPr>
            <p:ph type="ftr" sz="quarter" idx="2"/>
          </p:nvPr>
        </p:nvSpPr>
        <p:spPr>
          <a:xfrm>
            <a:off x="2" y="9371286"/>
            <a:ext cx="2918831" cy="493315"/>
          </a:xfrm>
          <a:prstGeom prst="rect">
            <a:avLst/>
          </a:prstGeom>
        </p:spPr>
        <p:txBody>
          <a:bodyPr vert="horz" lIns="90633" tIns="45316" rIns="90633" bIns="453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6" y="9371286"/>
            <a:ext cx="2918831" cy="493315"/>
          </a:xfrm>
          <a:prstGeom prst="rect">
            <a:avLst/>
          </a:prstGeom>
        </p:spPr>
        <p:txBody>
          <a:bodyPr vert="horz" lIns="90633" tIns="45316" rIns="90633" bIns="45316"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5"/>
          </a:xfrm>
          <a:prstGeom prst="rect">
            <a:avLst/>
          </a:prstGeom>
        </p:spPr>
        <p:txBody>
          <a:bodyPr vert="horz" lIns="90633" tIns="45316" rIns="90633" bIns="45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1"/>
            <a:ext cx="2918831" cy="493315"/>
          </a:xfrm>
          <a:prstGeom prst="rect">
            <a:avLst/>
          </a:prstGeom>
        </p:spPr>
        <p:txBody>
          <a:bodyPr vert="horz" lIns="90633" tIns="45316" rIns="90633" bIns="45316" rtlCol="0"/>
          <a:lstStyle>
            <a:lvl1pPr algn="r">
              <a:defRPr sz="1200"/>
            </a:lvl1pPr>
          </a:lstStyle>
          <a:p>
            <a:fld id="{BA75C57B-2036-4414-96D6-8D01A8963FD5}" type="datetimeFigureOut">
              <a:rPr kumimoji="1" lang="ja-JP" altLang="en-US" smtClean="0"/>
              <a:t>2016/11/5</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3" tIns="45316" rIns="90633" bIns="45316"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0"/>
          </a:xfrm>
          <a:prstGeom prst="rect">
            <a:avLst/>
          </a:prstGeom>
        </p:spPr>
        <p:txBody>
          <a:bodyPr vert="horz" lIns="90633" tIns="45316" rIns="90633" bIns="453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6"/>
            <a:ext cx="2918831" cy="493315"/>
          </a:xfrm>
          <a:prstGeom prst="rect">
            <a:avLst/>
          </a:prstGeom>
        </p:spPr>
        <p:txBody>
          <a:bodyPr vert="horz" lIns="90633" tIns="45316" rIns="90633" bIns="45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3315"/>
          </a:xfrm>
          <a:prstGeom prst="rect">
            <a:avLst/>
          </a:prstGeom>
        </p:spPr>
        <p:txBody>
          <a:bodyPr vert="horz" lIns="90633" tIns="45316" rIns="90633" bIns="45316"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7</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2016/11/5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2016/11/5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2016/11/5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2016/11/5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find-activelearning.com/set/299"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0"/>
            <a:ext cx="8640960" cy="2448271"/>
          </a:xfrm>
        </p:spPr>
        <p:txBody>
          <a:bodyPr>
            <a:normAutofit/>
          </a:bodyPr>
          <a:lstStyle/>
          <a:p>
            <a:r>
              <a:rPr kumimoji="1" lang="ja-JP" altLang="en-US" b="1" dirty="0" smtClean="0"/>
              <a:t>高校生物での</a:t>
            </a:r>
            <a:r>
              <a:rPr kumimoji="1" lang="en-US" altLang="ja-JP" b="1" dirty="0" smtClean="0"/>
              <a:t/>
            </a:r>
            <a:br>
              <a:rPr kumimoji="1" lang="en-US" altLang="ja-JP" b="1" dirty="0" smtClean="0"/>
            </a:br>
            <a:r>
              <a:rPr kumimoji="1" lang="ja-JP" altLang="en-US" b="1" dirty="0" smtClean="0"/>
              <a:t>ＡＬ型</a:t>
            </a:r>
            <a:r>
              <a:rPr lang="ja-JP" altLang="en-US" b="1" dirty="0" smtClean="0"/>
              <a:t>授業実践例</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都立国立高等学校</a:t>
            </a:r>
            <a:endParaRPr lang="en-US" altLang="ja-JP" sz="3600" dirty="0" smtClean="0">
              <a:solidFill>
                <a:schemeClr val="tx1"/>
              </a:solidFill>
            </a:endParaRPr>
          </a:p>
          <a:p>
            <a:r>
              <a:rPr lang="ja-JP" altLang="en-US" sz="3600" dirty="0" smtClean="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306889" y="260648"/>
            <a:ext cx="3704860" cy="646331"/>
          </a:xfrm>
          <a:prstGeom prst="rect">
            <a:avLst/>
          </a:prstGeom>
          <a:noFill/>
        </p:spPr>
        <p:txBody>
          <a:bodyPr wrap="none" rtlCol="0">
            <a:spAutoFit/>
          </a:bodyPr>
          <a:lstStyle/>
          <a:p>
            <a:pPr algn="r"/>
            <a:r>
              <a:rPr kumimoji="1" lang="en-US" altLang="ja-JP" dirty="0" smtClean="0"/>
              <a:t>161107</a:t>
            </a:r>
            <a:r>
              <a:rPr kumimoji="1" lang="ja-JP" altLang="en-US" dirty="0" smtClean="0"/>
              <a:t>茨城県高等学校教育研究会</a:t>
            </a:r>
            <a:endParaRPr kumimoji="1" lang="en-US" altLang="ja-JP" dirty="0" smtClean="0"/>
          </a:p>
          <a:p>
            <a:pPr algn="r"/>
            <a:r>
              <a:rPr kumimoji="1" lang="ja-JP" altLang="en-US" dirty="0" smtClean="0"/>
              <a:t>生物部</a:t>
            </a:r>
            <a:r>
              <a:rPr lang="ja-JP" altLang="en-US" dirty="0" smtClean="0"/>
              <a:t>中央支部研究会</a:t>
            </a:r>
            <a:endParaRPr kumimoji="1" lang="ja-JP" altLang="en-US"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ラーニングピラミッド</a:t>
            </a:r>
            <a:endParaRPr kumimoji="1" lang="ja-JP" altLang="en-US" dirty="0"/>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smtClean="0"/>
              <a:t>講義</a:t>
            </a:r>
            <a:endParaRPr kumimoji="1" lang="ja-JP" altLang="en-US" sz="2000" b="1" dirty="0"/>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視聴覚</a:t>
            </a:r>
            <a:endParaRPr lang="en-US" altLang="ja-JP" sz="2000" b="1" dirty="0" smtClean="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a:t>
            </a:r>
            <a:r>
              <a:rPr lang="ja-JP" altLang="en-US" sz="2000" b="1" dirty="0" smtClean="0"/>
              <a:t>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実証的な研究成果</a:t>
            </a:r>
            <a:endParaRPr kumimoji="1" lang="en-US" altLang="ja-JP" dirty="0" smtClean="0"/>
          </a:p>
          <a:p>
            <a:pPr algn="ctr"/>
            <a:r>
              <a:rPr lang="ja-JP" altLang="en-US" dirty="0"/>
              <a:t>ではないこと</a:t>
            </a:r>
            <a:r>
              <a:rPr lang="ja-JP" altLang="en-US" dirty="0" smtClean="0"/>
              <a:t>に注意</a:t>
            </a:r>
            <a:endParaRPr lang="en-US" altLang="ja-JP" dirty="0" smtClean="0"/>
          </a:p>
        </p:txBody>
      </p:sp>
    </p:spTree>
    <p:extLst>
      <p:ext uri="{BB962C8B-B14F-4D97-AF65-F5344CB8AC3E}">
        <p14:creationId xmlns:p14="http://schemas.microsoft.com/office/powerpoint/2010/main" val="3571468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社会人基礎力①</a:t>
            </a:r>
            <a:endParaRPr kumimoji="1" lang="ja-JP"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3311794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社会人基礎力②</a:t>
            </a:r>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28028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社会人基礎力③</a:t>
            </a:r>
            <a:endParaRPr kumimoji="1" lang="ja-JP"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3133695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を取り入れた経緯</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smtClean="0"/>
          </a:p>
          <a:p>
            <a:pPr marL="0" indent="0">
              <a:buNone/>
            </a:pPr>
            <a:r>
              <a:rPr lang="ja-JP" altLang="en-US" dirty="0" smtClean="0"/>
              <a:t>●</a:t>
            </a:r>
            <a:r>
              <a:rPr lang="ja-JP" altLang="en-US" dirty="0"/>
              <a:t>「教えることのできないこと</a:t>
            </a:r>
            <a:r>
              <a:rPr lang="ja-JP" altLang="en-US" dirty="0" smtClean="0"/>
              <a:t>」の存在</a:t>
            </a:r>
            <a:endParaRPr lang="ja-JP" altLang="en-US" dirty="0"/>
          </a:p>
          <a:p>
            <a:pPr marL="0" indent="0">
              <a:buNone/>
            </a:pPr>
            <a:r>
              <a:rPr lang="ja-JP" altLang="en-US" dirty="0"/>
              <a:t>　ｅｘ）社会人</a:t>
            </a:r>
            <a:r>
              <a:rPr lang="ja-JP" altLang="en-US" dirty="0" smtClean="0"/>
              <a:t>基礎力</a:t>
            </a:r>
            <a:endParaRPr lang="en-US" altLang="ja-JP" dirty="0" smtClean="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smtClean="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a:t>
            </a:r>
            <a:r>
              <a:rPr lang="ja-JP" altLang="en-US" sz="4000" b="1" dirty="0" smtClean="0">
                <a:solidFill>
                  <a:srgbClr val="FF0000"/>
                </a:solidFill>
              </a:rPr>
              <a:t>転換</a:t>
            </a:r>
            <a:endParaRPr kumimoji="1" lang="en-US" altLang="ja-JP" sz="4000" b="1" dirty="0" smtClean="0">
              <a:solidFill>
                <a:srgbClr val="FF0000"/>
              </a:solidFill>
            </a:endParaRPr>
          </a:p>
        </p:txBody>
      </p:sp>
    </p:spTree>
    <p:extLst>
      <p:ext uri="{BB962C8B-B14F-4D97-AF65-F5344CB8AC3E}">
        <p14:creationId xmlns:p14="http://schemas.microsoft.com/office/powerpoint/2010/main" val="3267995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t>
            </a:r>
            <a:r>
              <a:rPr kumimoji="1" lang="ja-JP" altLang="en-US" dirty="0" smtClean="0"/>
              <a:t>学び合い</a:t>
            </a:r>
            <a:r>
              <a:rPr kumimoji="1" lang="en-US" altLang="ja-JP" dirty="0" smtClean="0"/>
              <a:t>』</a:t>
            </a:r>
            <a:r>
              <a:rPr lang="ja-JP" altLang="en-US" dirty="0" smtClean="0"/>
              <a:t>の基本的な考え方</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fontScale="47500" lnSpcReduction="20000"/>
          </a:bodyPr>
          <a:lstStyle/>
          <a:p>
            <a:pPr marL="0" indent="0">
              <a:buNone/>
            </a:pPr>
            <a:r>
              <a:rPr lang="ja-JP" altLang="en-US" sz="6700" b="1" dirty="0"/>
              <a:t>●</a:t>
            </a:r>
            <a:r>
              <a:rPr lang="ja-JP" altLang="en-US" sz="6700" b="1" dirty="0" smtClean="0"/>
              <a:t>学校観</a:t>
            </a:r>
            <a:endParaRPr lang="en-US" altLang="ja-JP" sz="6700" b="1" dirty="0" smtClean="0"/>
          </a:p>
          <a:p>
            <a:pPr marL="0" indent="0">
              <a:buNone/>
            </a:pPr>
            <a:r>
              <a:rPr lang="ja-JP" altLang="en-US" sz="5100" dirty="0" smtClean="0"/>
              <a:t>学校</a:t>
            </a:r>
            <a:r>
              <a:rPr lang="ja-JP" altLang="en-US" sz="5100" dirty="0"/>
              <a:t>は、多様な人と折り合いをつけて自らの課題を達成する経験を通して、その有効性を実感し、より多くの人が自分の同僚であることを学ぶ</a:t>
            </a:r>
            <a:r>
              <a:rPr lang="ja-JP" altLang="en-US" sz="5100" dirty="0" smtClean="0"/>
              <a:t>場である。</a:t>
            </a:r>
            <a:endParaRPr lang="en-US" altLang="ja-JP" sz="5100" dirty="0" smtClean="0"/>
          </a:p>
          <a:p>
            <a:pPr marL="0" indent="0">
              <a:buNone/>
            </a:pPr>
            <a:endParaRPr lang="en-US" altLang="ja-JP" dirty="0" smtClean="0"/>
          </a:p>
          <a:p>
            <a:pPr marL="0" indent="0">
              <a:buNone/>
            </a:pPr>
            <a:r>
              <a:rPr lang="ja-JP" altLang="en-US" sz="6700" b="1" dirty="0"/>
              <a:t>●</a:t>
            </a:r>
            <a:r>
              <a:rPr lang="ja-JP" altLang="en-US" sz="6700" b="1" dirty="0" smtClean="0"/>
              <a:t>子ども</a:t>
            </a:r>
            <a:r>
              <a:rPr lang="ja-JP" altLang="en-US" sz="6700" b="1" dirty="0"/>
              <a:t>観</a:t>
            </a:r>
          </a:p>
          <a:p>
            <a:pPr marL="0" indent="0">
              <a:buNone/>
            </a:pPr>
            <a:r>
              <a:rPr lang="ja-JP" altLang="en-US" sz="5100" dirty="0" smtClean="0"/>
              <a:t>子ども</a:t>
            </a:r>
            <a:r>
              <a:rPr lang="ja-JP" altLang="en-US" sz="5100" dirty="0"/>
              <a:t>たちは有能で</a:t>
            </a:r>
            <a:r>
              <a:rPr lang="ja-JP" altLang="en-US" sz="5100" dirty="0" smtClean="0"/>
              <a:t>ある。</a:t>
            </a:r>
            <a:endParaRPr lang="en-US" altLang="ja-JP" sz="5100" dirty="0" smtClean="0"/>
          </a:p>
          <a:p>
            <a:pPr marL="0" indent="0">
              <a:buNone/>
            </a:pPr>
            <a:endParaRPr lang="en-US" altLang="ja-JP" dirty="0" smtClean="0"/>
          </a:p>
          <a:p>
            <a:pPr marL="0" indent="0">
              <a:buNone/>
            </a:pPr>
            <a:r>
              <a:rPr lang="ja-JP" altLang="en-US" sz="6700" b="1" dirty="0"/>
              <a:t>●</a:t>
            </a:r>
            <a:r>
              <a:rPr lang="ja-JP" altLang="en-US" sz="6700" b="1" dirty="0" smtClean="0"/>
              <a:t>授業観</a:t>
            </a:r>
            <a:endParaRPr lang="en-US" altLang="ja-JP" sz="6700" b="1" dirty="0" smtClean="0"/>
          </a:p>
          <a:p>
            <a:pPr marL="0" indent="0">
              <a:buNone/>
            </a:pPr>
            <a:r>
              <a:rPr lang="ja-JP" altLang="en-US" sz="5100" dirty="0" smtClean="0"/>
              <a:t>「</a:t>
            </a:r>
            <a:r>
              <a:rPr lang="ja-JP" altLang="en-US" sz="5100" dirty="0"/>
              <a:t>教師の仕事は、目標の設定、評価、環境の整備で、教授（子どもから見れば学習）は子どもに任せる</a:t>
            </a:r>
            <a:r>
              <a:rPr lang="ja-JP" altLang="en-US" sz="5100" dirty="0" smtClean="0"/>
              <a:t>べき。</a:t>
            </a:r>
            <a:endParaRPr lang="en-US" altLang="ja-JP" sz="5100" dirty="0" smtClean="0"/>
          </a:p>
          <a:p>
            <a:pPr marL="0" indent="0">
              <a:buNone/>
            </a:pPr>
            <a:endParaRPr lang="en-US" altLang="ja-JP" dirty="0" smtClean="0"/>
          </a:p>
          <a:p>
            <a:pPr marL="0" indent="0" algn="ctr">
              <a:buNone/>
            </a:pPr>
            <a:r>
              <a:rPr lang="ja-JP" altLang="en-US" sz="7600" b="1" dirty="0">
                <a:solidFill>
                  <a:srgbClr val="FF0000"/>
                </a:solidFill>
              </a:rPr>
              <a:t>軸は</a:t>
            </a:r>
            <a:r>
              <a:rPr lang="ja-JP" altLang="en-US" sz="7600" b="1" dirty="0" smtClean="0">
                <a:solidFill>
                  <a:srgbClr val="FF0000"/>
                </a:solidFill>
              </a:rPr>
              <a:t>「</a:t>
            </a:r>
            <a:r>
              <a:rPr lang="ja-JP" altLang="en-US" sz="7600" b="1" dirty="0">
                <a:solidFill>
                  <a:srgbClr val="FF0000"/>
                </a:solidFill>
              </a:rPr>
              <a:t>一人も見捨てない」という</a:t>
            </a:r>
            <a:r>
              <a:rPr lang="ja-JP" altLang="en-US" sz="7600" b="1" dirty="0" smtClean="0">
                <a:solidFill>
                  <a:srgbClr val="FF0000"/>
                </a:solidFill>
              </a:rPr>
              <a:t>願い</a:t>
            </a:r>
            <a:endParaRPr lang="ja-JP" altLang="en-US" sz="7600" b="1" dirty="0">
              <a:solidFill>
                <a:srgbClr val="FF0000"/>
              </a:solidFill>
            </a:endParaRPr>
          </a:p>
        </p:txBody>
      </p:sp>
      <p:sp>
        <p:nvSpPr>
          <p:cNvPr id="4" name="テキスト ボックス 3"/>
          <p:cNvSpPr txBox="1"/>
          <p:nvPr/>
        </p:nvSpPr>
        <p:spPr>
          <a:xfrm>
            <a:off x="1003528" y="6327022"/>
            <a:ext cx="8032968" cy="369332"/>
          </a:xfrm>
          <a:prstGeom prst="rect">
            <a:avLst/>
          </a:prstGeom>
          <a:noFill/>
        </p:spPr>
        <p:txBody>
          <a:bodyPr wrap="none" rtlCol="0">
            <a:spAutoFit/>
          </a:bodyPr>
          <a:lstStyle/>
          <a:p>
            <a:r>
              <a:rPr lang="en-US" altLang="ja-JP" dirty="0" smtClean="0"/>
              <a:t>『</a:t>
            </a:r>
            <a:r>
              <a:rPr lang="ja-JP" altLang="en-US" dirty="0"/>
              <a:t>学び合い</a:t>
            </a:r>
            <a:r>
              <a:rPr lang="en-US" altLang="ja-JP" dirty="0"/>
              <a:t>』</a:t>
            </a:r>
            <a:r>
              <a:rPr lang="ja-JP" altLang="en-US" dirty="0"/>
              <a:t>の手引き</a:t>
            </a:r>
            <a:r>
              <a:rPr lang="ja-JP" altLang="en-US" dirty="0" smtClean="0"/>
              <a:t>書（</a:t>
            </a:r>
            <a:r>
              <a:rPr lang="ja-JP" altLang="en-US" dirty="0"/>
              <a:t>上越教育大学　西川純先生</a:t>
            </a:r>
            <a:r>
              <a:rPr lang="ja-JP" altLang="en-US" dirty="0" smtClean="0"/>
              <a:t>）より一部抜粋・引用</a:t>
            </a:r>
            <a:endParaRPr kumimoji="1" lang="ja-JP" altLang="en-US" dirty="0"/>
          </a:p>
        </p:txBody>
      </p:sp>
    </p:spTree>
    <p:extLst>
      <p:ext uri="{BB962C8B-B14F-4D97-AF65-F5344CB8AC3E}">
        <p14:creationId xmlns:p14="http://schemas.microsoft.com/office/powerpoint/2010/main" val="1312429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smtClean="0"/>
              <a:t>話題②</a:t>
            </a:r>
            <a:endParaRPr kumimoji="1" lang="en-US" altLang="ja-JP" sz="5400" b="1" dirty="0" smtClean="0"/>
          </a:p>
          <a:p>
            <a:pPr algn="ctr"/>
            <a:r>
              <a:rPr lang="ja-JP" altLang="en-US" sz="5400" b="1" dirty="0"/>
              <a:t>教育改革の背景</a:t>
            </a:r>
            <a:r>
              <a:rPr lang="ja-JP" altLang="en-US" sz="5400" b="1" dirty="0" smtClean="0"/>
              <a:t>と</a:t>
            </a:r>
            <a:endParaRPr lang="en-US" altLang="ja-JP" sz="5400" b="1" dirty="0" smtClean="0"/>
          </a:p>
          <a:p>
            <a:pPr algn="ctr"/>
            <a:r>
              <a:rPr lang="ja-JP" altLang="en-US" sz="5400" b="1" dirty="0" smtClean="0"/>
              <a:t>ポイント</a:t>
            </a:r>
          </a:p>
        </p:txBody>
      </p:sp>
    </p:spTree>
    <p:extLst>
      <p:ext uri="{BB962C8B-B14F-4D97-AF65-F5344CB8AC3E}">
        <p14:creationId xmlns:p14="http://schemas.microsoft.com/office/powerpoint/2010/main" val="2579932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おさえて</a:t>
            </a:r>
            <a:r>
              <a:rPr lang="ja-JP" altLang="en-US" dirty="0"/>
              <a:t>おくべき会議</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Autofit/>
          </a:bodyPr>
          <a:lstStyle/>
          <a:p>
            <a:pPr marL="0" indent="0">
              <a:buNone/>
            </a:pPr>
            <a:r>
              <a:rPr lang="ja-JP" altLang="en-US" b="1" dirty="0"/>
              <a:t>①教育再生実行</a:t>
            </a:r>
            <a:r>
              <a:rPr lang="ja-JP" altLang="en-US" b="1" dirty="0" smtClean="0"/>
              <a:t>会議</a:t>
            </a:r>
            <a:endParaRPr lang="en-US" altLang="ja-JP" b="1" dirty="0" smtClean="0"/>
          </a:p>
          <a:p>
            <a:pPr marL="0" indent="0">
              <a:buNone/>
            </a:pPr>
            <a:r>
              <a:rPr lang="ja-JP" altLang="en-US" sz="2000" dirty="0" smtClean="0"/>
              <a:t>（</a:t>
            </a:r>
            <a:r>
              <a:rPr lang="ja-JP" altLang="en-US" sz="2000" dirty="0"/>
              <a:t>内閣総理大臣の諮問機関）</a:t>
            </a:r>
          </a:p>
          <a:p>
            <a:endParaRPr lang="ja-JP" altLang="en-US" sz="2000" dirty="0"/>
          </a:p>
          <a:p>
            <a:pPr marL="0" indent="0">
              <a:buNone/>
            </a:pPr>
            <a:r>
              <a:rPr lang="ja-JP" altLang="en-US" b="1" dirty="0"/>
              <a:t>②高大接続システム改革</a:t>
            </a:r>
            <a:r>
              <a:rPr lang="ja-JP" altLang="en-US" b="1" dirty="0" smtClean="0"/>
              <a:t>会議</a:t>
            </a:r>
            <a:endParaRPr lang="en-US" altLang="ja-JP" b="1" dirty="0" smtClean="0"/>
          </a:p>
          <a:p>
            <a:pPr marL="0" indent="0">
              <a:buNone/>
            </a:pPr>
            <a:r>
              <a:rPr lang="ja-JP" altLang="en-US" sz="2000" dirty="0" smtClean="0"/>
              <a:t>（文部</a:t>
            </a:r>
            <a:r>
              <a:rPr lang="ja-JP" altLang="en-US" sz="2000" dirty="0"/>
              <a:t>科学省高大接続改革プロジェクトチーム）</a:t>
            </a:r>
          </a:p>
          <a:p>
            <a:endParaRPr lang="ja-JP" altLang="en-US" sz="2000" dirty="0"/>
          </a:p>
          <a:p>
            <a:pPr marL="0" indent="0">
              <a:buNone/>
            </a:pPr>
            <a:r>
              <a:rPr lang="ja-JP" altLang="en-US" b="1" dirty="0"/>
              <a:t>③中央教育審議会</a:t>
            </a:r>
          </a:p>
          <a:p>
            <a:pPr marL="0" indent="0">
              <a:buNone/>
            </a:pPr>
            <a:r>
              <a:rPr lang="ja-JP" altLang="en-US" sz="2000" dirty="0"/>
              <a:t>教育課程企画特別部会</a:t>
            </a:r>
          </a:p>
          <a:p>
            <a:pPr marL="0" indent="0">
              <a:buNone/>
            </a:pPr>
            <a:r>
              <a:rPr lang="en-US" altLang="ja-JP" sz="2000" b="1" dirty="0">
                <a:solidFill>
                  <a:srgbClr val="FF0000"/>
                </a:solidFill>
              </a:rPr>
              <a:t>※</a:t>
            </a:r>
            <a:r>
              <a:rPr lang="ja-JP" altLang="en-US" sz="2000" b="1" dirty="0">
                <a:solidFill>
                  <a:srgbClr val="FF0000"/>
                </a:solidFill>
              </a:rPr>
              <a:t>教育課程企画特別部会における論点整理について（報告）　</a:t>
            </a:r>
            <a:endParaRPr lang="en-US" altLang="ja-JP" sz="2000" b="1" dirty="0" smtClean="0">
              <a:solidFill>
                <a:srgbClr val="FF0000"/>
              </a:solidFill>
            </a:endParaRPr>
          </a:p>
          <a:p>
            <a:pPr marL="0" indent="0">
              <a:buNone/>
            </a:pPr>
            <a:r>
              <a:rPr lang="ja-JP" altLang="en-US" sz="2000" b="1" dirty="0" smtClean="0">
                <a:solidFill>
                  <a:srgbClr val="FF0000"/>
                </a:solidFill>
              </a:rPr>
              <a:t>平成</a:t>
            </a:r>
            <a:r>
              <a:rPr lang="en-US" altLang="ja-JP" sz="2000" b="1" dirty="0">
                <a:solidFill>
                  <a:srgbClr val="FF0000"/>
                </a:solidFill>
              </a:rPr>
              <a:t>27</a:t>
            </a:r>
            <a:r>
              <a:rPr lang="ja-JP" altLang="en-US" sz="2000" b="1" dirty="0">
                <a:solidFill>
                  <a:srgbClr val="FF0000"/>
                </a:solidFill>
              </a:rPr>
              <a:t>年</a:t>
            </a:r>
            <a:r>
              <a:rPr lang="en-US" altLang="ja-JP" sz="2000" b="1" dirty="0">
                <a:solidFill>
                  <a:srgbClr val="FF0000"/>
                </a:solidFill>
              </a:rPr>
              <a:t>8</a:t>
            </a:r>
            <a:r>
              <a:rPr lang="ja-JP" altLang="en-US" sz="2000" b="1" dirty="0">
                <a:solidFill>
                  <a:srgbClr val="FF0000"/>
                </a:solidFill>
              </a:rPr>
              <a:t>月</a:t>
            </a:r>
            <a:r>
              <a:rPr lang="en-US" altLang="ja-JP" sz="2000" b="1" dirty="0">
                <a:solidFill>
                  <a:srgbClr val="FF0000"/>
                </a:solidFill>
              </a:rPr>
              <a:t>26</a:t>
            </a:r>
            <a:r>
              <a:rPr lang="ja-JP" altLang="en-US" sz="2000" b="1" dirty="0" smtClean="0">
                <a:solidFill>
                  <a:srgbClr val="FF0000"/>
                </a:solidFill>
              </a:rPr>
              <a:t>日</a:t>
            </a:r>
            <a:endParaRPr lang="ja-JP" altLang="en-US" sz="2000" b="1" dirty="0">
              <a:solidFill>
                <a:srgbClr val="FF0000"/>
              </a:solidFill>
            </a:endParaRPr>
          </a:p>
          <a:p>
            <a:pPr marL="0" indent="0">
              <a:buNone/>
            </a:pPr>
            <a:r>
              <a:rPr lang="en-US" altLang="ja-JP" sz="2000" dirty="0"/>
              <a:t>※</a:t>
            </a:r>
            <a:r>
              <a:rPr lang="ja-JP" altLang="en-US" sz="2000" dirty="0"/>
              <a:t>現在次期学習指導要領改訂に向けた各ワーキンググループが開催中</a:t>
            </a:r>
            <a:endParaRPr kumimoji="1" lang="ja-JP" altLang="en-US" sz="2000" dirty="0"/>
          </a:p>
        </p:txBody>
      </p:sp>
    </p:spTree>
    <p:extLst>
      <p:ext uri="{BB962C8B-B14F-4D97-AF65-F5344CB8AC3E}">
        <p14:creationId xmlns:p14="http://schemas.microsoft.com/office/powerpoint/2010/main" val="3465171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教育改革の</a:t>
            </a:r>
            <a:r>
              <a:rPr lang="ja-JP" altLang="en-US" dirty="0" smtClean="0"/>
              <a:t>背景</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sz="4600" b="1" dirty="0">
                <a:solidFill>
                  <a:srgbClr val="000000"/>
                </a:solidFill>
              </a:rPr>
              <a:t>①社会として</a:t>
            </a:r>
          </a:p>
          <a:p>
            <a:pPr marL="0" indent="0">
              <a:buNone/>
            </a:pPr>
            <a:r>
              <a:rPr lang="ja-JP" altLang="en-US" dirty="0" smtClean="0"/>
              <a:t>働き手</a:t>
            </a:r>
            <a:r>
              <a:rPr lang="ja-JP" altLang="en-US" dirty="0"/>
              <a:t>が半分に減ってしまう。</a:t>
            </a:r>
          </a:p>
          <a:p>
            <a:pPr marL="0" indent="0">
              <a:buNone/>
            </a:pPr>
            <a:r>
              <a:rPr lang="ja-JP" altLang="en-US" dirty="0"/>
              <a:t>成長＝一人一人の生産性</a:t>
            </a:r>
            <a:r>
              <a:rPr lang="en-US" altLang="ja-JP" dirty="0"/>
              <a:t>×</a:t>
            </a:r>
            <a:r>
              <a:rPr lang="ja-JP" altLang="en-US" dirty="0"/>
              <a:t>労働力人口</a:t>
            </a:r>
          </a:p>
          <a:p>
            <a:pPr marL="0" indent="0">
              <a:buNone/>
            </a:pPr>
            <a:r>
              <a:rPr lang="ja-JP" altLang="en-US" b="1" dirty="0"/>
              <a:t>→一人一人の生産性を向上させるしかない。</a:t>
            </a:r>
          </a:p>
          <a:p>
            <a:pPr marL="0" indent="0">
              <a:buNone/>
            </a:pPr>
            <a:endParaRPr lang="ja-JP" altLang="en-US" dirty="0"/>
          </a:p>
          <a:p>
            <a:pPr marL="0" indent="0">
              <a:buNone/>
            </a:pPr>
            <a:r>
              <a:rPr lang="ja-JP" altLang="en-US" sz="4600" b="1" dirty="0">
                <a:solidFill>
                  <a:srgbClr val="000000"/>
                </a:solidFill>
              </a:rPr>
              <a:t>②個人として</a:t>
            </a:r>
          </a:p>
          <a:p>
            <a:pPr marL="0" indent="0">
              <a:buNone/>
            </a:pPr>
            <a:r>
              <a:rPr lang="ja-JP" altLang="en-US" dirty="0" smtClean="0"/>
              <a:t>・</a:t>
            </a:r>
            <a:r>
              <a:rPr lang="ja-JP" altLang="en-US" dirty="0"/>
              <a:t>子どもたちの</a:t>
            </a:r>
            <a:r>
              <a:rPr lang="en-US" altLang="ja-JP" dirty="0"/>
              <a:t>65%</a:t>
            </a:r>
            <a:r>
              <a:rPr lang="ja-JP" altLang="en-US" dirty="0"/>
              <a:t>は、大学卒業後、今は存在しない職業に就く</a:t>
            </a:r>
          </a:p>
          <a:p>
            <a:pPr marL="0" indent="0">
              <a:buNone/>
            </a:pPr>
            <a:r>
              <a:rPr lang="ja-JP" altLang="en-US" dirty="0"/>
              <a:t>・今後</a:t>
            </a:r>
            <a:r>
              <a:rPr lang="en-US" altLang="ja-JP" dirty="0"/>
              <a:t>10</a:t>
            </a:r>
            <a:r>
              <a:rPr lang="ja-JP" altLang="en-US" dirty="0"/>
              <a:t>～</a:t>
            </a:r>
            <a:r>
              <a:rPr lang="en-US" altLang="ja-JP" dirty="0"/>
              <a:t>20</a:t>
            </a:r>
            <a:r>
              <a:rPr lang="ja-JP" altLang="en-US" dirty="0"/>
              <a:t>年程度で、約</a:t>
            </a:r>
            <a:r>
              <a:rPr lang="en-US" altLang="ja-JP" dirty="0"/>
              <a:t>47%</a:t>
            </a:r>
            <a:r>
              <a:rPr lang="ja-JP" altLang="en-US" dirty="0"/>
              <a:t>の仕事が自動化される可能性が高い。</a:t>
            </a:r>
          </a:p>
          <a:p>
            <a:pPr marL="0" indent="0">
              <a:buNone/>
            </a:pPr>
            <a:r>
              <a:rPr lang="ja-JP" altLang="en-US" dirty="0"/>
              <a:t>・</a:t>
            </a:r>
            <a:r>
              <a:rPr lang="en-US" altLang="ja-JP" dirty="0"/>
              <a:t>2030</a:t>
            </a:r>
            <a:r>
              <a:rPr lang="ja-JP" altLang="en-US" dirty="0"/>
              <a:t>年までには、週</a:t>
            </a:r>
            <a:r>
              <a:rPr lang="en-US" altLang="ja-JP" dirty="0"/>
              <a:t>15</a:t>
            </a:r>
            <a:r>
              <a:rPr lang="ja-JP" altLang="en-US" dirty="0"/>
              <a:t>時間程度働けば済むようになる。</a:t>
            </a:r>
          </a:p>
          <a:p>
            <a:pPr marL="0" indent="0">
              <a:buNone/>
            </a:pPr>
            <a:r>
              <a:rPr lang="ja-JP" altLang="en-US" b="1" dirty="0"/>
              <a:t>→現在の多くの職業の多くは、今後なくなっていく。</a:t>
            </a:r>
            <a:endParaRPr kumimoji="1" lang="ja-JP" altLang="en-US" b="1" dirty="0"/>
          </a:p>
        </p:txBody>
      </p:sp>
    </p:spTree>
    <p:extLst>
      <p:ext uri="{BB962C8B-B14F-4D97-AF65-F5344CB8AC3E}">
        <p14:creationId xmlns:p14="http://schemas.microsoft.com/office/powerpoint/2010/main" val="1978704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大きな流れとしての三位一体改革</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rmAutofit fontScale="92500" lnSpcReduction="10000"/>
          </a:bodyPr>
          <a:lstStyle/>
          <a:p>
            <a:pPr marL="0" indent="0">
              <a:buNone/>
            </a:pPr>
            <a:r>
              <a:rPr lang="ja-JP" altLang="en-US" sz="3900" b="1" dirty="0"/>
              <a:t>①大学教育</a:t>
            </a:r>
            <a:r>
              <a:rPr lang="ja-JP" altLang="en-US" sz="3900" b="1" dirty="0" smtClean="0"/>
              <a:t>改革</a:t>
            </a:r>
            <a:endParaRPr lang="en-US" altLang="ja-JP" sz="3900" b="1" dirty="0" smtClean="0"/>
          </a:p>
          <a:p>
            <a:pPr marL="0" indent="0">
              <a:buNone/>
            </a:pPr>
            <a:endParaRPr lang="ja-JP" altLang="en-US" sz="3900" b="1" dirty="0"/>
          </a:p>
          <a:p>
            <a:pPr marL="0" indent="0">
              <a:buNone/>
            </a:pPr>
            <a:r>
              <a:rPr lang="ja-JP" altLang="en-US" sz="3900" b="1" dirty="0"/>
              <a:t>②高校教育</a:t>
            </a:r>
            <a:r>
              <a:rPr lang="ja-JP" altLang="en-US" sz="3900" b="1" dirty="0" smtClean="0"/>
              <a:t>改革</a:t>
            </a:r>
            <a:endParaRPr lang="en-US" altLang="ja-JP" sz="3900" b="1" dirty="0" smtClean="0"/>
          </a:p>
          <a:p>
            <a:pPr marL="0" indent="0">
              <a:buNone/>
            </a:pPr>
            <a:endParaRPr lang="ja-JP" altLang="en-US" sz="3900" b="1" dirty="0"/>
          </a:p>
          <a:p>
            <a:pPr marL="0" indent="0">
              <a:buNone/>
            </a:pPr>
            <a:r>
              <a:rPr lang="ja-JP" altLang="en-US" sz="3900" b="1" dirty="0"/>
              <a:t>③大学入試改革</a:t>
            </a:r>
          </a:p>
          <a:p>
            <a:pPr marL="0" indent="0">
              <a:buNone/>
            </a:pPr>
            <a:endParaRPr lang="en-US" altLang="ja-JP" dirty="0" smtClean="0"/>
          </a:p>
          <a:p>
            <a:pPr marL="0" indent="0">
              <a:buNone/>
            </a:pPr>
            <a:r>
              <a:rPr lang="en-US" altLang="ja-JP" dirty="0" smtClean="0"/>
              <a:t>※</a:t>
            </a:r>
            <a:r>
              <a:rPr lang="ja-JP" altLang="en-US" dirty="0"/>
              <a:t>社会で活躍できる人材を育成するには、何をどう変えればよいか？</a:t>
            </a:r>
            <a:endParaRPr kumimoji="1" lang="ja-JP" altLang="en-US" dirty="0"/>
          </a:p>
        </p:txBody>
      </p:sp>
    </p:spTree>
    <p:extLst>
      <p:ext uri="{BB962C8B-B14F-4D97-AF65-F5344CB8AC3E}">
        <p14:creationId xmlns:p14="http://schemas.microsoft.com/office/powerpoint/2010/main" val="1667966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この時間の目的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59333242"/>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CN" altLang="en-US" dirty="0"/>
              <a:t>大学教育改革</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3600" b="1" dirty="0"/>
              <a:t>３つの「ポリシー」の</a:t>
            </a:r>
            <a:r>
              <a:rPr lang="ja-JP" altLang="en-US" sz="3600" b="1" dirty="0" smtClean="0"/>
              <a:t>明確化</a:t>
            </a:r>
            <a:endParaRPr lang="en-US" altLang="ja-JP" b="1" dirty="0" smtClean="0"/>
          </a:p>
          <a:p>
            <a:pPr marL="0" indent="0">
              <a:buNone/>
            </a:pPr>
            <a:r>
              <a:rPr lang="ja-JP" altLang="en-US" b="1" dirty="0" smtClean="0"/>
              <a:t>●アドミッションポリシー</a:t>
            </a:r>
            <a:endParaRPr lang="en-US" altLang="ja-JP" b="1" dirty="0" smtClean="0"/>
          </a:p>
          <a:p>
            <a:pPr marL="0" indent="0">
              <a:buNone/>
            </a:pPr>
            <a:r>
              <a:rPr lang="ja-JP" altLang="en-US" b="1" dirty="0" smtClean="0"/>
              <a:t>●カリキュラムポリシー</a:t>
            </a:r>
            <a:endParaRPr lang="en-US" altLang="ja-JP" b="1" dirty="0" smtClean="0"/>
          </a:p>
          <a:p>
            <a:pPr marL="0" indent="0">
              <a:buNone/>
            </a:pPr>
            <a:r>
              <a:rPr lang="ja-JP" altLang="en-US" b="1" dirty="0" smtClean="0"/>
              <a:t>●ディプロマポリシー</a:t>
            </a:r>
            <a:endParaRPr lang="en-US" altLang="ja-JP" b="1" dirty="0" smtClean="0"/>
          </a:p>
          <a:p>
            <a:pPr marL="0" indent="0">
              <a:buNone/>
            </a:pPr>
            <a:endParaRPr kumimoji="1" lang="en-US" altLang="ja-JP" dirty="0"/>
          </a:p>
          <a:p>
            <a:pPr marL="0" indent="0">
              <a:buNone/>
            </a:pPr>
            <a:r>
              <a:rPr lang="en-US" altLang="ja-JP" sz="2400" dirty="0" smtClean="0"/>
              <a:t>※</a:t>
            </a:r>
            <a:r>
              <a:rPr lang="ja-JP" altLang="en-US" sz="2400" dirty="0" smtClean="0"/>
              <a:t>それぞれは何のために必要か？</a:t>
            </a:r>
            <a:endParaRPr lang="en-US" altLang="ja-JP" sz="2400" dirty="0" smtClean="0"/>
          </a:p>
          <a:p>
            <a:pPr marL="0" indent="0">
              <a:buNone/>
            </a:pPr>
            <a:r>
              <a:rPr lang="ja-JP" altLang="en-US" sz="2400" dirty="0" smtClean="0"/>
              <a:t>（全体としての大きな「目的」は何か？）</a:t>
            </a:r>
            <a:endParaRPr lang="en-US" altLang="ja-JP" sz="2400" dirty="0" smtClean="0"/>
          </a:p>
          <a:p>
            <a:pPr marL="0" indent="0">
              <a:buNone/>
            </a:pPr>
            <a:r>
              <a:rPr kumimoji="1" lang="en-US" altLang="ja-JP" sz="2400" dirty="0" smtClean="0"/>
              <a:t>※</a:t>
            </a:r>
            <a:r>
              <a:rPr kumimoji="1" lang="ja-JP" altLang="en-US" sz="2400" dirty="0" smtClean="0"/>
              <a:t>どのようにして「定着」させるか？</a:t>
            </a:r>
            <a:endParaRPr kumimoji="1" lang="ja-JP" altLang="en-US" sz="2400" dirty="0"/>
          </a:p>
        </p:txBody>
      </p:sp>
    </p:spTree>
    <p:extLst>
      <p:ext uri="{BB962C8B-B14F-4D97-AF65-F5344CB8AC3E}">
        <p14:creationId xmlns:p14="http://schemas.microsoft.com/office/powerpoint/2010/main" val="233252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大学入試改革</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a:t>センター</a:t>
            </a:r>
            <a:r>
              <a:rPr lang="ja-JP" altLang="en-US" sz="2400" dirty="0" smtClean="0"/>
              <a:t>試験は終了予定。</a:t>
            </a:r>
            <a:endParaRPr lang="ja-JP" altLang="en-US" sz="2400" dirty="0"/>
          </a:p>
          <a:p>
            <a:pPr marL="0" indent="0">
              <a:buNone/>
            </a:pPr>
            <a:r>
              <a:rPr lang="ja-JP" altLang="en-US" sz="2400" dirty="0"/>
              <a:t>２０２０年度より、新試験開始</a:t>
            </a:r>
            <a:r>
              <a:rPr lang="ja-JP" altLang="en-US" sz="2400" dirty="0" smtClean="0"/>
              <a:t>。</a:t>
            </a:r>
            <a:endParaRPr lang="en-US" altLang="ja-JP" sz="2400" dirty="0" smtClean="0"/>
          </a:p>
          <a:p>
            <a:pPr marL="0" indent="0">
              <a:buNone/>
            </a:pPr>
            <a:endParaRPr lang="ja-JP" altLang="en-US" sz="2400" dirty="0"/>
          </a:p>
          <a:p>
            <a:pPr marL="0" indent="0">
              <a:buNone/>
            </a:pPr>
            <a:r>
              <a:rPr lang="ja-JP" altLang="en-US" sz="3600" b="1" dirty="0"/>
              <a:t>①高等学校基礎学力テスト</a:t>
            </a:r>
          </a:p>
          <a:p>
            <a:pPr marL="0" indent="0">
              <a:buNone/>
            </a:pPr>
            <a:r>
              <a:rPr lang="ja-JP" altLang="en-US" sz="3600" b="1" dirty="0"/>
              <a:t>②大学入学希望者学力評価</a:t>
            </a:r>
            <a:r>
              <a:rPr lang="ja-JP" altLang="en-US" sz="3600" b="1" dirty="0" smtClean="0"/>
              <a:t>テスト</a:t>
            </a:r>
            <a:endParaRPr lang="en-US" altLang="ja-JP" sz="3600" b="1" dirty="0" smtClean="0"/>
          </a:p>
          <a:p>
            <a:pPr marL="0" indent="0">
              <a:buNone/>
            </a:pPr>
            <a:endParaRPr lang="ja-JP" altLang="en-US" dirty="0"/>
          </a:p>
          <a:p>
            <a:pPr marL="0" indent="0">
              <a:buNone/>
            </a:pPr>
            <a:r>
              <a:rPr lang="en-US" altLang="ja-JP" sz="2400" dirty="0"/>
              <a:t>※</a:t>
            </a:r>
            <a:r>
              <a:rPr lang="ja-JP" altLang="en-US" sz="2400" dirty="0"/>
              <a:t>それぞれのテストの役割が異なる</a:t>
            </a:r>
            <a:r>
              <a:rPr lang="ja-JP" altLang="en-US" sz="2400" dirty="0" smtClean="0"/>
              <a:t>。</a:t>
            </a:r>
            <a:endParaRPr lang="en-US" altLang="ja-JP" sz="2400" dirty="0" smtClean="0"/>
          </a:p>
          <a:p>
            <a:pPr marL="0" indent="0">
              <a:buNone/>
            </a:pPr>
            <a:r>
              <a:rPr lang="en-US" altLang="ja-JP" sz="2400" dirty="0" smtClean="0"/>
              <a:t>※</a:t>
            </a:r>
            <a:r>
              <a:rPr lang="ja-JP" altLang="en-US" sz="2400" dirty="0" smtClean="0"/>
              <a:t>それぞれはどのような「目的」があるか？</a:t>
            </a:r>
            <a:endParaRPr kumimoji="1" lang="ja-JP" altLang="en-US" sz="2400" dirty="0"/>
          </a:p>
        </p:txBody>
      </p:sp>
    </p:spTree>
    <p:extLst>
      <p:ext uri="{BB962C8B-B14F-4D97-AF65-F5344CB8AC3E}">
        <p14:creationId xmlns:p14="http://schemas.microsoft.com/office/powerpoint/2010/main" val="1043850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学力の３要素</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3600" b="1" dirty="0"/>
              <a:t>・個別の知識・</a:t>
            </a:r>
            <a:r>
              <a:rPr lang="ja-JP" altLang="en-US" sz="3600" b="1" dirty="0" smtClean="0"/>
              <a:t>技能</a:t>
            </a:r>
            <a:endParaRPr lang="en-US" altLang="ja-JP" sz="3600" b="1" dirty="0" smtClean="0"/>
          </a:p>
          <a:p>
            <a:pPr marL="0" indent="0">
              <a:buNone/>
            </a:pPr>
            <a:endParaRPr lang="ja-JP" altLang="en-US" sz="3600" b="1" dirty="0"/>
          </a:p>
          <a:p>
            <a:pPr marL="0" indent="0">
              <a:buNone/>
            </a:pPr>
            <a:r>
              <a:rPr lang="ja-JP" altLang="en-US" sz="3600" b="1" dirty="0"/>
              <a:t>・思考力・判断力・</a:t>
            </a:r>
            <a:r>
              <a:rPr lang="ja-JP" altLang="en-US" sz="3600" b="1" dirty="0" smtClean="0"/>
              <a:t>表現力</a:t>
            </a:r>
            <a:endParaRPr lang="en-US" altLang="ja-JP" sz="3600" b="1" dirty="0" smtClean="0"/>
          </a:p>
          <a:p>
            <a:pPr marL="0" indent="0">
              <a:buNone/>
            </a:pPr>
            <a:endParaRPr lang="ja-JP" altLang="en-US" sz="3600" b="1" dirty="0"/>
          </a:p>
          <a:p>
            <a:pPr marL="0" indent="0">
              <a:buNone/>
            </a:pPr>
            <a:r>
              <a:rPr lang="ja-JP" altLang="en-US" sz="3600" b="1" dirty="0"/>
              <a:t>・主体的に学習する態度</a:t>
            </a:r>
          </a:p>
          <a:p>
            <a:pPr marL="0" indent="0">
              <a:buNone/>
            </a:pPr>
            <a:endParaRPr lang="ja-JP" altLang="en-US" dirty="0"/>
          </a:p>
          <a:p>
            <a:pPr marL="0" indent="0">
              <a:buNone/>
            </a:pPr>
            <a:r>
              <a:rPr lang="en-US" altLang="ja-JP" sz="2400" dirty="0"/>
              <a:t>※</a:t>
            </a:r>
            <a:r>
              <a:rPr lang="ja-JP" altLang="en-US" sz="2400" dirty="0"/>
              <a:t>主体性を「学力」として位置付けている。それは「教えられる」ものか？また、「測定できる」ものか？</a:t>
            </a:r>
          </a:p>
          <a:p>
            <a:pPr marL="0" indent="0">
              <a:buNone/>
            </a:pPr>
            <a:endParaRPr kumimoji="1" lang="ja-JP" altLang="en-US" dirty="0"/>
          </a:p>
        </p:txBody>
      </p:sp>
    </p:spTree>
    <p:extLst>
      <p:ext uri="{BB962C8B-B14F-4D97-AF65-F5344CB8AC3E}">
        <p14:creationId xmlns:p14="http://schemas.microsoft.com/office/powerpoint/2010/main" val="2156641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３つの柱</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55000" lnSpcReduction="20000"/>
          </a:bodyPr>
          <a:lstStyle/>
          <a:p>
            <a:pPr marL="0" indent="0">
              <a:buNone/>
            </a:pPr>
            <a:r>
              <a:rPr lang="ja-JP" altLang="en-US" sz="5100" b="1" dirty="0" smtClean="0"/>
              <a:t>・何</a:t>
            </a:r>
            <a:r>
              <a:rPr lang="ja-JP" altLang="en-US" sz="5100" b="1" dirty="0"/>
              <a:t>を知っているか、何ができる</a:t>
            </a:r>
            <a:r>
              <a:rPr lang="ja-JP" altLang="en-US" sz="5100" b="1" dirty="0" smtClean="0"/>
              <a:t>か</a:t>
            </a:r>
            <a:endParaRPr lang="ja-JP" altLang="en-US" sz="5100" b="1" dirty="0"/>
          </a:p>
          <a:p>
            <a:pPr marL="0" indent="0">
              <a:buNone/>
            </a:pPr>
            <a:r>
              <a:rPr lang="ja-JP" altLang="en-US" sz="4400" dirty="0"/>
              <a:t>　個別の知識・技能</a:t>
            </a:r>
          </a:p>
          <a:p>
            <a:pPr marL="0" indent="0">
              <a:buNone/>
            </a:pPr>
            <a:endParaRPr lang="ja-JP" altLang="en-US" dirty="0"/>
          </a:p>
          <a:p>
            <a:pPr marL="0" indent="0">
              <a:buNone/>
            </a:pPr>
            <a:r>
              <a:rPr lang="ja-JP" altLang="en-US" sz="5100" b="1" dirty="0"/>
              <a:t>・</a:t>
            </a:r>
            <a:r>
              <a:rPr lang="ja-JP" altLang="en-US" sz="5100" b="1" dirty="0" smtClean="0"/>
              <a:t>知って</a:t>
            </a:r>
            <a:r>
              <a:rPr lang="ja-JP" altLang="en-US" sz="5100" b="1" dirty="0"/>
              <a:t>いること・できることをどう使う</a:t>
            </a:r>
            <a:r>
              <a:rPr lang="ja-JP" altLang="en-US" sz="5100" b="1" dirty="0" smtClean="0"/>
              <a:t>か</a:t>
            </a:r>
            <a:endParaRPr lang="ja-JP" altLang="en-US" sz="5100" b="1" dirty="0"/>
          </a:p>
          <a:p>
            <a:pPr marL="0" indent="0">
              <a:buNone/>
            </a:pPr>
            <a:r>
              <a:rPr lang="ja-JP" altLang="en-US" sz="4400" dirty="0"/>
              <a:t>　思考力・判断力・表現力等</a:t>
            </a:r>
          </a:p>
          <a:p>
            <a:pPr marL="0" indent="0">
              <a:buNone/>
            </a:pPr>
            <a:endParaRPr lang="ja-JP" altLang="en-US" dirty="0"/>
          </a:p>
          <a:p>
            <a:pPr marL="0" indent="0">
              <a:buNone/>
            </a:pPr>
            <a:r>
              <a:rPr lang="ja-JP" altLang="en-US" sz="5100" b="1" dirty="0"/>
              <a:t>・</a:t>
            </a:r>
            <a:r>
              <a:rPr lang="ja-JP" altLang="en-US" sz="5100" b="1" dirty="0" smtClean="0"/>
              <a:t>どの</a:t>
            </a:r>
            <a:r>
              <a:rPr lang="ja-JP" altLang="en-US" sz="5100" b="1" dirty="0"/>
              <a:t>ように社会・世界と関わり、より</a:t>
            </a:r>
            <a:r>
              <a:rPr lang="ja-JP" altLang="en-US" sz="5100" b="1" dirty="0" smtClean="0"/>
              <a:t>よい人生</a:t>
            </a:r>
            <a:r>
              <a:rPr lang="ja-JP" altLang="en-US" sz="5100" b="1" dirty="0"/>
              <a:t>を送るか（学びに向かう力、人間性等</a:t>
            </a:r>
            <a:r>
              <a:rPr lang="ja-JP" altLang="en-US" sz="5100" b="1" dirty="0" smtClean="0"/>
              <a:t>）</a:t>
            </a:r>
            <a:endParaRPr lang="ja-JP" altLang="en-US" sz="5100" b="1" dirty="0"/>
          </a:p>
          <a:p>
            <a:pPr marL="0" indent="0">
              <a:buNone/>
            </a:pPr>
            <a:r>
              <a:rPr lang="ja-JP" altLang="en-US" sz="4400" dirty="0"/>
              <a:t>主体的に学習する態度（教育の基本である人格の完成と生きる力の育成という根底）</a:t>
            </a:r>
          </a:p>
          <a:p>
            <a:pPr marL="0" indent="0">
              <a:buNone/>
            </a:pPr>
            <a:endParaRPr lang="ja-JP" altLang="en-US" dirty="0"/>
          </a:p>
          <a:p>
            <a:pPr marL="0" indent="0">
              <a:buNone/>
            </a:pPr>
            <a:r>
              <a:rPr lang="en-US" altLang="ja-JP" sz="4400" dirty="0"/>
              <a:t>※</a:t>
            </a:r>
            <a:r>
              <a:rPr lang="ja-JP" altLang="en-US" sz="4400" dirty="0"/>
              <a:t>知識・技能の「習得」は</a:t>
            </a:r>
            <a:r>
              <a:rPr lang="ja-JP" altLang="en-US" sz="4400" dirty="0" smtClean="0"/>
              <a:t>、「活用</a:t>
            </a:r>
            <a:r>
              <a:rPr lang="ja-JP" altLang="en-US" sz="4400" dirty="0"/>
              <a:t>」することが前提。</a:t>
            </a:r>
            <a:endParaRPr kumimoji="1" lang="ja-JP" altLang="en-US" sz="4400" dirty="0"/>
          </a:p>
        </p:txBody>
      </p:sp>
    </p:spTree>
    <p:extLst>
      <p:ext uri="{BB962C8B-B14F-4D97-AF65-F5344CB8AC3E}">
        <p14:creationId xmlns:p14="http://schemas.microsoft.com/office/powerpoint/2010/main" val="1742778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３つの学び</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85000" lnSpcReduction="20000"/>
          </a:bodyPr>
          <a:lstStyle/>
          <a:p>
            <a:pPr marL="0" indent="0">
              <a:buNone/>
            </a:pPr>
            <a:r>
              <a:rPr lang="ja-JP" altLang="en-US" sz="3300" b="1" dirty="0" smtClean="0"/>
              <a:t>・深い学び</a:t>
            </a:r>
            <a:endParaRPr lang="ja-JP" altLang="en-US" sz="3300" b="1" dirty="0"/>
          </a:p>
          <a:p>
            <a:pPr marL="0" indent="0">
              <a:buNone/>
            </a:pPr>
            <a:r>
              <a:rPr lang="ja-JP" altLang="en-US" dirty="0"/>
              <a:t>習得・活用・探究という学習</a:t>
            </a:r>
            <a:r>
              <a:rPr lang="ja-JP" altLang="en-US" dirty="0" smtClean="0"/>
              <a:t>プロセス</a:t>
            </a:r>
            <a:endParaRPr lang="en-US" altLang="ja-JP" dirty="0"/>
          </a:p>
          <a:p>
            <a:pPr marL="0" indent="0">
              <a:buNone/>
            </a:pPr>
            <a:r>
              <a:rPr lang="ja-JP" altLang="en-US" dirty="0" smtClean="0"/>
              <a:t>問題</a:t>
            </a:r>
            <a:r>
              <a:rPr lang="ja-JP" altLang="en-US" dirty="0"/>
              <a:t>発見・解決を念頭に置いた深い</a:t>
            </a:r>
            <a:r>
              <a:rPr lang="ja-JP" altLang="en-US" dirty="0" smtClean="0"/>
              <a:t>学び</a:t>
            </a:r>
            <a:endParaRPr lang="en-US" altLang="ja-JP" dirty="0" smtClean="0"/>
          </a:p>
          <a:p>
            <a:pPr marL="0" indent="0">
              <a:buNone/>
            </a:pPr>
            <a:r>
              <a:rPr lang="ja-JP" altLang="en-US" dirty="0" smtClean="0"/>
              <a:t>知識の体系化（知識の「ツール」としての位置づけ）</a:t>
            </a:r>
            <a:endParaRPr lang="en-US" altLang="ja-JP" dirty="0"/>
          </a:p>
          <a:p>
            <a:pPr marL="0" indent="0">
              <a:buNone/>
            </a:pPr>
            <a:endParaRPr lang="ja-JP" altLang="en-US" dirty="0"/>
          </a:p>
          <a:p>
            <a:pPr marL="0" indent="0">
              <a:buNone/>
            </a:pPr>
            <a:r>
              <a:rPr lang="ja-JP" altLang="en-US" sz="3300" b="1" dirty="0" smtClean="0"/>
              <a:t>・対話的</a:t>
            </a:r>
            <a:r>
              <a:rPr lang="ja-JP" altLang="en-US" sz="3300" b="1" dirty="0"/>
              <a:t>な</a:t>
            </a:r>
            <a:r>
              <a:rPr lang="ja-JP" altLang="en-US" sz="3300" b="1" dirty="0" smtClean="0"/>
              <a:t>学び</a:t>
            </a:r>
            <a:endParaRPr lang="ja-JP" altLang="en-US" sz="3300" b="1" dirty="0"/>
          </a:p>
          <a:p>
            <a:pPr marL="0" indent="0">
              <a:buNone/>
            </a:pPr>
            <a:r>
              <a:rPr lang="ja-JP" altLang="en-US" dirty="0" smtClean="0"/>
              <a:t>協働的学び</a:t>
            </a:r>
            <a:endParaRPr lang="en-US" altLang="ja-JP" dirty="0" smtClean="0"/>
          </a:p>
          <a:p>
            <a:pPr marL="0" indent="0">
              <a:buNone/>
            </a:pPr>
            <a:endParaRPr lang="ja-JP" altLang="en-US" dirty="0"/>
          </a:p>
          <a:p>
            <a:pPr marL="0" indent="0">
              <a:buNone/>
            </a:pPr>
            <a:r>
              <a:rPr lang="ja-JP" altLang="en-US" sz="3300" b="1" dirty="0" smtClean="0"/>
              <a:t>・主体的</a:t>
            </a:r>
            <a:r>
              <a:rPr lang="ja-JP" altLang="en-US" sz="3300" b="1" dirty="0"/>
              <a:t>な</a:t>
            </a:r>
            <a:r>
              <a:rPr lang="ja-JP" altLang="en-US" sz="3300" b="1" dirty="0" smtClean="0"/>
              <a:t>学び</a:t>
            </a:r>
            <a:endParaRPr lang="ja-JP" altLang="en-US" sz="3300" b="1" dirty="0"/>
          </a:p>
          <a:p>
            <a:pPr marL="0" indent="0">
              <a:buNone/>
            </a:pPr>
            <a:r>
              <a:rPr lang="ja-JP" altLang="en-US" dirty="0" smtClean="0"/>
              <a:t>学習への意欲、さらに意欲</a:t>
            </a:r>
            <a:r>
              <a:rPr lang="ja-JP" altLang="en-US" dirty="0"/>
              <a:t>から意志</a:t>
            </a:r>
            <a:r>
              <a:rPr lang="ja-JP" altLang="en-US" dirty="0" smtClean="0"/>
              <a:t>へ</a:t>
            </a:r>
            <a:endParaRPr lang="en-US" altLang="ja-JP" dirty="0" smtClean="0"/>
          </a:p>
        </p:txBody>
      </p:sp>
    </p:spTree>
    <p:extLst>
      <p:ext uri="{BB962C8B-B14F-4D97-AF65-F5344CB8AC3E}">
        <p14:creationId xmlns:p14="http://schemas.microsoft.com/office/powerpoint/2010/main" val="309406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話題③</a:t>
            </a:r>
            <a:endParaRPr kumimoji="1" lang="en-US" altLang="ja-JP" sz="5400" b="1" dirty="0" smtClean="0"/>
          </a:p>
          <a:p>
            <a:pPr algn="ctr"/>
            <a:r>
              <a:rPr lang="ja-JP" altLang="en-US" sz="5400" b="1" dirty="0"/>
              <a:t>授業</a:t>
            </a:r>
            <a:r>
              <a:rPr lang="ja-JP" altLang="en-US" sz="5400" b="1" dirty="0" smtClean="0"/>
              <a:t>のデザイン</a:t>
            </a:r>
          </a:p>
        </p:txBody>
      </p:sp>
    </p:spTree>
    <p:extLst>
      <p:ext uri="{BB962C8B-B14F-4D97-AF65-F5344CB8AC3E}">
        <p14:creationId xmlns:p14="http://schemas.microsoft.com/office/powerpoint/2010/main" val="2880958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ビジョン</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sz="4000" b="1" dirty="0" smtClean="0">
                <a:solidFill>
                  <a:srgbClr val="FF0000"/>
                </a:solidFill>
              </a:rPr>
              <a:t>「</a:t>
            </a:r>
            <a:r>
              <a:rPr lang="ja-JP" altLang="ja-JP" sz="4000" b="1" dirty="0" smtClean="0">
                <a:solidFill>
                  <a:srgbClr val="FF0000"/>
                </a:solidFill>
              </a:rPr>
              <a:t>誰</a:t>
            </a:r>
            <a:r>
              <a:rPr lang="ja-JP" altLang="ja-JP" sz="4000" b="1" dirty="0">
                <a:solidFill>
                  <a:srgbClr val="FF0000"/>
                </a:solidFill>
              </a:rPr>
              <a:t>もが生きやすい社会の</a:t>
            </a:r>
            <a:r>
              <a:rPr lang="ja-JP" altLang="ja-JP" sz="4000" b="1" dirty="0" smtClean="0">
                <a:solidFill>
                  <a:srgbClr val="FF0000"/>
                </a:solidFill>
              </a:rPr>
              <a:t>実現</a:t>
            </a:r>
            <a:r>
              <a:rPr lang="ja-JP" altLang="en-US" sz="4000" b="1" dirty="0" smtClean="0">
                <a:solidFill>
                  <a:srgbClr val="FF0000"/>
                </a:solidFill>
              </a:rPr>
              <a:t>」</a:t>
            </a:r>
            <a:endParaRPr lang="en-US" altLang="ja-JP" sz="4000" b="1" dirty="0" smtClean="0">
              <a:solidFill>
                <a:srgbClr val="FF0000"/>
              </a:solidFill>
            </a:endParaRPr>
          </a:p>
          <a:p>
            <a:pPr marL="0" indent="0">
              <a:buNone/>
            </a:pPr>
            <a:endParaRPr lang="en-US" altLang="ja-JP" dirty="0"/>
          </a:p>
          <a:p>
            <a:pPr marL="0" indent="0">
              <a:buNone/>
            </a:pPr>
            <a:r>
              <a:rPr lang="ja-JP" altLang="en-US" dirty="0"/>
              <a:t>→</a:t>
            </a:r>
            <a:r>
              <a:rPr lang="ja-JP" altLang="en-US" dirty="0" smtClean="0"/>
              <a:t>ここを起点にして考える</a:t>
            </a:r>
            <a:endParaRPr lang="ja-JP" altLang="ja-JP" dirty="0"/>
          </a:p>
          <a:p>
            <a:endParaRPr kumimoji="1" lang="en-US" altLang="ja-JP" dirty="0" smtClean="0"/>
          </a:p>
          <a:p>
            <a:pPr marL="0" indent="0">
              <a:buNone/>
            </a:pPr>
            <a:r>
              <a:rPr lang="en-US" altLang="ja-JP" dirty="0" smtClean="0"/>
              <a:t>※</a:t>
            </a:r>
            <a:r>
              <a:rPr lang="ja-JP" altLang="en-US" dirty="0" smtClean="0"/>
              <a:t>「学校教育の目的」は何か？</a:t>
            </a:r>
            <a:endParaRPr lang="en-US" altLang="ja-JP" dirty="0" smtClean="0"/>
          </a:p>
          <a:p>
            <a:pPr marL="0" indent="0">
              <a:buNone/>
            </a:pPr>
            <a:r>
              <a:rPr kumimoji="1" lang="en-US" altLang="ja-JP" dirty="0" smtClean="0"/>
              <a:t>※</a:t>
            </a:r>
            <a:r>
              <a:rPr lang="ja-JP" altLang="en-US" dirty="0"/>
              <a:t>具体的</a:t>
            </a:r>
            <a:r>
              <a:rPr lang="ja-JP" altLang="en-US" dirty="0" smtClean="0"/>
              <a:t>にはどんな方法がありうるか？</a:t>
            </a:r>
            <a:endParaRPr kumimoji="1" lang="ja-JP" altLang="en-US" dirty="0"/>
          </a:p>
        </p:txBody>
      </p:sp>
    </p:spTree>
    <p:extLst>
      <p:ext uri="{BB962C8B-B14F-4D97-AF65-F5344CB8AC3E}">
        <p14:creationId xmlns:p14="http://schemas.microsoft.com/office/powerpoint/2010/main" val="2859207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目指すもの</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ja-JP" b="1" dirty="0" smtClean="0"/>
              <a:t>●</a:t>
            </a:r>
            <a:r>
              <a:rPr lang="ja-JP" altLang="ja-JP" b="1" dirty="0"/>
              <a:t>目指したい人間像</a:t>
            </a:r>
          </a:p>
          <a:p>
            <a:pPr marL="0" indent="0">
              <a:buNone/>
            </a:pPr>
            <a:r>
              <a:rPr lang="ja-JP" altLang="ja-JP" dirty="0"/>
              <a:t>・自律的な学習者（ＰＤＣＡを回せる）</a:t>
            </a:r>
          </a:p>
          <a:p>
            <a:pPr marL="0" indent="0">
              <a:buNone/>
            </a:pPr>
            <a:r>
              <a:rPr lang="ja-JP" altLang="ja-JP" dirty="0"/>
              <a:t>・自らの</a:t>
            </a:r>
            <a:r>
              <a:rPr lang="ja-JP" altLang="ja-JP" dirty="0" smtClean="0"/>
              <a:t>幸せ</a:t>
            </a:r>
            <a:r>
              <a:rPr lang="ja-JP" altLang="en-US" dirty="0" smtClean="0"/>
              <a:t>の</a:t>
            </a:r>
            <a:r>
              <a:rPr lang="ja-JP" altLang="ja-JP" dirty="0" smtClean="0"/>
              <a:t>実現</a:t>
            </a:r>
            <a:endParaRPr lang="ja-JP" altLang="ja-JP" dirty="0"/>
          </a:p>
          <a:p>
            <a:pPr marL="0" indent="0">
              <a:buNone/>
            </a:pPr>
            <a:r>
              <a:rPr lang="ja-JP" altLang="ja-JP" dirty="0"/>
              <a:t>・他者の</a:t>
            </a:r>
            <a:r>
              <a:rPr lang="ja-JP" altLang="ja-JP" dirty="0" smtClean="0"/>
              <a:t>幸せ</a:t>
            </a:r>
            <a:r>
              <a:rPr lang="ja-JP" altLang="en-US" dirty="0" smtClean="0"/>
              <a:t>への</a:t>
            </a:r>
            <a:r>
              <a:rPr lang="ja-JP" altLang="en-US" dirty="0"/>
              <a:t>貢献</a:t>
            </a:r>
            <a:r>
              <a:rPr lang="ja-JP" altLang="ja-JP" dirty="0" smtClean="0"/>
              <a:t>（</a:t>
            </a:r>
            <a:r>
              <a:rPr lang="ja-JP" altLang="ja-JP" dirty="0"/>
              <a:t>自己の幸せの拡張）</a:t>
            </a:r>
          </a:p>
          <a:p>
            <a:pPr marL="0" indent="0">
              <a:buNone/>
            </a:pPr>
            <a:r>
              <a:rPr lang="en-US" altLang="ja-JP" dirty="0"/>
              <a:t> </a:t>
            </a:r>
            <a:endParaRPr lang="ja-JP" altLang="ja-JP" dirty="0"/>
          </a:p>
          <a:p>
            <a:pPr marL="0" indent="0">
              <a:buNone/>
            </a:pPr>
            <a:r>
              <a:rPr lang="ja-JP" altLang="ja-JP" b="1" dirty="0" smtClean="0"/>
              <a:t>●</a:t>
            </a:r>
            <a:r>
              <a:rPr lang="ja-JP" altLang="ja-JP" b="1" dirty="0"/>
              <a:t>授業で意識すること</a:t>
            </a:r>
          </a:p>
          <a:p>
            <a:pPr marL="0" indent="0">
              <a:buNone/>
            </a:pPr>
            <a:r>
              <a:rPr lang="ja-JP" altLang="ja-JP" dirty="0"/>
              <a:t>・自分の目で見て、自分の頭で考える</a:t>
            </a:r>
          </a:p>
          <a:p>
            <a:pPr marL="0" indent="0">
              <a:buNone/>
            </a:pPr>
            <a:r>
              <a:rPr lang="ja-JP" altLang="ja-JP" dirty="0" smtClean="0"/>
              <a:t>・主体性</a:t>
            </a:r>
            <a:r>
              <a:rPr lang="ja-JP" altLang="ja-JP" dirty="0"/>
              <a:t>（自主性ではない）</a:t>
            </a:r>
          </a:p>
          <a:p>
            <a:endParaRPr kumimoji="1" lang="ja-JP" altLang="en-US" dirty="0"/>
          </a:p>
        </p:txBody>
      </p:sp>
    </p:spTree>
    <p:extLst>
      <p:ext uri="{BB962C8B-B14F-4D97-AF65-F5344CB8AC3E}">
        <p14:creationId xmlns:p14="http://schemas.microsoft.com/office/powerpoint/2010/main" val="1488660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smtClean="0"/>
              <a:t>目的</a:t>
            </a:r>
            <a:endParaRPr kumimoji="1" lang="ja-JP" altLang="en-US" sz="3600" dirty="0"/>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smtClean="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授業の基本構造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●テーマ・目的</a:t>
            </a:r>
            <a:endParaRPr lang="en-US" altLang="ja-JP" sz="3600" b="1" dirty="0" smtClean="0"/>
          </a:p>
          <a:p>
            <a:pPr marL="0" indent="0">
              <a:buNone/>
            </a:pPr>
            <a:r>
              <a:rPr lang="ja-JP" altLang="en-US" dirty="0" smtClean="0"/>
              <a:t>目指すべきゴール</a:t>
            </a:r>
            <a:endParaRPr lang="en-US" altLang="ja-JP" dirty="0" smtClean="0"/>
          </a:p>
          <a:p>
            <a:pPr marL="0" indent="0">
              <a:buNone/>
            </a:pPr>
            <a:endParaRPr kumimoji="1" lang="en-US" altLang="ja-JP" dirty="0" smtClean="0"/>
          </a:p>
          <a:p>
            <a:pPr marL="0" indent="0">
              <a:buNone/>
            </a:pPr>
            <a:r>
              <a:rPr kumimoji="1" lang="ja-JP" altLang="en-US" sz="3600" b="1" dirty="0" smtClean="0"/>
              <a:t>●課題</a:t>
            </a:r>
            <a:endParaRPr kumimoji="1" lang="en-US" altLang="ja-JP" sz="3600" b="1" dirty="0" smtClean="0"/>
          </a:p>
          <a:p>
            <a:pPr marL="0" indent="0">
              <a:buNone/>
            </a:pPr>
            <a:r>
              <a:rPr kumimoji="1" lang="ja-JP" altLang="en-US" dirty="0" smtClean="0"/>
              <a:t>ゴールに向かうための道しる</a:t>
            </a:r>
            <a:r>
              <a:rPr kumimoji="1" lang="ja-JP" altLang="en-US" dirty="0" err="1" smtClean="0"/>
              <a:t>べ</a:t>
            </a:r>
            <a:endParaRPr kumimoji="1" lang="en-US" altLang="ja-JP" dirty="0" smtClean="0"/>
          </a:p>
          <a:p>
            <a:pPr marL="0" indent="0">
              <a:buNone/>
            </a:pPr>
            <a:endParaRPr lang="en-US" altLang="ja-JP" dirty="0" smtClean="0"/>
          </a:p>
          <a:p>
            <a:pPr marL="0" indent="0">
              <a:buNone/>
            </a:pPr>
            <a:r>
              <a:rPr lang="ja-JP" altLang="en-US" sz="3600" b="1" dirty="0" smtClean="0"/>
              <a:t>●発展課題</a:t>
            </a:r>
            <a:endParaRPr lang="en-US" altLang="ja-JP" sz="3600" b="1" dirty="0" smtClean="0"/>
          </a:p>
          <a:p>
            <a:pPr marL="0" indent="0">
              <a:buNone/>
            </a:pPr>
            <a:r>
              <a:rPr lang="ja-JP" altLang="en-US" dirty="0" smtClean="0"/>
              <a:t>創造性、思考の深化</a:t>
            </a:r>
            <a:endParaRPr lang="en-US" altLang="ja-JP" dirty="0" smtClean="0"/>
          </a:p>
          <a:p>
            <a:endParaRPr kumimoji="1" lang="ja-JP" altLang="en-US" dirty="0"/>
          </a:p>
        </p:txBody>
      </p:sp>
    </p:spTree>
    <p:extLst>
      <p:ext uri="{BB962C8B-B14F-4D97-AF65-F5344CB8AC3E}">
        <p14:creationId xmlns:p14="http://schemas.microsoft.com/office/powerpoint/2010/main" val="1997583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グランドルール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50016146"/>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821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「目的」の定型文</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600" b="1" dirty="0" smtClean="0">
                <a:solidFill>
                  <a:srgbClr val="FF0000"/>
                </a:solidFill>
              </a:rPr>
              <a:t>知る</a:t>
            </a:r>
            <a:r>
              <a:rPr lang="ja-JP" altLang="en-US" sz="3600" dirty="0" smtClean="0"/>
              <a:t>　＝　</a:t>
            </a:r>
            <a:r>
              <a:rPr lang="en-US" altLang="ja-JP" sz="3600" b="1" dirty="0" smtClean="0"/>
              <a:t>know</a:t>
            </a:r>
          </a:p>
          <a:p>
            <a:endParaRPr kumimoji="1" lang="en-US" altLang="ja-JP" sz="3600" dirty="0"/>
          </a:p>
          <a:p>
            <a:r>
              <a:rPr lang="ja-JP" altLang="en-US" sz="3600" b="1" dirty="0" smtClean="0">
                <a:solidFill>
                  <a:srgbClr val="FF0000"/>
                </a:solidFill>
              </a:rPr>
              <a:t>わかる</a:t>
            </a:r>
            <a:r>
              <a:rPr lang="ja-JP" altLang="en-US" sz="3600" dirty="0" smtClean="0"/>
              <a:t>　＝　</a:t>
            </a:r>
            <a:r>
              <a:rPr lang="en-US" altLang="ja-JP" sz="3600" b="1" dirty="0" smtClean="0"/>
              <a:t>understand</a:t>
            </a:r>
          </a:p>
          <a:p>
            <a:endParaRPr kumimoji="1" lang="en-US" altLang="ja-JP" sz="3600" dirty="0"/>
          </a:p>
          <a:p>
            <a:r>
              <a:rPr lang="ja-JP" altLang="en-US" sz="3600" b="1" dirty="0" smtClean="0">
                <a:solidFill>
                  <a:srgbClr val="FF0000"/>
                </a:solidFill>
              </a:rPr>
              <a:t>説明できる</a:t>
            </a:r>
            <a:r>
              <a:rPr lang="ja-JP" altLang="en-US" sz="3600" dirty="0" smtClean="0"/>
              <a:t>　＝　</a:t>
            </a:r>
            <a:r>
              <a:rPr lang="en-US" altLang="ja-JP" sz="3600" b="1" dirty="0" smtClean="0"/>
              <a:t>explain</a:t>
            </a:r>
          </a:p>
          <a:p>
            <a:endParaRPr kumimoji="1" lang="en-US" altLang="ja-JP" sz="3600" dirty="0"/>
          </a:p>
          <a:p>
            <a:r>
              <a:rPr lang="ja-JP" altLang="en-US" sz="3600" b="1" dirty="0" smtClean="0">
                <a:solidFill>
                  <a:srgbClr val="FF0000"/>
                </a:solidFill>
              </a:rPr>
              <a:t>考察する</a:t>
            </a:r>
            <a:r>
              <a:rPr lang="ja-JP" altLang="en-US" sz="3600" dirty="0" smtClean="0"/>
              <a:t>　＝　</a:t>
            </a:r>
            <a:r>
              <a:rPr lang="en-US" altLang="ja-JP" sz="3600" b="1" dirty="0" smtClean="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目的・目標の具体</a:t>
            </a:r>
            <a:r>
              <a:rPr lang="ja-JP" altLang="en-US" dirty="0" smtClean="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p>
          <a:p>
            <a:pPr marL="0" indent="0">
              <a:buNone/>
            </a:pPr>
            <a:endParaRPr lang="ja-JP" altLang="en-US" sz="2000" dirty="0"/>
          </a:p>
          <a:p>
            <a:pPr marL="0" indent="0">
              <a:buNone/>
            </a:pPr>
            <a:r>
              <a:rPr lang="ja-JP" altLang="en-US" sz="2800" dirty="0" smtClean="0"/>
              <a:t>課題</a:t>
            </a:r>
            <a:endParaRPr lang="en-US" altLang="ja-JP" sz="2800" dirty="0" smtClean="0"/>
          </a:p>
          <a:p>
            <a:pPr marL="0" indent="0">
              <a:buNone/>
            </a:pPr>
            <a:r>
              <a:rPr lang="ja-JP" altLang="en-US" sz="2000" dirty="0" smtClean="0"/>
              <a:t>①生物</a:t>
            </a:r>
            <a:r>
              <a:rPr lang="ja-JP" altLang="en-US" sz="2000" dirty="0"/>
              <a:t>は多様であるにも関わらず、全生物に</a:t>
            </a:r>
            <a:r>
              <a:rPr lang="ja-JP" altLang="en-US" sz="2000" dirty="0" smtClean="0"/>
              <a:t>共通する</a:t>
            </a:r>
            <a:r>
              <a:rPr lang="ja-JP" altLang="en-US" sz="2000" dirty="0"/>
              <a:t>性質も見られる</a:t>
            </a:r>
            <a:r>
              <a:rPr lang="ja-JP" altLang="en-US" sz="2000" dirty="0" smtClean="0"/>
              <a:t>。</a:t>
            </a:r>
            <a:endParaRPr lang="en-US" altLang="ja-JP" sz="2000" dirty="0" smtClean="0"/>
          </a:p>
          <a:p>
            <a:pPr marL="0" indent="0">
              <a:buNone/>
            </a:pPr>
            <a:r>
              <a:rPr lang="ja-JP" altLang="en-US" sz="2000" dirty="0"/>
              <a:t>　</a:t>
            </a:r>
            <a:r>
              <a:rPr lang="ja-JP" altLang="en-US" sz="2000" dirty="0" smtClean="0"/>
              <a:t>全生物</a:t>
            </a:r>
            <a:r>
              <a:rPr lang="ja-JP" altLang="en-US" sz="2000" dirty="0"/>
              <a:t>に共通性が見られるのはなぜか説明せよ</a:t>
            </a:r>
            <a:r>
              <a:rPr lang="ja-JP" altLang="en-US" sz="2000" dirty="0" smtClean="0"/>
              <a:t>。</a:t>
            </a:r>
            <a:endParaRPr lang="en-US" altLang="ja-JP" sz="2000" dirty="0" smtClean="0"/>
          </a:p>
          <a:p>
            <a:pPr marL="0" indent="0">
              <a:buNone/>
            </a:pPr>
            <a:r>
              <a:rPr lang="ja-JP" altLang="en-US" sz="2000" dirty="0" smtClean="0"/>
              <a:t>②生物</a:t>
            </a:r>
            <a:r>
              <a:rPr lang="ja-JP" altLang="en-US" sz="2000" dirty="0"/>
              <a:t>の共通性とは具体的にどのようなものがあるか説明せよ</a:t>
            </a:r>
            <a:r>
              <a:rPr lang="ja-JP" altLang="en-US" sz="2000" dirty="0" smtClean="0"/>
              <a:t>。</a:t>
            </a:r>
            <a:endParaRPr lang="en-US" altLang="ja-JP" sz="2000" dirty="0" smtClean="0"/>
          </a:p>
          <a:p>
            <a:pPr marL="0" indent="0">
              <a:buNone/>
            </a:pPr>
            <a:r>
              <a:rPr lang="ja-JP" altLang="en-US" sz="2000" dirty="0" smtClean="0"/>
              <a:t>③上の②を</a:t>
            </a:r>
            <a:r>
              <a:rPr lang="ja-JP" altLang="en-US" sz="2000" dirty="0"/>
              <a:t>ふまえて、ドラえもんが生物であるかどうか判断せよ</a:t>
            </a:r>
            <a:r>
              <a:rPr lang="ja-JP" altLang="en-US" sz="2000" dirty="0" smtClean="0"/>
              <a:t>。</a:t>
            </a:r>
            <a:endParaRPr lang="en-US" altLang="ja-JP" sz="2000" dirty="0" smtClean="0"/>
          </a:p>
          <a:p>
            <a:pPr marL="0" indent="0">
              <a:buNone/>
            </a:pPr>
            <a:r>
              <a:rPr lang="ja-JP" altLang="en-US" sz="2000" dirty="0" smtClean="0"/>
              <a:t>④ウイルス</a:t>
            </a:r>
            <a:r>
              <a:rPr lang="ja-JP" altLang="en-US" sz="2000" dirty="0"/>
              <a:t>は「生物と無生物の中間段階として位置付けられて</a:t>
            </a:r>
            <a:r>
              <a:rPr lang="ja-JP" altLang="en-US" sz="2000" dirty="0" smtClean="0"/>
              <a:t>いる」</a:t>
            </a:r>
            <a:endParaRPr lang="en-US" altLang="ja-JP" sz="2000" dirty="0" smtClean="0"/>
          </a:p>
          <a:p>
            <a:pPr marL="0" indent="0">
              <a:buNone/>
            </a:pPr>
            <a:r>
              <a:rPr lang="ja-JP" altLang="en-US" sz="2000" dirty="0"/>
              <a:t>　</a:t>
            </a:r>
            <a:r>
              <a:rPr lang="ja-JP" altLang="en-US" sz="2000" dirty="0" smtClean="0"/>
              <a:t>とある</a:t>
            </a:r>
            <a:r>
              <a:rPr lang="ja-JP" altLang="en-US" sz="2000" dirty="0"/>
              <a:t>が、それはなぜか</a:t>
            </a:r>
            <a:r>
              <a:rPr lang="ja-JP" altLang="en-US" sz="2000" dirty="0" smtClean="0"/>
              <a:t>、上の②を</a:t>
            </a:r>
            <a:r>
              <a:rPr lang="ja-JP" altLang="en-US" sz="2000" dirty="0"/>
              <a:t>ふまえて説明せよ。</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創造性とは</a:t>
            </a:r>
            <a:endParaRPr kumimoji="1" lang="ja-JP" altLang="en-US" dirty="0"/>
          </a:p>
        </p:txBody>
      </p:sp>
      <p:sp>
        <p:nvSpPr>
          <p:cNvPr id="3" name="コンテンツ プレースホルダー 2"/>
          <p:cNvSpPr>
            <a:spLocks noGrp="1"/>
          </p:cNvSpPr>
          <p:nvPr>
            <p:ph idx="1"/>
          </p:nvPr>
        </p:nvSpPr>
        <p:spPr>
          <a:xfrm>
            <a:off x="772585" y="5589241"/>
            <a:ext cx="8229600" cy="1080120"/>
          </a:xfrm>
        </p:spPr>
        <p:txBody>
          <a:bodyPr>
            <a:noAutofit/>
          </a:bodyPr>
          <a:lstStyle/>
          <a:p>
            <a:pPr marL="0" indent="0">
              <a:buNone/>
            </a:pPr>
            <a:r>
              <a:rPr lang="ja-JP" altLang="en-US" sz="2800" b="1" dirty="0"/>
              <a:t>クリエイティビティとは、何かと何かをつなぐことに</a:t>
            </a:r>
            <a:r>
              <a:rPr lang="ja-JP" altLang="en-US" sz="2800" b="1" dirty="0" smtClean="0"/>
              <a:t>すぎない</a:t>
            </a:r>
            <a:r>
              <a:rPr lang="ja-JP" altLang="en-US" sz="2800" dirty="0" smtClean="0"/>
              <a:t>（スティーブ・ジョブズ）</a:t>
            </a:r>
            <a:endParaRPr lang="en-US" altLang="ja-JP" sz="2800" dirty="0" smtClean="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292826" cy="383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97152"/>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413002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発展課題の</a:t>
            </a:r>
            <a:r>
              <a:rPr lang="ja-JP" altLang="en-US" dirty="0"/>
              <a:t>例</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r>
              <a:rPr lang="ja-JP" altLang="en-US" sz="2000" dirty="0" smtClean="0"/>
              <a:t>。</a:t>
            </a:r>
            <a:endParaRPr lang="en-US" altLang="ja-JP" sz="2000" dirty="0" smtClean="0"/>
          </a:p>
          <a:p>
            <a:pPr marL="0" indent="0">
              <a:buNone/>
            </a:pPr>
            <a:endParaRPr lang="ja-JP" altLang="en-US" sz="2400" dirty="0"/>
          </a:p>
          <a:p>
            <a:pPr marL="0" indent="0">
              <a:buNone/>
            </a:pPr>
            <a:r>
              <a:rPr lang="ja-JP" altLang="en-US" sz="2800" dirty="0"/>
              <a:t>発展課題</a:t>
            </a:r>
          </a:p>
          <a:p>
            <a:pPr marL="0" indent="0">
              <a:buNone/>
            </a:pPr>
            <a:r>
              <a:rPr lang="ja-JP" altLang="en-US" sz="2000" dirty="0"/>
              <a:t>ＮＡＳＡは「地球外生命体」を探索している。宇宙で何か「生物」らしきものが見つかったとき、それを、単なる「物質」のかたまりではなく「生物」（＝地球外生命体）というためには、どのような性質を備えていなければならないと考えられるか説明せよ。 </a:t>
            </a:r>
          </a:p>
          <a:p>
            <a:pPr marL="0" indent="0">
              <a:buNone/>
            </a:pPr>
            <a:endParaRPr kumimoji="1" lang="ja-JP" altLang="en-US" dirty="0"/>
          </a:p>
        </p:txBody>
      </p:sp>
    </p:spTree>
    <p:extLst>
      <p:ext uri="{BB962C8B-B14F-4D97-AF65-F5344CB8AC3E}">
        <p14:creationId xmlns:p14="http://schemas.microsoft.com/office/powerpoint/2010/main" val="37438843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課題に取り組む時間</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・最終的に「目的」が達成されるよう</a:t>
            </a:r>
            <a:r>
              <a:rPr lang="ja-JP" altLang="en-US" dirty="0" smtClean="0"/>
              <a:t>に</a:t>
            </a:r>
            <a:endParaRPr lang="en-US" altLang="ja-JP" dirty="0" smtClean="0"/>
          </a:p>
          <a:p>
            <a:pPr marL="0" indent="0">
              <a:buNone/>
            </a:pPr>
            <a:r>
              <a:rPr lang="ja-JP" altLang="en-US" dirty="0" smtClean="0"/>
              <a:t>・教科書を中心に学習</a:t>
            </a:r>
            <a:endParaRPr lang="en-US" altLang="ja-JP" dirty="0" smtClean="0"/>
          </a:p>
          <a:p>
            <a:pPr marL="0" indent="0">
              <a:buNone/>
            </a:pPr>
            <a:r>
              <a:rPr lang="ja-JP" altLang="en-US" dirty="0"/>
              <a:t>・</a:t>
            </a:r>
            <a:r>
              <a:rPr lang="ja-JP" altLang="en-US" dirty="0" smtClean="0"/>
              <a:t>資料集</a:t>
            </a:r>
            <a:r>
              <a:rPr lang="ja-JP" altLang="en-US" dirty="0"/>
              <a:t>などその他の資料も利用</a:t>
            </a:r>
            <a:r>
              <a:rPr lang="ja-JP" altLang="en-US" dirty="0" smtClean="0"/>
              <a:t>可能</a:t>
            </a:r>
            <a:endParaRPr lang="ja-JP" altLang="en-US" dirty="0"/>
          </a:p>
          <a:p>
            <a:pPr marL="0" indent="0">
              <a:buNone/>
            </a:pPr>
            <a:r>
              <a:rPr lang="ja-JP" altLang="en-US" dirty="0"/>
              <a:t>・携帯・スマホ等での検索も</a:t>
            </a:r>
            <a:r>
              <a:rPr lang="ja-JP" altLang="en-US" dirty="0" smtClean="0"/>
              <a:t>可能</a:t>
            </a:r>
            <a:endParaRPr lang="ja-JP" altLang="en-US" dirty="0"/>
          </a:p>
          <a:p>
            <a:pPr marL="0" indent="0">
              <a:buNone/>
            </a:pPr>
            <a:r>
              <a:rPr lang="ja-JP" altLang="en-US" dirty="0" smtClean="0"/>
              <a:t>・席の移動も可能</a:t>
            </a:r>
            <a:endParaRPr lang="en-US" altLang="ja-JP" dirty="0" smtClean="0"/>
          </a:p>
          <a:p>
            <a:pPr marL="0" indent="0">
              <a:buNone/>
            </a:pPr>
            <a:r>
              <a:rPr lang="ja-JP" altLang="en-US" dirty="0" smtClean="0"/>
              <a:t>・一人で学んでもグループで学んでもよい</a:t>
            </a:r>
            <a:endParaRPr lang="en-US" altLang="ja-JP" dirty="0" smtClean="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39419892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ＡＬ型授業の基盤は「安心感」</a:t>
            </a:r>
            <a:endParaRPr kumimoji="1" lang="ja-JP" altLang="en-US" dirty="0"/>
          </a:p>
        </p:txBody>
      </p:sp>
      <p:grpSp>
        <p:nvGrpSpPr>
          <p:cNvPr id="13" name="グループ化 12"/>
          <p:cNvGrpSpPr>
            <a:grpSpLocks noChangeAspect="1"/>
          </p:cNvGrpSpPr>
          <p:nvPr/>
        </p:nvGrpSpPr>
        <p:grpSpPr>
          <a:xfrm>
            <a:off x="2183615" y="1412776"/>
            <a:ext cx="5052680" cy="5052680"/>
            <a:chOff x="2608363" y="1660847"/>
            <a:chExt cx="4114800" cy="4114800"/>
          </a:xfrm>
        </p:grpSpPr>
        <p:sp>
          <p:nvSpPr>
            <p:cNvPr id="5" name="円/楕円 4"/>
            <p:cNvSpPr>
              <a:spLocks noChangeAspect="1"/>
            </p:cNvSpPr>
            <p:nvPr/>
          </p:nvSpPr>
          <p:spPr>
            <a:xfrm>
              <a:off x="2608363" y="1660847"/>
              <a:ext cx="4114800" cy="411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3294163" y="2346647"/>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3979963" y="3032447"/>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122818" y="3472606"/>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安心</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4122818" y="2494111"/>
              <a:ext cx="1099570" cy="375971"/>
            </a:xfrm>
            <a:prstGeom prst="rect">
              <a:avLst/>
            </a:prstGeom>
            <a:noFill/>
          </p:spPr>
          <p:txBody>
            <a:bodyPr wrap="square" rtlCol="0">
              <a:spAutoFit/>
            </a:bodyPr>
            <a:lstStyle/>
            <a:p>
              <a:pPr algn="ctr"/>
              <a:r>
                <a:rPr kumimoji="1" lang="ja-JP" altLang="en-US" sz="2400" dirty="0" smtClean="0">
                  <a:latin typeface="HGP創英角ｺﾞｼｯｸUB" panose="020B0900000000000000" pitchFamily="50" charset="-128"/>
                  <a:ea typeface="HGP創英角ｺﾞｼｯｸUB" panose="020B0900000000000000" pitchFamily="50" charset="-128"/>
                </a:rPr>
                <a:t>挑戦</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4122818" y="1816422"/>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混乱</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11" name="下矢印 10"/>
            <p:cNvSpPr/>
            <p:nvPr/>
          </p:nvSpPr>
          <p:spPr>
            <a:xfrm rot="13279003">
              <a:off x="4905305" y="2727980"/>
              <a:ext cx="504056" cy="8949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78534" y="3175467"/>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成長</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761733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a:bodyPr>
          <a:lstStyle/>
          <a:p>
            <a:pPr marL="0" indent="0">
              <a:buNone/>
            </a:pPr>
            <a:r>
              <a:rPr lang="ja-JP" altLang="en-US" b="1" dirty="0" smtClean="0"/>
              <a:t>●プリント・スライドの使用</a:t>
            </a:r>
            <a:endParaRPr lang="en-US" altLang="ja-JP" b="1" dirty="0" smtClean="0"/>
          </a:p>
          <a:p>
            <a:pPr marL="0" indent="0">
              <a:buNone/>
            </a:pPr>
            <a:r>
              <a:rPr lang="ja-JP" altLang="en-US" b="1" dirty="0" smtClean="0"/>
              <a:t>●時間配分（講義はどのくらい？）</a:t>
            </a:r>
            <a:endParaRPr lang="ja-JP" altLang="en-US" b="1" dirty="0"/>
          </a:p>
          <a:p>
            <a:pPr marL="0" indent="0">
              <a:buNone/>
            </a:pPr>
            <a:r>
              <a:rPr lang="ja-JP" altLang="en-US" b="1" dirty="0"/>
              <a:t>●グループ</a:t>
            </a:r>
            <a:r>
              <a:rPr lang="ja-JP" altLang="en-US" b="1" dirty="0" smtClean="0"/>
              <a:t>分け</a:t>
            </a:r>
            <a:endParaRPr lang="ja-JP" altLang="en-US" dirty="0"/>
          </a:p>
          <a:p>
            <a:pPr marL="0" indent="0">
              <a:buNone/>
            </a:pPr>
            <a:r>
              <a:rPr lang="ja-JP" altLang="en-US" b="1" dirty="0" smtClean="0"/>
              <a:t>●答え</a:t>
            </a:r>
            <a:r>
              <a:rPr lang="ja-JP" altLang="en-US" b="1" dirty="0"/>
              <a:t>・</a:t>
            </a:r>
            <a:r>
              <a:rPr lang="ja-JP" altLang="en-US" b="1" dirty="0" smtClean="0"/>
              <a:t>ヒントの提示</a:t>
            </a:r>
            <a:endParaRPr lang="ja-JP" altLang="en-US" dirty="0"/>
          </a:p>
          <a:p>
            <a:pPr marL="0" indent="0">
              <a:buNone/>
            </a:pPr>
            <a:r>
              <a:rPr lang="ja-JP" altLang="en-US" b="1" dirty="0"/>
              <a:t>●確認</a:t>
            </a:r>
            <a:r>
              <a:rPr lang="ja-JP" altLang="en-US" b="1" dirty="0" smtClean="0"/>
              <a:t>テストの実施</a:t>
            </a:r>
            <a:endParaRPr lang="en-US" altLang="ja-JP" b="1" dirty="0"/>
          </a:p>
          <a:p>
            <a:pPr marL="0" indent="0">
              <a:buNone/>
            </a:pPr>
            <a:r>
              <a:rPr lang="ja-JP" altLang="en-US" b="1" dirty="0" smtClean="0"/>
              <a:t>●提出物とその評価</a:t>
            </a:r>
            <a:endParaRPr lang="ja-JP" altLang="en-US" b="1" dirty="0"/>
          </a:p>
          <a:p>
            <a:pPr marL="0" indent="0">
              <a:buNone/>
            </a:pPr>
            <a:endParaRPr kumimoji="1" lang="ja-JP" altLang="en-US" dirty="0"/>
          </a:p>
        </p:txBody>
      </p:sp>
    </p:spTree>
    <p:extLst>
      <p:ext uri="{BB962C8B-B14F-4D97-AF65-F5344CB8AC3E}">
        <p14:creationId xmlns:p14="http://schemas.microsoft.com/office/powerpoint/2010/main" val="10209438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b="1" dirty="0" smtClean="0">
                <a:solidFill>
                  <a:srgbClr val="FF0000"/>
                </a:solidFill>
              </a:rPr>
              <a:t>「</a:t>
            </a:r>
            <a:r>
              <a:rPr lang="ja-JP" altLang="en-US" b="1" dirty="0">
                <a:solidFill>
                  <a:srgbClr val="FF0000"/>
                </a:solidFill>
              </a:rPr>
              <a:t>～</a:t>
            </a:r>
            <a:r>
              <a:rPr lang="ja-JP" altLang="en-US" b="1" dirty="0" err="1">
                <a:solidFill>
                  <a:srgbClr val="FF0000"/>
                </a:solidFill>
              </a:rPr>
              <a:t>ねば</a:t>
            </a:r>
            <a:r>
              <a:rPr lang="ja-JP" altLang="en-US" b="1" dirty="0">
                <a:solidFill>
                  <a:srgbClr val="FF0000"/>
                </a:solidFill>
              </a:rPr>
              <a:t>ならない</a:t>
            </a:r>
            <a:r>
              <a:rPr lang="ja-JP" altLang="en-US" b="1" dirty="0" smtClean="0">
                <a:solidFill>
                  <a:srgbClr val="FF0000"/>
                </a:solidFill>
              </a:rPr>
              <a:t>」</a:t>
            </a:r>
            <a:r>
              <a:rPr lang="ja-JP" altLang="en-US" b="1" dirty="0">
                <a:solidFill>
                  <a:srgbClr val="FF0000"/>
                </a:solidFill>
              </a:rPr>
              <a:t>　ＶＳ　</a:t>
            </a:r>
            <a:r>
              <a:rPr lang="ja-JP" altLang="en-US" b="1" dirty="0" smtClean="0">
                <a:solidFill>
                  <a:srgbClr val="FF0000"/>
                </a:solidFill>
              </a:rPr>
              <a:t>「～したい」</a:t>
            </a:r>
            <a:endParaRPr lang="en-US" altLang="ja-JP" b="1" dirty="0">
              <a:solidFill>
                <a:srgbClr val="FF0000"/>
              </a:solidFill>
            </a:endParaRPr>
          </a:p>
          <a:p>
            <a:pPr marL="0" indent="0">
              <a:buNone/>
            </a:pPr>
            <a:endParaRPr kumimoji="1" lang="en-US" altLang="ja-JP" dirty="0"/>
          </a:p>
          <a:p>
            <a:pPr marL="0" indent="0">
              <a:buNone/>
            </a:pPr>
            <a:r>
              <a:rPr kumimoji="1" lang="ja-JP" altLang="en-US" dirty="0" smtClean="0"/>
              <a:t>外発的動機付け・・・報酬、罰で行動</a:t>
            </a:r>
            <a:endParaRPr kumimoji="1" lang="en-US" altLang="ja-JP" dirty="0" smtClean="0"/>
          </a:p>
          <a:p>
            <a:pPr marL="0" indent="0">
              <a:buNone/>
            </a:pPr>
            <a:r>
              <a:rPr lang="en-US" altLang="ja-JP" b="1" dirty="0">
                <a:solidFill>
                  <a:srgbClr val="FF0000"/>
                </a:solidFill>
              </a:rPr>
              <a:t>m</a:t>
            </a:r>
            <a:r>
              <a:rPr lang="en-US" altLang="ja-JP" b="1" dirty="0" smtClean="0">
                <a:solidFill>
                  <a:srgbClr val="FF0000"/>
                </a:solidFill>
              </a:rPr>
              <a:t>ake them think critically</a:t>
            </a:r>
            <a:endParaRPr lang="en-US" altLang="ja-JP" b="1" dirty="0">
              <a:solidFill>
                <a:srgbClr val="FF0000"/>
              </a:solidFill>
            </a:endParaRPr>
          </a:p>
          <a:p>
            <a:pPr marL="0" indent="0">
              <a:buNone/>
            </a:pPr>
            <a:endParaRPr kumimoji="1" lang="en-US" altLang="ja-JP" dirty="0" smtClean="0"/>
          </a:p>
          <a:p>
            <a:pPr marL="0" indent="0">
              <a:buNone/>
            </a:pPr>
            <a:r>
              <a:rPr kumimoji="1" lang="ja-JP" altLang="en-US" dirty="0" smtClean="0"/>
              <a:t>内発的動機付け・・・内的な欲求で行動</a:t>
            </a:r>
            <a:endParaRPr kumimoji="1" lang="en-US" altLang="ja-JP" dirty="0" smtClean="0"/>
          </a:p>
          <a:p>
            <a:pPr marL="0" indent="0">
              <a:buNone/>
            </a:pPr>
            <a:r>
              <a:rPr lang="en-US" altLang="ja-JP" b="1" dirty="0" smtClean="0">
                <a:solidFill>
                  <a:srgbClr val="FF0000"/>
                </a:solidFill>
              </a:rPr>
              <a:t>let </a:t>
            </a:r>
            <a:r>
              <a:rPr lang="en-US" altLang="ja-JP" b="1" dirty="0">
                <a:solidFill>
                  <a:srgbClr val="FF0000"/>
                </a:solidFill>
              </a:rPr>
              <a:t>them </a:t>
            </a:r>
            <a:r>
              <a:rPr lang="en-US" altLang="ja-JP" b="1" dirty="0" smtClean="0">
                <a:solidFill>
                  <a:srgbClr val="FF0000"/>
                </a:solidFill>
              </a:rPr>
              <a:t>think</a:t>
            </a:r>
            <a:r>
              <a:rPr lang="en-US" altLang="ja-JP" b="1" dirty="0">
                <a:solidFill>
                  <a:srgbClr val="FF0000"/>
                </a:solidFill>
              </a:rPr>
              <a:t> critically</a:t>
            </a:r>
          </a:p>
          <a:p>
            <a:pPr marL="0" indent="0">
              <a:buNone/>
            </a:pPr>
            <a:endParaRPr lang="en-US" altLang="ja-JP" b="1"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27469660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a:xfrm>
            <a:off x="457200" y="1412776"/>
            <a:ext cx="8229600" cy="4709120"/>
          </a:xfrm>
        </p:spPr>
        <p:txBody>
          <a:bodyPr>
            <a:normAutofit fontScale="92500"/>
          </a:bodyPr>
          <a:lstStyle/>
          <a:p>
            <a:pPr marL="0" indent="0">
              <a:buNone/>
            </a:pPr>
            <a:r>
              <a:rPr kumimoji="1" lang="ja-JP" altLang="en-US" dirty="0" smtClean="0"/>
              <a:t>エドワード・デシの「自己決定理論」</a:t>
            </a:r>
            <a:endParaRPr kumimoji="1" lang="en-US" altLang="ja-JP" dirty="0" smtClean="0"/>
          </a:p>
          <a:p>
            <a:r>
              <a:rPr kumimoji="1" lang="ja-JP" altLang="en-US" dirty="0" smtClean="0"/>
              <a:t>自律性の欲求　＝　</a:t>
            </a:r>
            <a:r>
              <a:rPr kumimoji="1" lang="ja-JP" altLang="en-US" b="1" dirty="0" smtClean="0">
                <a:solidFill>
                  <a:srgbClr val="FF0000"/>
                </a:solidFill>
              </a:rPr>
              <a:t>「えらべる」</a:t>
            </a:r>
            <a:endParaRPr kumimoji="1" lang="en-US" altLang="ja-JP" b="1" dirty="0" smtClean="0">
              <a:solidFill>
                <a:srgbClr val="FF0000"/>
              </a:solidFill>
            </a:endParaRPr>
          </a:p>
          <a:p>
            <a:pPr marL="0" indent="0">
              <a:buNone/>
            </a:pPr>
            <a:endParaRPr lang="en-US" altLang="ja-JP" dirty="0"/>
          </a:p>
          <a:p>
            <a:r>
              <a:rPr kumimoji="1" lang="ja-JP" altLang="en-US" dirty="0" smtClean="0"/>
              <a:t>有能感の欲求　＝　</a:t>
            </a:r>
            <a:r>
              <a:rPr kumimoji="1" lang="ja-JP" altLang="en-US" b="1" dirty="0" smtClean="0">
                <a:solidFill>
                  <a:srgbClr val="FF0000"/>
                </a:solidFill>
              </a:rPr>
              <a:t>「できる」</a:t>
            </a:r>
            <a:endParaRPr kumimoji="1" lang="en-US" altLang="ja-JP" b="1" dirty="0" smtClean="0">
              <a:solidFill>
                <a:srgbClr val="FF0000"/>
              </a:solidFill>
            </a:endParaRPr>
          </a:p>
          <a:p>
            <a:endParaRPr lang="en-US" altLang="ja-JP" dirty="0"/>
          </a:p>
          <a:p>
            <a:r>
              <a:rPr kumimoji="1" lang="ja-JP" altLang="en-US" dirty="0" smtClean="0"/>
              <a:t>関係性の欲求　＝　</a:t>
            </a:r>
            <a:r>
              <a:rPr kumimoji="1" lang="ja-JP" altLang="en-US" b="1" dirty="0" smtClean="0">
                <a:solidFill>
                  <a:srgbClr val="FF0000"/>
                </a:solidFill>
              </a:rPr>
              <a:t>「つながれる」</a:t>
            </a:r>
            <a:endParaRPr kumimoji="1" lang="en-US" altLang="ja-JP" b="1" dirty="0" smtClean="0">
              <a:solidFill>
                <a:srgbClr val="FF0000"/>
              </a:solidFill>
            </a:endParaRPr>
          </a:p>
          <a:p>
            <a:endParaRPr lang="en-US" altLang="ja-JP" dirty="0"/>
          </a:p>
          <a:p>
            <a:pPr marL="0" indent="0">
              <a:buNone/>
            </a:pPr>
            <a:r>
              <a:rPr kumimoji="1" lang="en-US" altLang="ja-JP" dirty="0" smtClean="0"/>
              <a:t>※</a:t>
            </a:r>
            <a:r>
              <a:rPr kumimoji="1" lang="ja-JP" altLang="en-US" dirty="0" smtClean="0"/>
              <a:t>報酬も罰も外発的動機付けであることに注意</a:t>
            </a:r>
            <a:endParaRPr kumimoji="1"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2012994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ＡＬ型授業と内発的動機付け</a:t>
            </a:r>
            <a:endParaRPr kumimoji="1" lang="ja-JP" altLang="en-US" dirty="0"/>
          </a:p>
        </p:txBody>
      </p:sp>
      <p:sp>
        <p:nvSpPr>
          <p:cNvPr id="3" name="コンテンツ プレースホルダー 2"/>
          <p:cNvSpPr>
            <a:spLocks noGrp="1"/>
          </p:cNvSpPr>
          <p:nvPr>
            <p:ph idx="1"/>
          </p:nvPr>
        </p:nvSpPr>
        <p:spPr>
          <a:xfrm>
            <a:off x="323528" y="1600201"/>
            <a:ext cx="8568952" cy="3268960"/>
          </a:xfrm>
        </p:spPr>
        <p:txBody>
          <a:bodyPr>
            <a:noAutofit/>
          </a:bodyPr>
          <a:lstStyle/>
          <a:p>
            <a:r>
              <a:rPr kumimoji="1" lang="ja-JP" altLang="en-US" dirty="0" smtClean="0"/>
              <a:t>多様な選択肢と選択の自由＝</a:t>
            </a:r>
            <a:r>
              <a:rPr lang="ja-JP" altLang="en-US" b="1" dirty="0" smtClean="0">
                <a:solidFill>
                  <a:srgbClr val="FF0000"/>
                </a:solidFill>
              </a:rPr>
              <a:t>「えらべる」</a:t>
            </a:r>
            <a:endParaRPr lang="en-US" altLang="ja-JP" b="1" dirty="0" smtClean="0">
              <a:solidFill>
                <a:srgbClr val="FF0000"/>
              </a:solidFill>
            </a:endParaRPr>
          </a:p>
          <a:p>
            <a:endParaRPr lang="en-US" altLang="ja-JP" dirty="0"/>
          </a:p>
          <a:p>
            <a:r>
              <a:rPr lang="ja-JP" altLang="en-US" dirty="0"/>
              <a:t>対話</a:t>
            </a:r>
            <a:r>
              <a:rPr lang="ja-JP" altLang="en-US" dirty="0" smtClean="0"/>
              <a:t>の中での学び＝</a:t>
            </a:r>
            <a:r>
              <a:rPr lang="ja-JP" altLang="en-US" b="1" dirty="0" smtClean="0">
                <a:solidFill>
                  <a:srgbClr val="FF0000"/>
                </a:solidFill>
              </a:rPr>
              <a:t>「</a:t>
            </a:r>
            <a:r>
              <a:rPr lang="ja-JP" altLang="en-US" b="1" dirty="0">
                <a:solidFill>
                  <a:srgbClr val="FF0000"/>
                </a:solidFill>
              </a:rPr>
              <a:t>つながれる</a:t>
            </a:r>
            <a:r>
              <a:rPr lang="ja-JP" altLang="en-US" b="1" dirty="0" smtClean="0">
                <a:solidFill>
                  <a:srgbClr val="FF0000"/>
                </a:solidFill>
              </a:rPr>
              <a:t>」</a:t>
            </a:r>
            <a:endParaRPr lang="en-US" altLang="ja-JP" b="1" dirty="0" smtClean="0">
              <a:solidFill>
                <a:srgbClr val="FF0000"/>
              </a:solidFill>
            </a:endParaRPr>
          </a:p>
          <a:p>
            <a:endParaRPr lang="en-US" altLang="ja-JP" dirty="0" smtClean="0"/>
          </a:p>
          <a:p>
            <a:r>
              <a:rPr lang="ja-JP" altLang="en-US" dirty="0" smtClean="0"/>
              <a:t>到達段階に応じた学び＝</a:t>
            </a:r>
            <a:r>
              <a:rPr lang="ja-JP" altLang="en-US" b="1" dirty="0" smtClean="0">
                <a:solidFill>
                  <a:srgbClr val="FF0000"/>
                </a:solidFill>
              </a:rPr>
              <a:t>「できる」</a:t>
            </a:r>
            <a:endParaRPr lang="en-US" altLang="ja-JP" dirty="0" smtClean="0"/>
          </a:p>
        </p:txBody>
      </p:sp>
      <p:sp>
        <p:nvSpPr>
          <p:cNvPr id="4" name="テキスト ボックス 3"/>
          <p:cNvSpPr txBox="1"/>
          <p:nvPr/>
        </p:nvSpPr>
        <p:spPr>
          <a:xfrm>
            <a:off x="323528" y="5374957"/>
            <a:ext cx="8494633" cy="646331"/>
          </a:xfrm>
          <a:prstGeom prst="rect">
            <a:avLst/>
          </a:prstGeom>
          <a:noFill/>
        </p:spPr>
        <p:txBody>
          <a:bodyPr wrap="none" rtlCol="0">
            <a:spAutoFit/>
          </a:bodyPr>
          <a:lstStyle/>
          <a:p>
            <a:r>
              <a:rPr kumimoji="1" lang="ja-JP" altLang="en-US" sz="3600" dirty="0" smtClean="0"/>
              <a:t>内発的動機付けにより「やる気」が向上</a:t>
            </a:r>
            <a:endParaRPr kumimoji="1" lang="ja-JP" altLang="en-US" sz="3600" dirty="0"/>
          </a:p>
        </p:txBody>
      </p:sp>
    </p:spTree>
    <p:extLst>
      <p:ext uri="{BB962C8B-B14F-4D97-AF65-F5344CB8AC3E}">
        <p14:creationId xmlns:p14="http://schemas.microsoft.com/office/powerpoint/2010/main" val="2590617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「アクティブ・ラーニング」という用語の解釈は様々である。</a:t>
            </a:r>
            <a:endParaRPr lang="en-US" altLang="ja-JP" dirty="0" smtClean="0"/>
          </a:p>
          <a:p>
            <a:pPr marL="0" indent="0">
              <a:buNone/>
            </a:pPr>
            <a:endParaRPr lang="en-US" altLang="ja-JP" dirty="0" smtClean="0"/>
          </a:p>
          <a:p>
            <a:r>
              <a:rPr lang="ja-JP" altLang="en-US" dirty="0" smtClean="0"/>
              <a:t>「これ（だけ）がアクティブ・ラーニング」という断定は混乱を招きかねない。</a:t>
            </a:r>
            <a:endParaRPr lang="en-US" altLang="ja-JP" dirty="0" smtClean="0"/>
          </a:p>
          <a:p>
            <a:endParaRPr lang="en-US" altLang="ja-JP" dirty="0"/>
          </a:p>
          <a:p>
            <a:r>
              <a:rPr lang="ja-JP" altLang="en-US" dirty="0" smtClean="0"/>
              <a:t>今必要なことは「特定の型」を広げることではない。</a:t>
            </a:r>
            <a:endParaRPr lang="en-US" altLang="ja-JP" dirty="0" smtClean="0"/>
          </a:p>
        </p:txBody>
      </p:sp>
    </p:spTree>
    <p:extLst>
      <p:ext uri="{BB962C8B-B14F-4D97-AF65-F5344CB8AC3E}">
        <p14:creationId xmlns:p14="http://schemas.microsoft.com/office/powerpoint/2010/main" val="2226340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３人の教員の紹介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板山裕　　５０代</a:t>
            </a:r>
            <a:endParaRPr kumimoji="1" lang="en-US" altLang="ja-JP" dirty="0" smtClean="0"/>
          </a:p>
          <a:p>
            <a:pPr marL="0" indent="0">
              <a:buNone/>
            </a:pPr>
            <a:r>
              <a:rPr lang="ja-JP" altLang="en-US" dirty="0" smtClean="0"/>
              <a:t>　　　　　国立高校１３年目</a:t>
            </a:r>
            <a:endParaRPr lang="en-US" altLang="ja-JP" dirty="0" smtClean="0"/>
          </a:p>
          <a:p>
            <a:pPr marL="0" indent="0">
              <a:buNone/>
            </a:pPr>
            <a:endParaRPr kumimoji="1" lang="en-US" altLang="ja-JP" dirty="0"/>
          </a:p>
          <a:p>
            <a:pPr marL="0" indent="0">
              <a:buNone/>
            </a:pPr>
            <a:r>
              <a:rPr lang="ja-JP" altLang="en-US" dirty="0" smtClean="0"/>
              <a:t>大野智久　３０代</a:t>
            </a:r>
            <a:endParaRPr lang="en-US" altLang="ja-JP" dirty="0" smtClean="0"/>
          </a:p>
          <a:p>
            <a:pPr marL="0" indent="0">
              <a:buNone/>
            </a:pPr>
            <a:r>
              <a:rPr kumimoji="1" lang="ja-JP" altLang="en-US" dirty="0"/>
              <a:t>　</a:t>
            </a:r>
            <a:r>
              <a:rPr kumimoji="1" lang="ja-JP" altLang="en-US" dirty="0" smtClean="0"/>
              <a:t>　　　　国立高校１年目</a:t>
            </a:r>
            <a:endParaRPr kumimoji="1" lang="en-US" altLang="ja-JP" dirty="0" smtClean="0"/>
          </a:p>
          <a:p>
            <a:pPr marL="0" indent="0">
              <a:buNone/>
            </a:pPr>
            <a:endParaRPr kumimoji="1" lang="en-US" altLang="ja-JP" dirty="0" smtClean="0"/>
          </a:p>
          <a:p>
            <a:pPr marL="0" indent="0">
              <a:buNone/>
            </a:pPr>
            <a:r>
              <a:rPr lang="ja-JP" altLang="en-US" dirty="0" smtClean="0"/>
              <a:t>香川秋沙　２０代非常勤講師（大学院生）</a:t>
            </a:r>
            <a:endParaRPr lang="en-US" altLang="ja-JP" dirty="0" smtClean="0"/>
          </a:p>
          <a:p>
            <a:pPr marL="0" indent="0">
              <a:buNone/>
            </a:pPr>
            <a:r>
              <a:rPr kumimoji="1" lang="ja-JP" altLang="en-US" dirty="0" smtClean="0"/>
              <a:t>　　　　　国立高校</a:t>
            </a:r>
            <a:r>
              <a:rPr lang="ja-JP" altLang="en-US" dirty="0" smtClean="0"/>
              <a:t>１年目</a:t>
            </a:r>
            <a:endParaRPr kumimoji="1" lang="en-US" altLang="ja-JP" dirty="0" smtClean="0"/>
          </a:p>
        </p:txBody>
      </p:sp>
    </p:spTree>
    <p:extLst>
      <p:ext uri="{BB962C8B-B14F-4D97-AF65-F5344CB8AC3E}">
        <p14:creationId xmlns:p14="http://schemas.microsoft.com/office/powerpoint/2010/main" val="103781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②授業の基本</a:t>
            </a:r>
            <a:r>
              <a:rPr lang="ja-JP" altLang="en-US" dirty="0" smtClean="0"/>
              <a:t>デザイン（大野）</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10000"/>
          </a:bodyPr>
          <a:lstStyle/>
          <a:p>
            <a:pPr marL="0" indent="0">
              <a:buNone/>
            </a:pPr>
            <a:r>
              <a:rPr lang="ja-JP" altLang="en-US" b="1" dirty="0" smtClean="0"/>
              <a:t>●</a:t>
            </a:r>
            <a:r>
              <a:rPr lang="ja-JP" altLang="en-US" b="1" dirty="0"/>
              <a:t>プリントの構成</a:t>
            </a:r>
          </a:p>
          <a:p>
            <a:pPr marL="0" indent="0">
              <a:buNone/>
            </a:pPr>
            <a:r>
              <a:rPr lang="ja-JP" altLang="en-US" dirty="0"/>
              <a:t>・目的</a:t>
            </a:r>
          </a:p>
          <a:p>
            <a:pPr marL="0" indent="0">
              <a:buNone/>
            </a:pPr>
            <a:r>
              <a:rPr lang="ja-JP" altLang="en-US" dirty="0"/>
              <a:t>・課題</a:t>
            </a:r>
          </a:p>
          <a:p>
            <a:pPr marL="0" indent="0">
              <a:buNone/>
            </a:pPr>
            <a:r>
              <a:rPr lang="ja-JP" altLang="en-US" dirty="0"/>
              <a:t>・発展課題</a:t>
            </a:r>
          </a:p>
          <a:p>
            <a:pPr marL="0" indent="0">
              <a:buNone/>
            </a:pPr>
            <a:endParaRPr lang="ja-JP" altLang="en-US" dirty="0"/>
          </a:p>
          <a:p>
            <a:pPr marL="0" indent="0">
              <a:buNone/>
            </a:pPr>
            <a:r>
              <a:rPr lang="ja-JP" altLang="en-US" b="1" dirty="0"/>
              <a:t>●時間配分</a:t>
            </a:r>
          </a:p>
          <a:p>
            <a:pPr marL="0" indent="0">
              <a:buNone/>
            </a:pPr>
            <a:r>
              <a:rPr lang="ja-JP" altLang="en-US" dirty="0"/>
              <a:t>初期：５～１０分イントロ、残りが生徒の</a:t>
            </a:r>
            <a:r>
              <a:rPr lang="ja-JP" altLang="en-US" dirty="0" smtClean="0"/>
              <a:t>活動</a:t>
            </a:r>
            <a:endParaRPr lang="en-US" altLang="ja-JP" dirty="0" smtClean="0"/>
          </a:p>
          <a:p>
            <a:pPr marL="0" indent="0">
              <a:buNone/>
            </a:pPr>
            <a:r>
              <a:rPr lang="ja-JP" altLang="en-US" dirty="0"/>
              <a:t>　</a:t>
            </a:r>
            <a:r>
              <a:rPr lang="ja-JP" altLang="en-US" dirty="0" smtClean="0"/>
              <a:t>　　（適宜</a:t>
            </a:r>
            <a:r>
              <a:rPr lang="ja-JP" altLang="en-US" dirty="0"/>
              <a:t>、ミニ講義）</a:t>
            </a:r>
          </a:p>
          <a:p>
            <a:pPr marL="0" indent="0">
              <a:buNone/>
            </a:pPr>
            <a:r>
              <a:rPr lang="ja-JP" altLang="en-US" dirty="0"/>
              <a:t>その後</a:t>
            </a:r>
            <a:r>
              <a:rPr lang="ja-JP" altLang="en-US" dirty="0" smtClean="0"/>
              <a:t>：</a:t>
            </a:r>
            <a:r>
              <a:rPr lang="ja-JP" altLang="en-US" dirty="0"/>
              <a:t>単元ごとの時間</a:t>
            </a:r>
            <a:r>
              <a:rPr lang="ja-JP" altLang="en-US" dirty="0" smtClean="0"/>
              <a:t>設定</a:t>
            </a:r>
            <a:endParaRPr lang="en-US" altLang="ja-JP" dirty="0" smtClean="0"/>
          </a:p>
          <a:p>
            <a:pPr marL="0" indent="0">
              <a:buNone/>
            </a:pPr>
            <a:r>
              <a:rPr lang="ja-JP" altLang="en-US" dirty="0"/>
              <a:t>　</a:t>
            </a:r>
            <a:r>
              <a:rPr lang="ja-JP" altLang="en-US" dirty="0" smtClean="0"/>
              <a:t>　（</a:t>
            </a:r>
            <a:r>
              <a:rPr lang="ja-JP" altLang="en-US" dirty="0"/>
              <a:t>１時間ごとで区切らない）</a:t>
            </a:r>
          </a:p>
          <a:p>
            <a:pPr marL="0" indent="0">
              <a:buNone/>
            </a:pPr>
            <a:endParaRPr kumimoji="1" lang="ja-JP" altLang="en-US" dirty="0"/>
          </a:p>
        </p:txBody>
      </p:sp>
    </p:spTree>
    <p:extLst>
      <p:ext uri="{BB962C8B-B14F-4D97-AF65-F5344CB8AC3E}">
        <p14:creationId xmlns:p14="http://schemas.microsoft.com/office/powerpoint/2010/main" val="40018887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②授業の基本デザイン（大野）</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b="1" dirty="0"/>
              <a:t>●グループ分け</a:t>
            </a:r>
          </a:p>
          <a:p>
            <a:pPr marL="0" indent="0">
              <a:buNone/>
            </a:pPr>
            <a:r>
              <a:rPr lang="ja-JP" altLang="en-US" dirty="0"/>
              <a:t>「４人</a:t>
            </a:r>
            <a:r>
              <a:rPr lang="ja-JP" altLang="en-US" dirty="0" smtClean="0"/>
              <a:t>ランダム」</a:t>
            </a:r>
            <a:r>
              <a:rPr lang="ja-JP" altLang="en-US" dirty="0"/>
              <a:t>と「フリー」の</a:t>
            </a:r>
            <a:r>
              <a:rPr lang="ja-JP" altLang="en-US" dirty="0" smtClean="0"/>
              <a:t>併用</a:t>
            </a:r>
            <a:endParaRPr lang="ja-JP" altLang="en-US" dirty="0"/>
          </a:p>
          <a:p>
            <a:pPr marL="0" indent="0">
              <a:buNone/>
            </a:pPr>
            <a:endParaRPr lang="ja-JP" altLang="en-US" dirty="0"/>
          </a:p>
          <a:p>
            <a:pPr marL="0" indent="0">
              <a:buNone/>
            </a:pPr>
            <a:r>
              <a:rPr lang="ja-JP" altLang="en-US" b="1" dirty="0"/>
              <a:t>●課題の答え・ヒント</a:t>
            </a:r>
          </a:p>
          <a:p>
            <a:pPr marL="0" indent="0">
              <a:buNone/>
            </a:pPr>
            <a:r>
              <a:rPr lang="ja-JP" altLang="en-US" dirty="0" smtClean="0"/>
              <a:t>年度途中から「</a:t>
            </a:r>
            <a:r>
              <a:rPr lang="ja-JP" altLang="en-US" dirty="0"/>
              <a:t>課題の手引き</a:t>
            </a:r>
            <a:r>
              <a:rPr lang="ja-JP" altLang="en-US" dirty="0" smtClean="0"/>
              <a:t>」を作成</a:t>
            </a:r>
            <a:endParaRPr lang="en-US" altLang="ja-JP" dirty="0" smtClean="0"/>
          </a:p>
          <a:p>
            <a:pPr marL="0" indent="0">
              <a:buNone/>
            </a:pPr>
            <a:endParaRPr lang="ja-JP" altLang="en-US" dirty="0"/>
          </a:p>
          <a:p>
            <a:pPr marL="0" indent="0">
              <a:buNone/>
            </a:pPr>
            <a:r>
              <a:rPr lang="ja-JP" altLang="en-US" b="1" dirty="0"/>
              <a:t>●確認テスト</a:t>
            </a:r>
          </a:p>
          <a:p>
            <a:pPr marL="0" indent="0">
              <a:buNone/>
            </a:pPr>
            <a:r>
              <a:rPr lang="ja-JP" altLang="en-US" dirty="0" smtClean="0"/>
              <a:t>年度途中か</a:t>
            </a:r>
            <a:r>
              <a:rPr lang="ja-JP" altLang="en-US" dirty="0"/>
              <a:t>ら</a:t>
            </a:r>
            <a:r>
              <a:rPr lang="ja-JP" altLang="en-US" dirty="0" smtClean="0"/>
              <a:t>実施</a:t>
            </a:r>
            <a:r>
              <a:rPr lang="ja-JP" altLang="en-US" dirty="0"/>
              <a:t>（単元ごとに２回</a:t>
            </a:r>
            <a:r>
              <a:rPr lang="ja-JP" altLang="en-US" dirty="0" smtClean="0"/>
              <a:t>）</a:t>
            </a:r>
            <a:endParaRPr lang="ja-JP" altLang="en-US" dirty="0"/>
          </a:p>
        </p:txBody>
      </p:sp>
    </p:spTree>
    <p:extLst>
      <p:ext uri="{BB962C8B-B14F-4D97-AF65-F5344CB8AC3E}">
        <p14:creationId xmlns:p14="http://schemas.microsoft.com/office/powerpoint/2010/main" val="2791771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marL="0" indent="0"/>
            <a:r>
              <a:rPr lang="ja-JP" altLang="en-US" dirty="0" smtClean="0"/>
              <a:t>①目指したいもの（板山・香川）</a:t>
            </a:r>
            <a:endParaRPr lang="en-US" altLang="ja-JP" dirty="0"/>
          </a:p>
        </p:txBody>
      </p:sp>
      <p:sp>
        <p:nvSpPr>
          <p:cNvPr id="3" name="コンテンツ プレースホルダー 2"/>
          <p:cNvSpPr>
            <a:spLocks noGrp="1"/>
          </p:cNvSpPr>
          <p:nvPr>
            <p:ph idx="1"/>
          </p:nvPr>
        </p:nvSpPr>
        <p:spPr>
          <a:xfrm>
            <a:off x="457200" y="1600200"/>
            <a:ext cx="8363272" cy="4525963"/>
          </a:xfrm>
        </p:spPr>
        <p:txBody>
          <a:bodyPr>
            <a:normAutofit fontScale="92500" lnSpcReduction="20000"/>
          </a:bodyPr>
          <a:lstStyle/>
          <a:p>
            <a:pPr marL="0" indent="0">
              <a:buNone/>
            </a:pPr>
            <a:r>
              <a:rPr lang="ja-JP" altLang="en-US" b="1" dirty="0" smtClean="0"/>
              <a:t>板山</a:t>
            </a:r>
            <a:endParaRPr lang="en-US" altLang="ja-JP" b="1" dirty="0" smtClean="0"/>
          </a:p>
          <a:p>
            <a:pPr marL="0" indent="0">
              <a:buNone/>
            </a:pPr>
            <a:r>
              <a:rPr lang="ja-JP" altLang="en-US" dirty="0" smtClean="0"/>
              <a:t>●頼って</a:t>
            </a:r>
            <a:r>
              <a:rPr lang="ja-JP" altLang="en-US" dirty="0"/>
              <a:t>きた</a:t>
            </a:r>
            <a:r>
              <a:rPr lang="ja-JP" altLang="en-US" dirty="0" smtClean="0"/>
              <a:t>もの、準備</a:t>
            </a:r>
            <a:r>
              <a:rPr lang="ja-JP" altLang="en-US" dirty="0"/>
              <a:t>されていた</a:t>
            </a:r>
            <a:r>
              <a:rPr lang="ja-JP" altLang="en-US" dirty="0" smtClean="0"/>
              <a:t>ものからの独立</a:t>
            </a:r>
            <a:endParaRPr lang="en-US" altLang="ja-JP" dirty="0" smtClean="0"/>
          </a:p>
          <a:p>
            <a:pPr marL="0" indent="0">
              <a:buNone/>
            </a:pPr>
            <a:r>
              <a:rPr lang="ja-JP" altLang="en-US" dirty="0" smtClean="0"/>
              <a:t>●</a:t>
            </a:r>
            <a:r>
              <a:rPr lang="ja-JP" altLang="en-US" dirty="0"/>
              <a:t>自分の言葉で、自分の考えを</a:t>
            </a:r>
            <a:r>
              <a:rPr lang="ja-JP" altLang="en-US" dirty="0" smtClean="0"/>
              <a:t>表現</a:t>
            </a:r>
            <a:endParaRPr lang="en-US" altLang="ja-JP" dirty="0" smtClean="0"/>
          </a:p>
          <a:p>
            <a:pPr marL="0" indent="0">
              <a:buNone/>
            </a:pPr>
            <a:r>
              <a:rPr lang="ja-JP" altLang="en-US" dirty="0" smtClean="0"/>
              <a:t>●必要</a:t>
            </a:r>
            <a:r>
              <a:rPr lang="ja-JP" altLang="en-US" dirty="0"/>
              <a:t>な情報を</a:t>
            </a:r>
            <a:r>
              <a:rPr lang="ja-JP" altLang="en-US" dirty="0" smtClean="0"/>
              <a:t>選んで自分</a:t>
            </a:r>
            <a:r>
              <a:rPr lang="ja-JP" altLang="en-US" dirty="0"/>
              <a:t>のものに</a:t>
            </a:r>
            <a:r>
              <a:rPr lang="ja-JP" altLang="en-US" dirty="0" smtClean="0"/>
              <a:t>変換</a:t>
            </a:r>
            <a:endParaRPr lang="ja-JP" altLang="en-US" dirty="0"/>
          </a:p>
          <a:p>
            <a:pPr marL="0" indent="0">
              <a:buNone/>
            </a:pPr>
            <a:endParaRPr kumimoji="1" lang="en-US" altLang="ja-JP" dirty="0" smtClean="0"/>
          </a:p>
          <a:p>
            <a:pPr marL="0" indent="0">
              <a:buNone/>
            </a:pPr>
            <a:r>
              <a:rPr kumimoji="1" lang="ja-JP" altLang="en-US" b="1" dirty="0" smtClean="0"/>
              <a:t>香川</a:t>
            </a:r>
            <a:endParaRPr kumimoji="1" lang="en-US" altLang="ja-JP" b="1" dirty="0" smtClean="0"/>
          </a:p>
          <a:p>
            <a:pPr marL="0" indent="0">
              <a:buNone/>
            </a:pPr>
            <a:r>
              <a:rPr lang="ja-JP" altLang="en-US" dirty="0" smtClean="0"/>
              <a:t>●生徒</a:t>
            </a:r>
            <a:r>
              <a:rPr lang="ja-JP" altLang="en-US" dirty="0"/>
              <a:t>が自ら知りたいことを検索したり、他</a:t>
            </a:r>
            <a:r>
              <a:rPr lang="ja-JP" altLang="en-US" dirty="0" smtClean="0"/>
              <a:t>の</a:t>
            </a:r>
            <a:endParaRPr lang="en-US" altLang="ja-JP" dirty="0" smtClean="0"/>
          </a:p>
          <a:p>
            <a:pPr marL="0" indent="0">
              <a:buNone/>
            </a:pPr>
            <a:r>
              <a:rPr lang="ja-JP" altLang="en-US" dirty="0" smtClean="0"/>
              <a:t>生徒</a:t>
            </a:r>
            <a:r>
              <a:rPr lang="ja-JP" altLang="en-US" dirty="0"/>
              <a:t>と対話したりすることで、学習内容を</a:t>
            </a:r>
            <a:r>
              <a:rPr lang="ja-JP" altLang="en-US" dirty="0" smtClean="0"/>
              <a:t>納得して</a:t>
            </a:r>
            <a:r>
              <a:rPr lang="ja-JP" altLang="en-US" dirty="0"/>
              <a:t>理解することが</a:t>
            </a:r>
            <a:r>
              <a:rPr lang="ja-JP" altLang="en-US" dirty="0" smtClean="0"/>
              <a:t>できる</a:t>
            </a:r>
            <a:endParaRPr lang="ja-JP" altLang="en-US" dirty="0"/>
          </a:p>
          <a:p>
            <a:pPr marL="0" indent="0">
              <a:buNone/>
            </a:pPr>
            <a:endParaRPr kumimoji="1" lang="ja-JP" altLang="en-US" dirty="0"/>
          </a:p>
        </p:txBody>
      </p:sp>
    </p:spTree>
    <p:extLst>
      <p:ext uri="{BB962C8B-B14F-4D97-AF65-F5344CB8AC3E}">
        <p14:creationId xmlns:p14="http://schemas.microsoft.com/office/powerpoint/2010/main" val="4246517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②授業</a:t>
            </a:r>
            <a:r>
              <a:rPr lang="ja-JP" altLang="en-US" dirty="0"/>
              <a:t>の</a:t>
            </a:r>
            <a:r>
              <a:rPr lang="ja-JP" altLang="en-US" dirty="0" smtClean="0"/>
              <a:t>デザイン（板山）</a:t>
            </a:r>
            <a:endParaRPr lang="en-US" altLang="ja-JP" dirty="0"/>
          </a:p>
        </p:txBody>
      </p:sp>
      <p:sp>
        <p:nvSpPr>
          <p:cNvPr id="3" name="コンテンツ プレースホルダー 2"/>
          <p:cNvSpPr>
            <a:spLocks noGrp="1"/>
          </p:cNvSpPr>
          <p:nvPr>
            <p:ph idx="1"/>
          </p:nvPr>
        </p:nvSpPr>
        <p:spPr>
          <a:xfrm>
            <a:off x="395536" y="1556792"/>
            <a:ext cx="8856984" cy="4525963"/>
          </a:xfrm>
        </p:spPr>
        <p:txBody>
          <a:bodyPr>
            <a:noAutofit/>
          </a:bodyPr>
          <a:lstStyle/>
          <a:p>
            <a:pPr marL="0" indent="0">
              <a:buNone/>
            </a:pPr>
            <a:r>
              <a:rPr lang="ja-JP" altLang="ja-JP" b="1" dirty="0" smtClean="0"/>
              <a:t>教員</a:t>
            </a:r>
            <a:r>
              <a:rPr lang="ja-JP" altLang="ja-JP" dirty="0"/>
              <a:t>：要点整理（細分化しない</a:t>
            </a:r>
            <a:r>
              <a:rPr lang="ja-JP" altLang="ja-JP" dirty="0" smtClean="0"/>
              <a:t>）</a:t>
            </a:r>
            <a:endParaRPr lang="en-US" altLang="ja-JP" dirty="0" smtClean="0"/>
          </a:p>
          <a:p>
            <a:pPr marL="0" indent="0">
              <a:buNone/>
            </a:pPr>
            <a:r>
              <a:rPr lang="ja-JP" altLang="en-US" dirty="0" smtClean="0"/>
              <a:t>　　　</a:t>
            </a:r>
            <a:r>
              <a:rPr lang="ja-JP" altLang="ja-JP" dirty="0" smtClean="0"/>
              <a:t>お題目</a:t>
            </a:r>
            <a:r>
              <a:rPr lang="ja-JP" altLang="ja-JP" dirty="0"/>
              <a:t>の提示（生徒の反応を見ながら</a:t>
            </a:r>
            <a:r>
              <a:rPr lang="ja-JP" altLang="ja-JP" dirty="0" smtClean="0"/>
              <a:t>）</a:t>
            </a:r>
            <a:endParaRPr lang="en-US" altLang="ja-JP" dirty="0" smtClean="0"/>
          </a:p>
          <a:p>
            <a:pPr marL="0" indent="0">
              <a:buNone/>
            </a:pPr>
            <a:endParaRPr lang="ja-JP" altLang="ja-JP" dirty="0"/>
          </a:p>
          <a:p>
            <a:pPr marL="0" indent="0">
              <a:buNone/>
            </a:pPr>
            <a:r>
              <a:rPr lang="ja-JP" altLang="ja-JP" b="1" dirty="0"/>
              <a:t>板書</a:t>
            </a:r>
            <a:r>
              <a:rPr lang="ja-JP" altLang="ja-JP" dirty="0"/>
              <a:t>：お題目、キーワード、議論からの</a:t>
            </a:r>
            <a:r>
              <a:rPr lang="ja-JP" altLang="ja-JP" dirty="0" smtClean="0"/>
              <a:t>メモ</a:t>
            </a:r>
            <a:endParaRPr lang="en-US" altLang="ja-JP" dirty="0" smtClean="0"/>
          </a:p>
          <a:p>
            <a:pPr marL="0" indent="0">
              <a:buNone/>
            </a:pPr>
            <a:endParaRPr lang="ja-JP" altLang="ja-JP" dirty="0"/>
          </a:p>
          <a:p>
            <a:pPr marL="0" indent="0">
              <a:buNone/>
            </a:pPr>
            <a:r>
              <a:rPr lang="ja-JP" altLang="ja-JP" b="1" dirty="0"/>
              <a:t>ノート</a:t>
            </a:r>
            <a:r>
              <a:rPr lang="ja-JP" altLang="ja-JP" dirty="0"/>
              <a:t>：各自が自分なりに</a:t>
            </a:r>
            <a:r>
              <a:rPr lang="ja-JP" altLang="ja-JP" dirty="0" smtClean="0"/>
              <a:t>作成</a:t>
            </a:r>
            <a:endParaRPr lang="en-US" altLang="ja-JP" dirty="0" smtClean="0"/>
          </a:p>
          <a:p>
            <a:pPr marL="0" indent="0">
              <a:buNone/>
            </a:pPr>
            <a:r>
              <a:rPr lang="ja-JP" altLang="en-US" dirty="0"/>
              <a:t>　</a:t>
            </a:r>
            <a:r>
              <a:rPr lang="ja-JP" altLang="en-US" dirty="0" smtClean="0"/>
              <a:t>　　　</a:t>
            </a:r>
            <a:r>
              <a:rPr lang="ja-JP" altLang="ja-JP" dirty="0" smtClean="0"/>
              <a:t>（</a:t>
            </a:r>
            <a:r>
              <a:rPr lang="ja-JP" altLang="ja-JP" dirty="0"/>
              <a:t>プリント</a:t>
            </a:r>
            <a:r>
              <a:rPr lang="ja-JP" altLang="ja-JP" dirty="0" smtClean="0"/>
              <a:t>はなし</a:t>
            </a:r>
            <a:r>
              <a:rPr lang="ja-JP" altLang="en-US" dirty="0" smtClean="0"/>
              <a:t>）</a:t>
            </a:r>
            <a:endParaRPr lang="ja-JP" altLang="ja-JP" dirty="0"/>
          </a:p>
        </p:txBody>
      </p:sp>
    </p:spTree>
    <p:extLst>
      <p:ext uri="{BB962C8B-B14F-4D97-AF65-F5344CB8AC3E}">
        <p14:creationId xmlns:p14="http://schemas.microsoft.com/office/powerpoint/2010/main" val="16885194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昨年</a:t>
            </a:r>
            <a:r>
              <a:rPr lang="ja-JP" altLang="en-US" dirty="0" smtClean="0"/>
              <a:t>までとの違い（板山）</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ja-JP" dirty="0" smtClean="0"/>
              <a:t>昨年</a:t>
            </a:r>
            <a:r>
              <a:rPr lang="ja-JP" altLang="en-US" dirty="0"/>
              <a:t>：</a:t>
            </a:r>
            <a:r>
              <a:rPr lang="ja-JP" altLang="ja-JP" dirty="0" smtClean="0"/>
              <a:t>座席</a:t>
            </a:r>
            <a:r>
              <a:rPr lang="ja-JP" altLang="ja-JP" dirty="0"/>
              <a:t>で固定４人</a:t>
            </a:r>
            <a:r>
              <a:rPr lang="ja-JP" altLang="ja-JP" dirty="0" smtClean="0"/>
              <a:t>グループ</a:t>
            </a:r>
            <a:endParaRPr lang="en-US" altLang="ja-JP" dirty="0" smtClean="0"/>
          </a:p>
          <a:p>
            <a:pPr marL="0" indent="0">
              <a:buNone/>
            </a:pPr>
            <a:r>
              <a:rPr lang="ja-JP" altLang="en-US" dirty="0"/>
              <a:t>　</a:t>
            </a:r>
            <a:r>
              <a:rPr lang="ja-JP" altLang="en-US" dirty="0" smtClean="0"/>
              <a:t>　　</a:t>
            </a:r>
            <a:r>
              <a:rPr lang="ja-JP" altLang="ja-JP" dirty="0" smtClean="0"/>
              <a:t>うまく</a:t>
            </a:r>
            <a:r>
              <a:rPr lang="ja-JP" altLang="ja-JP" dirty="0"/>
              <a:t>いくところとうまく</a:t>
            </a:r>
            <a:r>
              <a:rPr lang="ja-JP" altLang="ja-JP" dirty="0" smtClean="0"/>
              <a:t>いかない</a:t>
            </a:r>
            <a:endParaRPr lang="en-US" altLang="ja-JP" dirty="0" smtClean="0"/>
          </a:p>
          <a:p>
            <a:pPr marL="0" indent="0">
              <a:buNone/>
            </a:pPr>
            <a:r>
              <a:rPr lang="ja-JP" altLang="en-US" dirty="0"/>
              <a:t>　</a:t>
            </a:r>
            <a:r>
              <a:rPr lang="ja-JP" altLang="en-US" dirty="0" smtClean="0"/>
              <a:t>　　</a:t>
            </a:r>
            <a:r>
              <a:rPr lang="ja-JP" altLang="ja-JP" dirty="0" smtClean="0"/>
              <a:t>ところ</a:t>
            </a:r>
            <a:r>
              <a:rPr lang="ja-JP" altLang="ja-JP" dirty="0"/>
              <a:t>の差が</a:t>
            </a:r>
            <a:r>
              <a:rPr lang="ja-JP" altLang="ja-JP" dirty="0" smtClean="0"/>
              <a:t>大きい</a:t>
            </a:r>
            <a:endParaRPr lang="en-US" altLang="ja-JP" dirty="0" smtClean="0"/>
          </a:p>
          <a:p>
            <a:pPr marL="0" indent="0">
              <a:buNone/>
            </a:pPr>
            <a:r>
              <a:rPr lang="ja-JP" altLang="en-US" dirty="0"/>
              <a:t>　</a:t>
            </a:r>
            <a:r>
              <a:rPr lang="ja-JP" altLang="en-US" dirty="0" smtClean="0"/>
              <a:t>　　「</a:t>
            </a:r>
            <a:r>
              <a:rPr lang="ja-JP" altLang="ja-JP" dirty="0" smtClean="0"/>
              <a:t>やらされて</a:t>
            </a:r>
            <a:r>
              <a:rPr lang="ja-JP" altLang="ja-JP" dirty="0"/>
              <a:t>いる感」が</a:t>
            </a:r>
            <a:r>
              <a:rPr lang="ja-JP" altLang="ja-JP" dirty="0" smtClean="0"/>
              <a:t>大きい</a:t>
            </a:r>
            <a:endParaRPr lang="en-US" altLang="ja-JP" dirty="0" smtClean="0"/>
          </a:p>
          <a:p>
            <a:pPr marL="0" indent="0">
              <a:buNone/>
            </a:pPr>
            <a:endParaRPr lang="en-US" altLang="ja-JP" dirty="0"/>
          </a:p>
          <a:p>
            <a:pPr marL="0" indent="0">
              <a:buNone/>
            </a:pPr>
            <a:r>
              <a:rPr lang="ja-JP" altLang="en-US" dirty="0" smtClean="0"/>
              <a:t>今年：ランダム４人グループ➡自由</a:t>
            </a:r>
            <a:endParaRPr lang="en-US" altLang="ja-JP" dirty="0"/>
          </a:p>
          <a:p>
            <a:pPr marL="0" indent="0">
              <a:buNone/>
            </a:pPr>
            <a:r>
              <a:rPr lang="ja-JP" altLang="en-US" dirty="0"/>
              <a:t>　</a:t>
            </a:r>
            <a:r>
              <a:rPr lang="ja-JP" altLang="en-US" dirty="0" smtClean="0"/>
              <a:t>　　</a:t>
            </a:r>
            <a:r>
              <a:rPr lang="ja-JP" altLang="ja-JP" dirty="0" smtClean="0"/>
              <a:t>今年</a:t>
            </a:r>
            <a:r>
              <a:rPr lang="ja-JP" altLang="ja-JP" dirty="0"/>
              <a:t>は「やらされている感」が</a:t>
            </a:r>
            <a:r>
              <a:rPr lang="ja-JP" altLang="ja-JP" dirty="0" smtClean="0"/>
              <a:t>減る</a:t>
            </a:r>
            <a:endParaRPr lang="en-US" altLang="ja-JP" dirty="0" smtClean="0"/>
          </a:p>
          <a:p>
            <a:pPr marL="0" indent="0">
              <a:buNone/>
            </a:pPr>
            <a:r>
              <a:rPr lang="ja-JP" altLang="en-US" dirty="0" smtClean="0"/>
              <a:t>　　　➡</a:t>
            </a:r>
            <a:r>
              <a:rPr lang="ja-JP" altLang="ja-JP" dirty="0" smtClean="0"/>
              <a:t>取り組まない</a:t>
            </a:r>
            <a:r>
              <a:rPr lang="ja-JP" altLang="ja-JP" dirty="0"/>
              <a:t>生徒の</a:t>
            </a:r>
            <a:r>
              <a:rPr lang="ja-JP" altLang="ja-JP" dirty="0" smtClean="0"/>
              <a:t>減少</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6799436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②授業</a:t>
            </a:r>
            <a:r>
              <a:rPr lang="ja-JP" altLang="en-US" dirty="0"/>
              <a:t>の</a:t>
            </a:r>
            <a:r>
              <a:rPr lang="ja-JP" altLang="en-US" dirty="0" smtClean="0"/>
              <a:t>デザイン（香川）</a:t>
            </a:r>
            <a:endParaRPr lang="en-US" altLang="ja-JP" dirty="0"/>
          </a:p>
        </p:txBody>
      </p:sp>
      <p:sp>
        <p:nvSpPr>
          <p:cNvPr id="3" name="コンテンツ プレースホルダー 2"/>
          <p:cNvSpPr>
            <a:spLocks noGrp="1"/>
          </p:cNvSpPr>
          <p:nvPr>
            <p:ph idx="1"/>
          </p:nvPr>
        </p:nvSpPr>
        <p:spPr>
          <a:xfrm>
            <a:off x="395536" y="1556792"/>
            <a:ext cx="8856984" cy="4525963"/>
          </a:xfrm>
        </p:spPr>
        <p:txBody>
          <a:bodyPr>
            <a:noAutofit/>
          </a:bodyPr>
          <a:lstStyle/>
          <a:p>
            <a:pPr marL="0" indent="0">
              <a:buNone/>
            </a:pPr>
            <a:r>
              <a:rPr lang="ja-JP" altLang="ja-JP" b="1" dirty="0"/>
              <a:t>板書</a:t>
            </a:r>
            <a:r>
              <a:rPr lang="ja-JP" altLang="ja-JP" dirty="0" smtClean="0"/>
              <a:t>：</a:t>
            </a:r>
            <a:r>
              <a:rPr lang="ja-JP" altLang="en-US" dirty="0" smtClean="0"/>
              <a:t>要点整理</a:t>
            </a:r>
            <a:endParaRPr lang="en-US" altLang="ja-JP" dirty="0" smtClean="0"/>
          </a:p>
          <a:p>
            <a:pPr marL="0" indent="0">
              <a:buNone/>
            </a:pPr>
            <a:endParaRPr lang="en-US" altLang="ja-JP" dirty="0"/>
          </a:p>
          <a:p>
            <a:pPr marL="0" indent="0">
              <a:buNone/>
            </a:pPr>
            <a:r>
              <a:rPr lang="ja-JP" altLang="en-US" b="1" dirty="0"/>
              <a:t>プリント</a:t>
            </a:r>
            <a:r>
              <a:rPr lang="ja-JP" altLang="ja-JP" dirty="0" smtClean="0"/>
              <a:t>：</a:t>
            </a:r>
            <a:r>
              <a:rPr lang="ja-JP" altLang="en-US" dirty="0" smtClean="0"/>
              <a:t>課題提示</a:t>
            </a:r>
            <a:endParaRPr lang="en-US" altLang="ja-JP" dirty="0" smtClean="0"/>
          </a:p>
          <a:p>
            <a:pPr marL="0" indent="0">
              <a:buNone/>
            </a:pPr>
            <a:r>
              <a:rPr lang="ja-JP" altLang="en-US" dirty="0" smtClean="0"/>
              <a:t>　　　</a:t>
            </a:r>
            <a:endParaRPr lang="ja-JP" altLang="ja-JP" dirty="0"/>
          </a:p>
          <a:p>
            <a:pPr marL="0" indent="0">
              <a:buNone/>
            </a:pPr>
            <a:r>
              <a:rPr lang="ja-JP" altLang="en-US" b="1" dirty="0"/>
              <a:t>教員</a:t>
            </a:r>
            <a:r>
              <a:rPr lang="ja-JP" altLang="ja-JP" dirty="0" smtClean="0"/>
              <a:t>：</a:t>
            </a:r>
            <a:r>
              <a:rPr lang="ja-JP" altLang="en-US" dirty="0" smtClean="0"/>
              <a:t>状況に応じてプチ講義</a:t>
            </a:r>
            <a:endParaRPr lang="ja-JP" altLang="ja-JP" dirty="0"/>
          </a:p>
        </p:txBody>
      </p:sp>
    </p:spTree>
    <p:extLst>
      <p:ext uri="{BB962C8B-B14F-4D97-AF65-F5344CB8AC3E}">
        <p14:creationId xmlns:p14="http://schemas.microsoft.com/office/powerpoint/2010/main" val="6833919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dirty="0"/>
              <a:t/>
            </a:r>
            <a:br>
              <a:rPr lang="ja-JP" altLang="en-US" dirty="0"/>
            </a:br>
            <a:r>
              <a:rPr lang="ja-JP" altLang="en-US" dirty="0"/>
              <a:t>実践の共通点</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a:t>●生徒にまかせる時間の確保</a:t>
            </a:r>
          </a:p>
          <a:p>
            <a:pPr marL="0" indent="0">
              <a:buNone/>
            </a:pPr>
            <a:r>
              <a:rPr lang="ja-JP" altLang="en-US" dirty="0"/>
              <a:t>●目指したい方向性の</a:t>
            </a:r>
            <a:r>
              <a:rPr lang="ja-JP" altLang="en-US" dirty="0" smtClean="0"/>
              <a:t>一致</a:t>
            </a:r>
            <a:endParaRPr lang="en-US" altLang="ja-JP" dirty="0" smtClean="0"/>
          </a:p>
          <a:p>
            <a:pPr marL="0" indent="0">
              <a:buNone/>
            </a:pPr>
            <a:r>
              <a:rPr lang="ja-JP" altLang="en-US" sz="2200" dirty="0" smtClean="0"/>
              <a:t>　（</a:t>
            </a:r>
            <a:r>
              <a:rPr lang="ja-JP" altLang="en-US" sz="2200" dirty="0"/>
              <a:t>教えるではなく経験から獲得させる）</a:t>
            </a:r>
          </a:p>
          <a:p>
            <a:pPr marL="0" indent="0">
              <a:buNone/>
            </a:pPr>
            <a:r>
              <a:rPr lang="ja-JP" altLang="en-US" dirty="0"/>
              <a:t>●質問への対応</a:t>
            </a:r>
            <a:r>
              <a:rPr lang="ja-JP" altLang="en-US" sz="2600" dirty="0"/>
              <a:t>（考えることの大切さ）</a:t>
            </a:r>
          </a:p>
          <a:p>
            <a:pPr marL="0" indent="0">
              <a:buNone/>
            </a:pPr>
            <a:r>
              <a:rPr lang="ja-JP" altLang="en-US" dirty="0"/>
              <a:t>●生徒の能動性</a:t>
            </a:r>
            <a:r>
              <a:rPr lang="ja-JP" altLang="en-US" sz="2600" dirty="0"/>
              <a:t>（寝る生徒はいない）</a:t>
            </a:r>
          </a:p>
          <a:p>
            <a:pPr marL="0" indent="0">
              <a:buNone/>
            </a:pPr>
            <a:r>
              <a:rPr lang="ja-JP" altLang="en-US" dirty="0"/>
              <a:t>●評価は基本的には「定期考査」のみ</a:t>
            </a:r>
          </a:p>
          <a:p>
            <a:pPr marL="0" indent="0">
              <a:buNone/>
            </a:pPr>
            <a:r>
              <a:rPr lang="ja-JP" altLang="en-US" dirty="0"/>
              <a:t>●板書、教員の講義の</a:t>
            </a:r>
            <a:r>
              <a:rPr lang="ja-JP" altLang="en-US" dirty="0" smtClean="0"/>
              <a:t>位置づけ</a:t>
            </a:r>
            <a:endParaRPr lang="en-US" altLang="ja-JP" dirty="0" smtClean="0"/>
          </a:p>
          <a:p>
            <a:pPr marL="0" indent="0">
              <a:buNone/>
            </a:pPr>
            <a:r>
              <a:rPr lang="ja-JP" altLang="en-US" sz="2200" dirty="0" smtClean="0"/>
              <a:t>　（</a:t>
            </a:r>
            <a:r>
              <a:rPr lang="ja-JP" altLang="en-US" sz="2200" dirty="0"/>
              <a:t>見たい人は見る、聞きたい人は聞く、写したい人は写す）</a:t>
            </a:r>
            <a:endParaRPr lang="ja-JP" altLang="en-US" dirty="0"/>
          </a:p>
          <a:p>
            <a:pPr marL="0" indent="0">
              <a:buNone/>
            </a:pPr>
            <a:r>
              <a:rPr lang="ja-JP" altLang="en-US" dirty="0"/>
              <a:t>●授業改善に対しての柔軟な姿勢</a:t>
            </a:r>
            <a:endParaRPr kumimoji="1" lang="ja-JP" altLang="en-US" dirty="0"/>
          </a:p>
        </p:txBody>
      </p:sp>
    </p:spTree>
    <p:extLst>
      <p:ext uri="{BB962C8B-B14F-4D97-AF65-F5344CB8AC3E}">
        <p14:creationId xmlns:p14="http://schemas.microsoft.com/office/powerpoint/2010/main" val="25413050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実践</a:t>
            </a:r>
            <a:r>
              <a:rPr lang="ja-JP" altLang="en-US" dirty="0"/>
              <a:t>の相違点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a:t>●フィットしない生徒への</a:t>
            </a:r>
            <a:r>
              <a:rPr lang="ja-JP" altLang="en-US" b="1" dirty="0" smtClean="0"/>
              <a:t>対応</a:t>
            </a:r>
            <a:endParaRPr lang="en-US" altLang="ja-JP" b="1" dirty="0" smtClean="0"/>
          </a:p>
          <a:p>
            <a:pPr marL="0" indent="0">
              <a:buNone/>
            </a:pPr>
            <a:endParaRPr lang="ja-JP" altLang="en-US" dirty="0"/>
          </a:p>
          <a:p>
            <a:pPr marL="0" indent="0">
              <a:buNone/>
            </a:pPr>
            <a:r>
              <a:rPr lang="ja-JP" altLang="en-US" b="1" dirty="0"/>
              <a:t>●グループ分けの方法</a:t>
            </a:r>
          </a:p>
          <a:p>
            <a:pPr marL="0" indent="0">
              <a:buNone/>
            </a:pPr>
            <a:r>
              <a:rPr lang="ja-JP" altLang="en-US" dirty="0"/>
              <a:t>　</a:t>
            </a:r>
            <a:r>
              <a:rPr lang="ja-JP" altLang="en-US" dirty="0" smtClean="0"/>
              <a:t>大野：ランダム４人組→自由（併用）</a:t>
            </a:r>
            <a:endParaRPr lang="ja-JP" altLang="en-US" dirty="0"/>
          </a:p>
          <a:p>
            <a:pPr marL="0" indent="0">
              <a:buNone/>
            </a:pPr>
            <a:r>
              <a:rPr lang="ja-JP" altLang="en-US" dirty="0" smtClean="0"/>
              <a:t>　板山</a:t>
            </a:r>
            <a:r>
              <a:rPr lang="ja-JP" altLang="en-US" dirty="0"/>
              <a:t>：ランダム４人組→自由</a:t>
            </a:r>
          </a:p>
          <a:p>
            <a:pPr marL="0" indent="0">
              <a:buNone/>
            </a:pPr>
            <a:r>
              <a:rPr lang="ja-JP" altLang="en-US" dirty="0" smtClean="0"/>
              <a:t>　香川</a:t>
            </a:r>
            <a:r>
              <a:rPr lang="ja-JP" altLang="en-US" dirty="0"/>
              <a:t>：ランダム</a:t>
            </a:r>
            <a:r>
              <a:rPr lang="ja-JP" altLang="en-US" dirty="0" smtClean="0"/>
              <a:t>４人組</a:t>
            </a:r>
            <a:endParaRPr lang="ja-JP" altLang="en-US" dirty="0"/>
          </a:p>
        </p:txBody>
      </p:sp>
    </p:spTree>
    <p:extLst>
      <p:ext uri="{BB962C8B-B14F-4D97-AF65-F5344CB8AC3E}">
        <p14:creationId xmlns:p14="http://schemas.microsoft.com/office/powerpoint/2010/main" val="6326326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実践</a:t>
            </a:r>
            <a:r>
              <a:rPr lang="ja-JP" altLang="en-US" dirty="0"/>
              <a:t>の相違点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smtClean="0"/>
              <a:t>●</a:t>
            </a:r>
            <a:r>
              <a:rPr lang="ja-JP" altLang="en-US" b="1" dirty="0"/>
              <a:t>プリント型かノート型か</a:t>
            </a:r>
          </a:p>
          <a:p>
            <a:pPr marL="0" indent="0">
              <a:buNone/>
            </a:pPr>
            <a:r>
              <a:rPr lang="ja-JP" altLang="en-US" dirty="0"/>
              <a:t>大野、香川：プリント型</a:t>
            </a:r>
          </a:p>
          <a:p>
            <a:pPr marL="0" indent="0">
              <a:buNone/>
            </a:pPr>
            <a:r>
              <a:rPr lang="ja-JP" altLang="en-US" dirty="0" smtClean="0"/>
              <a:t>板山　　　：</a:t>
            </a:r>
            <a:r>
              <a:rPr lang="ja-JP" altLang="en-US" dirty="0"/>
              <a:t>ノート型</a:t>
            </a:r>
            <a:r>
              <a:rPr lang="ja-JP" altLang="en-US" sz="2400" dirty="0"/>
              <a:t>（生徒それぞれが作成</a:t>
            </a:r>
            <a:r>
              <a:rPr lang="ja-JP" altLang="en-US" sz="2400" dirty="0" smtClean="0"/>
              <a:t>）</a:t>
            </a:r>
            <a:endParaRPr lang="en-US" altLang="ja-JP" dirty="0" smtClean="0"/>
          </a:p>
          <a:p>
            <a:pPr marL="0" indent="0">
              <a:buNone/>
            </a:pPr>
            <a:endParaRPr lang="ja-JP" altLang="en-US" dirty="0"/>
          </a:p>
          <a:p>
            <a:pPr marL="0" indent="0">
              <a:buNone/>
            </a:pPr>
            <a:r>
              <a:rPr lang="ja-JP" altLang="en-US" b="1" dirty="0"/>
              <a:t>●「語り」をどの程度入れるか</a:t>
            </a:r>
          </a:p>
          <a:p>
            <a:pPr marL="0" indent="0">
              <a:buNone/>
            </a:pPr>
            <a:r>
              <a:rPr lang="ja-JP" altLang="en-US" dirty="0" smtClean="0"/>
              <a:t>大野　　　：</a:t>
            </a:r>
            <a:r>
              <a:rPr lang="ja-JP" altLang="en-US" dirty="0"/>
              <a:t>「語り」重視型</a:t>
            </a:r>
          </a:p>
          <a:p>
            <a:pPr marL="0" indent="0">
              <a:buNone/>
            </a:pPr>
            <a:r>
              <a:rPr lang="ja-JP" altLang="en-US" dirty="0"/>
              <a:t>板山、香川：「経験」</a:t>
            </a:r>
            <a:r>
              <a:rPr lang="ja-JP" altLang="en-US" dirty="0" smtClean="0"/>
              <a:t>重視型</a:t>
            </a:r>
            <a:endParaRPr kumimoji="1" lang="ja-JP" altLang="en-US" dirty="0"/>
          </a:p>
        </p:txBody>
      </p:sp>
    </p:spTree>
    <p:extLst>
      <p:ext uri="{BB962C8B-B14F-4D97-AF65-F5344CB8AC3E}">
        <p14:creationId xmlns:p14="http://schemas.microsoft.com/office/powerpoint/2010/main" val="314005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want</a:t>
            </a:r>
            <a:r>
              <a:rPr lang="ja-JP" altLang="en-US" dirty="0"/>
              <a:t>と</a:t>
            </a:r>
            <a:r>
              <a:rPr lang="en-US" altLang="ja-JP" dirty="0"/>
              <a:t>can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300" b="1" dirty="0" smtClean="0">
                <a:solidFill>
                  <a:srgbClr val="FF0000"/>
                </a:solidFill>
              </a:rPr>
              <a:t>want</a:t>
            </a:r>
            <a:endParaRPr lang="en-US" altLang="ja-JP" sz="4300" b="1" dirty="0">
              <a:solidFill>
                <a:srgbClr val="FF0000"/>
              </a:solidFill>
            </a:endParaRPr>
          </a:p>
          <a:p>
            <a:pPr marL="0" indent="0">
              <a:buNone/>
            </a:pPr>
            <a:r>
              <a:rPr lang="en-US" altLang="ja-JP" sz="3500" dirty="0" smtClean="0"/>
              <a:t>AL</a:t>
            </a:r>
            <a:r>
              <a:rPr lang="ja-JP" altLang="en-US" sz="3500" dirty="0"/>
              <a:t>型授業によって目指したいものがある</a:t>
            </a:r>
            <a:r>
              <a:rPr lang="ja-JP" altLang="en-US" sz="3500" dirty="0" smtClean="0"/>
              <a:t>状態</a:t>
            </a:r>
            <a:endParaRPr lang="en-US" altLang="ja-JP" sz="3500" dirty="0" smtClean="0"/>
          </a:p>
          <a:p>
            <a:pPr marL="0" indent="0">
              <a:buNone/>
            </a:pPr>
            <a:r>
              <a:rPr lang="en-US" altLang="ja-JP" sz="4300" b="1" dirty="0" smtClean="0">
                <a:solidFill>
                  <a:srgbClr val="FF0000"/>
                </a:solidFill>
              </a:rPr>
              <a:t>can</a:t>
            </a:r>
          </a:p>
          <a:p>
            <a:pPr marL="0" indent="0">
              <a:buNone/>
            </a:pPr>
            <a:r>
              <a:rPr lang="ja-JP" altLang="en-US" sz="3500" dirty="0" smtClean="0"/>
              <a:t>上記</a:t>
            </a:r>
            <a:r>
              <a:rPr lang="en-US" altLang="ja-JP" sz="3500" dirty="0"/>
              <a:t>want</a:t>
            </a:r>
            <a:r>
              <a:rPr lang="ja-JP" altLang="en-US" sz="3500" dirty="0"/>
              <a:t>に対して、今の自分の経験値でできる</a:t>
            </a:r>
            <a:r>
              <a:rPr lang="ja-JP" altLang="en-US" sz="3500" dirty="0" smtClean="0"/>
              <a:t>こと</a:t>
            </a:r>
            <a:endParaRPr lang="en-US" altLang="ja-JP" sz="3500" dirty="0" smtClean="0"/>
          </a:p>
          <a:p>
            <a:pPr marL="0" indent="0">
              <a:buNone/>
            </a:pPr>
            <a:endParaRPr kumimoji="1" lang="en-US" altLang="ja-JP" dirty="0"/>
          </a:p>
          <a:p>
            <a:pPr marL="0" indent="0">
              <a:buNone/>
            </a:pPr>
            <a:r>
              <a:rPr lang="en-US" altLang="ja-JP" dirty="0" smtClean="0"/>
              <a:t>※must</a:t>
            </a:r>
            <a:r>
              <a:rPr lang="ja-JP" altLang="en-US" dirty="0" smtClean="0"/>
              <a:t>や</a:t>
            </a:r>
            <a:r>
              <a:rPr lang="en-US" altLang="ja-JP" dirty="0" smtClean="0"/>
              <a:t>should</a:t>
            </a:r>
            <a:r>
              <a:rPr lang="ja-JP" altLang="en-US" dirty="0" smtClean="0"/>
              <a:t>ではなく</a:t>
            </a:r>
            <a:r>
              <a:rPr lang="en-US" altLang="ja-JP" dirty="0" smtClean="0"/>
              <a:t>want</a:t>
            </a:r>
            <a:r>
              <a:rPr lang="ja-JP" altLang="en-US" dirty="0" smtClean="0"/>
              <a:t>と</a:t>
            </a:r>
            <a:r>
              <a:rPr lang="en-US" altLang="ja-JP" dirty="0" smtClean="0"/>
              <a:t>can</a:t>
            </a:r>
            <a:r>
              <a:rPr lang="ja-JP" altLang="en-US" dirty="0" smtClean="0"/>
              <a:t>から始める</a:t>
            </a:r>
            <a:endParaRPr lang="en-US" altLang="ja-JP" dirty="0" smtClean="0"/>
          </a:p>
        </p:txBody>
      </p:sp>
    </p:spTree>
    <p:extLst>
      <p:ext uri="{BB962C8B-B14F-4D97-AF65-F5344CB8AC3E}">
        <p14:creationId xmlns:p14="http://schemas.microsoft.com/office/powerpoint/2010/main" val="20127196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型授業の協働的実践</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smtClean="0"/>
              <a:t>●生徒</a:t>
            </a:r>
            <a:r>
              <a:rPr lang="ja-JP" altLang="en-US" b="1" dirty="0"/>
              <a:t>に</a:t>
            </a:r>
            <a:r>
              <a:rPr lang="ja-JP" altLang="en-US" b="1" dirty="0" smtClean="0"/>
              <a:t>とって「</a:t>
            </a:r>
            <a:r>
              <a:rPr lang="ja-JP" altLang="en-US" b="1" dirty="0"/>
              <a:t>当たり前」に</a:t>
            </a:r>
            <a:r>
              <a:rPr lang="ja-JP" altLang="en-US" b="1" dirty="0" smtClean="0"/>
              <a:t>なる</a:t>
            </a:r>
            <a:endParaRPr lang="ja-JP" altLang="en-US" b="1" dirty="0"/>
          </a:p>
          <a:p>
            <a:pPr marL="0" indent="0">
              <a:buNone/>
            </a:pPr>
            <a:r>
              <a:rPr lang="ja-JP" altLang="en-US" sz="2600" dirty="0" smtClean="0"/>
              <a:t>３人</a:t>
            </a:r>
            <a:r>
              <a:rPr lang="ja-JP" altLang="en-US" sz="2600" dirty="0"/>
              <a:t>が「皆で生徒をみている」という関係性が</a:t>
            </a:r>
            <a:r>
              <a:rPr lang="ja-JP" altLang="en-US" sz="2600" dirty="0" smtClean="0"/>
              <a:t>良い</a:t>
            </a:r>
            <a:endParaRPr lang="en-US" altLang="ja-JP" sz="2600" dirty="0" smtClean="0"/>
          </a:p>
          <a:p>
            <a:pPr marL="0" indent="0">
              <a:buNone/>
            </a:pPr>
            <a:endParaRPr lang="en-US" altLang="ja-JP" dirty="0" smtClean="0"/>
          </a:p>
          <a:p>
            <a:pPr marL="0" indent="0">
              <a:buNone/>
            </a:pPr>
            <a:r>
              <a:rPr lang="ja-JP" altLang="en-US" b="1" dirty="0" smtClean="0"/>
              <a:t>●</a:t>
            </a:r>
            <a:r>
              <a:rPr lang="ja-JP" altLang="en-US" b="1" dirty="0"/>
              <a:t>情報・ノウハウの共有</a:t>
            </a:r>
          </a:p>
          <a:p>
            <a:pPr marL="0" indent="0">
              <a:buNone/>
            </a:pPr>
            <a:r>
              <a:rPr lang="ja-JP" altLang="en-US" sz="2600" dirty="0"/>
              <a:t>・プリント、確認テスト、考査、休業中の</a:t>
            </a:r>
            <a:r>
              <a:rPr lang="ja-JP" altLang="en-US" sz="2600" dirty="0" smtClean="0"/>
              <a:t>課題を共有</a:t>
            </a:r>
            <a:endParaRPr lang="ja-JP" altLang="en-US" sz="2600" dirty="0"/>
          </a:p>
          <a:p>
            <a:pPr marL="0" indent="0">
              <a:buNone/>
            </a:pPr>
            <a:r>
              <a:rPr lang="ja-JP" altLang="en-US" sz="2600" dirty="0" smtClean="0"/>
              <a:t>・</a:t>
            </a:r>
            <a:r>
              <a:rPr lang="ja-JP" altLang="en-US" sz="2600" dirty="0"/>
              <a:t>「お互い様」の精神で相互依存的な関係性</a:t>
            </a:r>
          </a:p>
          <a:p>
            <a:pPr marL="0" indent="0">
              <a:buNone/>
            </a:pPr>
            <a:r>
              <a:rPr lang="ja-JP" altLang="en-US" sz="2600" dirty="0" smtClean="0"/>
              <a:t>・考査・アンケート</a:t>
            </a:r>
            <a:r>
              <a:rPr lang="ja-JP" altLang="en-US" sz="2600" dirty="0"/>
              <a:t>の分析結果の共有と情報</a:t>
            </a:r>
            <a:r>
              <a:rPr lang="ja-JP" altLang="en-US" sz="2600" dirty="0" smtClean="0"/>
              <a:t>交換</a:t>
            </a:r>
            <a:endParaRPr lang="ja-JP" altLang="en-US" sz="2600" dirty="0"/>
          </a:p>
        </p:txBody>
      </p:sp>
    </p:spTree>
    <p:extLst>
      <p:ext uri="{BB962C8B-B14F-4D97-AF65-F5344CB8AC3E}">
        <p14:creationId xmlns:p14="http://schemas.microsoft.com/office/powerpoint/2010/main" val="35992154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話題④</a:t>
            </a:r>
            <a:endParaRPr kumimoji="1" lang="en-US" altLang="ja-JP" sz="5400" b="1" dirty="0" smtClean="0"/>
          </a:p>
          <a:p>
            <a:pPr algn="ctr"/>
            <a:r>
              <a:rPr lang="ja-JP" altLang="en-US" sz="5400" b="1" dirty="0" smtClean="0"/>
              <a:t>「探究」</a:t>
            </a:r>
            <a:r>
              <a:rPr lang="ja-JP" altLang="en-US" sz="5400" b="1" dirty="0" smtClean="0"/>
              <a:t>を</a:t>
            </a:r>
            <a:r>
              <a:rPr lang="ja-JP" altLang="en-US" sz="5400" b="1" dirty="0"/>
              <a:t>志向</a:t>
            </a:r>
            <a:r>
              <a:rPr lang="ja-JP" altLang="en-US" sz="5400" b="1" dirty="0" smtClean="0"/>
              <a:t>した</a:t>
            </a:r>
            <a:r>
              <a:rPr lang="ja-JP" altLang="en-US" sz="5400" b="1" dirty="0" smtClean="0"/>
              <a:t>授業</a:t>
            </a:r>
            <a:endParaRPr lang="ja-JP" altLang="en-US" sz="5400" b="1" dirty="0" smtClean="0"/>
          </a:p>
        </p:txBody>
      </p:sp>
    </p:spTree>
    <p:extLst>
      <p:ext uri="{BB962C8B-B14F-4D97-AF65-F5344CB8AC3E}">
        <p14:creationId xmlns:p14="http://schemas.microsoft.com/office/powerpoint/2010/main" val="463854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「問い」の作成</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b="1" dirty="0"/>
              <a:t>●</a:t>
            </a:r>
            <a:r>
              <a:rPr lang="ja-JP" altLang="en-US" b="1" dirty="0" smtClean="0"/>
              <a:t>授業後の「振り返りシート」</a:t>
            </a:r>
            <a:endParaRPr lang="en-US" altLang="ja-JP" b="1" dirty="0" smtClean="0"/>
          </a:p>
          <a:p>
            <a:pPr marL="0" indent="0">
              <a:buNone/>
            </a:pPr>
            <a:r>
              <a:rPr kumimoji="1" lang="ja-JP" altLang="en-US" dirty="0"/>
              <a:t>　</a:t>
            </a:r>
            <a:r>
              <a:rPr lang="ja-JP" altLang="en-US" dirty="0" smtClean="0"/>
              <a:t>「疑問→予想」　⇒　「問い→仮説」</a:t>
            </a:r>
            <a:endParaRPr kumimoji="1" lang="en-US" altLang="ja-JP" dirty="0" smtClean="0"/>
          </a:p>
          <a:p>
            <a:pPr marL="0" indent="0">
              <a:buNone/>
            </a:pPr>
            <a:endParaRPr lang="en-US" altLang="ja-JP" dirty="0" smtClean="0"/>
          </a:p>
          <a:p>
            <a:pPr marL="0" indent="0">
              <a:buNone/>
            </a:pPr>
            <a:r>
              <a:rPr lang="ja-JP" altLang="en-US" b="1" dirty="0" smtClean="0"/>
              <a:t>●実験・観察</a:t>
            </a:r>
            <a:endParaRPr lang="en-US" altLang="ja-JP" b="1" dirty="0" smtClean="0"/>
          </a:p>
          <a:p>
            <a:pPr marL="0" indent="0">
              <a:buNone/>
            </a:pPr>
            <a:r>
              <a:rPr lang="ja-JP" altLang="en-US" dirty="0"/>
              <a:t>　</a:t>
            </a:r>
            <a:r>
              <a:rPr lang="ja-JP" altLang="en-US" dirty="0" smtClean="0"/>
              <a:t>「問い→仮説→検証計画」</a:t>
            </a:r>
            <a:endParaRPr lang="en-US" altLang="ja-JP" dirty="0" smtClean="0"/>
          </a:p>
          <a:p>
            <a:pPr marL="0" indent="0">
              <a:buNone/>
            </a:pPr>
            <a:endParaRPr lang="en-US" altLang="ja-JP" dirty="0" smtClean="0"/>
          </a:p>
          <a:p>
            <a:pPr marL="0" indent="0">
              <a:buNone/>
            </a:pPr>
            <a:r>
              <a:rPr lang="ja-JP" altLang="en-US" b="1" dirty="0" smtClean="0"/>
              <a:t>●課題研究</a:t>
            </a:r>
            <a:endParaRPr lang="en-US" altLang="ja-JP" b="1" dirty="0" smtClean="0"/>
          </a:p>
          <a:p>
            <a:pPr marL="0" indent="0">
              <a:buNone/>
            </a:pPr>
            <a:r>
              <a:rPr lang="ja-JP" altLang="en-US" dirty="0"/>
              <a:t>　</a:t>
            </a:r>
            <a:r>
              <a:rPr lang="ja-JP" altLang="en-US" dirty="0" smtClean="0"/>
              <a:t>独創的・創造的なテーマ設定</a:t>
            </a:r>
            <a:endParaRPr lang="en-US" altLang="ja-JP" dirty="0" smtClean="0"/>
          </a:p>
        </p:txBody>
      </p:sp>
    </p:spTree>
    <p:extLst>
      <p:ext uri="{BB962C8B-B14F-4D97-AF65-F5344CB8AC3E}">
        <p14:creationId xmlns:p14="http://schemas.microsoft.com/office/powerpoint/2010/main" val="10613762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「問い」に関するアクティビティ</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①春の野外</a:t>
            </a:r>
            <a:r>
              <a:rPr lang="ja-JP" altLang="en-US" dirty="0" smtClean="0"/>
              <a:t>観察　②</a:t>
            </a:r>
            <a:r>
              <a:rPr lang="ja-JP" altLang="en-US" dirty="0"/>
              <a:t>カイコの</a:t>
            </a:r>
            <a:r>
              <a:rPr lang="ja-JP" altLang="en-US" dirty="0" smtClean="0"/>
              <a:t>観察　</a:t>
            </a:r>
            <a:endParaRPr lang="en-US" altLang="ja-JP" dirty="0" smtClean="0"/>
          </a:p>
          <a:p>
            <a:pPr marL="0" indent="0">
              <a:buNone/>
            </a:pPr>
            <a:r>
              <a:rPr lang="ja-JP" altLang="en-US" dirty="0" smtClean="0"/>
              <a:t>③</a:t>
            </a:r>
            <a:r>
              <a:rPr lang="ja-JP" altLang="en-US" dirty="0"/>
              <a:t>細胞の</a:t>
            </a:r>
            <a:r>
              <a:rPr lang="ja-JP" altLang="en-US" dirty="0" smtClean="0"/>
              <a:t>観察　④</a:t>
            </a:r>
            <a:r>
              <a:rPr lang="ja-JP" altLang="en-US" dirty="0"/>
              <a:t>ＤＮＡの抽出</a:t>
            </a:r>
            <a:r>
              <a:rPr lang="ja-JP" altLang="en-US" dirty="0" smtClean="0"/>
              <a:t>実験</a:t>
            </a:r>
            <a:endParaRPr lang="en-US" altLang="ja-JP" dirty="0" smtClean="0"/>
          </a:p>
          <a:p>
            <a:pPr marL="0" indent="0">
              <a:buNone/>
            </a:pPr>
            <a:r>
              <a:rPr lang="ja-JP" altLang="en-US" dirty="0" smtClean="0"/>
              <a:t>⑤</a:t>
            </a:r>
            <a:r>
              <a:rPr lang="ja-JP" altLang="en-US" dirty="0"/>
              <a:t>夏季休業中</a:t>
            </a:r>
            <a:r>
              <a:rPr lang="ja-JP" altLang="en-US" dirty="0" smtClean="0"/>
              <a:t>課題　⑥</a:t>
            </a:r>
            <a:r>
              <a:rPr lang="ja-JP" altLang="en-US" dirty="0"/>
              <a:t>体細胞分裂の</a:t>
            </a:r>
            <a:r>
              <a:rPr lang="ja-JP" altLang="en-US" dirty="0" smtClean="0"/>
              <a:t>観察</a:t>
            </a:r>
            <a:endParaRPr lang="en-US" altLang="ja-JP" dirty="0" smtClean="0"/>
          </a:p>
          <a:p>
            <a:pPr marL="0" indent="0">
              <a:buNone/>
            </a:pPr>
            <a:r>
              <a:rPr lang="ja-JP" altLang="en-US" dirty="0" smtClean="0"/>
              <a:t>⑦</a:t>
            </a:r>
            <a:r>
              <a:rPr lang="ja-JP" altLang="en-US" dirty="0" err="1"/>
              <a:t>だ</a:t>
            </a:r>
            <a:r>
              <a:rPr lang="ja-JP" altLang="en-US" dirty="0"/>
              <a:t>腺染色体の</a:t>
            </a:r>
            <a:r>
              <a:rPr lang="ja-JP" altLang="en-US" dirty="0" smtClean="0"/>
              <a:t>観察　⑧</a:t>
            </a:r>
            <a:r>
              <a:rPr lang="ja-JP" altLang="en-US" dirty="0"/>
              <a:t>遺伝子検査</a:t>
            </a:r>
            <a:r>
              <a:rPr lang="ja-JP" altLang="en-US" dirty="0" smtClean="0"/>
              <a:t>課題</a:t>
            </a:r>
            <a:endParaRPr lang="en-US" altLang="ja-JP" dirty="0" smtClean="0"/>
          </a:p>
          <a:p>
            <a:pPr marL="0" indent="0">
              <a:buNone/>
            </a:pPr>
            <a:r>
              <a:rPr lang="ja-JP" altLang="en-US" dirty="0" smtClean="0"/>
              <a:t>⑨</a:t>
            </a:r>
            <a:r>
              <a:rPr lang="ja-JP" altLang="en-US" dirty="0"/>
              <a:t>秋の野外</a:t>
            </a:r>
            <a:r>
              <a:rPr lang="ja-JP" altLang="en-US" dirty="0" smtClean="0"/>
              <a:t>観察　⑩</a:t>
            </a:r>
            <a:r>
              <a:rPr lang="ja-JP" altLang="en-US" dirty="0"/>
              <a:t>心臓・腎臓等の観察</a:t>
            </a:r>
          </a:p>
          <a:p>
            <a:pPr marL="0" indent="0">
              <a:buNone/>
            </a:pPr>
            <a:endParaRPr lang="ja-JP" altLang="en-US" dirty="0"/>
          </a:p>
          <a:p>
            <a:pPr marL="0" indent="0">
              <a:buNone/>
            </a:pPr>
            <a:r>
              <a:rPr lang="ja-JP" altLang="en-US" dirty="0"/>
              <a:t>課題研究（中間発表会、最終成果発表会）</a:t>
            </a:r>
          </a:p>
          <a:p>
            <a:pPr marL="0" indent="0">
              <a:buNone/>
            </a:pPr>
            <a:endParaRPr kumimoji="1" lang="ja-JP" altLang="en-US" dirty="0"/>
          </a:p>
        </p:txBody>
      </p:sp>
    </p:spTree>
    <p:extLst>
      <p:ext uri="{BB962C8B-B14F-4D97-AF65-F5344CB8AC3E}">
        <p14:creationId xmlns:p14="http://schemas.microsoft.com/office/powerpoint/2010/main" val="2063837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話題⑤</a:t>
            </a:r>
            <a:endParaRPr kumimoji="1" lang="en-US" altLang="ja-JP" sz="5400" b="1" dirty="0" smtClean="0"/>
          </a:p>
          <a:p>
            <a:pPr algn="ctr"/>
            <a:r>
              <a:rPr lang="ja-JP" altLang="en-US" sz="5400" b="1" dirty="0" smtClean="0"/>
              <a:t>ツールとしての「評価」</a:t>
            </a:r>
          </a:p>
        </p:txBody>
      </p:sp>
    </p:spTree>
    <p:extLst>
      <p:ext uri="{BB962C8B-B14F-4D97-AF65-F5344CB8AC3E}">
        <p14:creationId xmlns:p14="http://schemas.microsoft.com/office/powerpoint/2010/main" val="3311686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12663541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教員と生徒の</a:t>
            </a:r>
            <a:r>
              <a:rPr kumimoji="1" lang="en-US" altLang="ja-JP" dirty="0" smtClean="0"/>
              <a:t>PDCA</a:t>
            </a:r>
            <a:r>
              <a:rPr kumimoji="1" lang="ja-JP" altLang="en-US" dirty="0" smtClean="0"/>
              <a:t>サイクル</a:t>
            </a:r>
            <a:endParaRPr kumimoji="1" lang="ja-JP" altLang="en-US" dirty="0"/>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smtClean="0">
                <a:solidFill>
                  <a:srgbClr val="FF0000"/>
                </a:solidFill>
                <a:latin typeface="+mj-ea"/>
                <a:ea typeface="+mj-ea"/>
              </a:rPr>
              <a:t>P</a:t>
            </a:r>
          </a:p>
          <a:p>
            <a:r>
              <a:rPr lang="ja-JP" altLang="en-US" sz="3600" dirty="0" smtClean="0"/>
              <a:t>　</a:t>
            </a:r>
            <a:r>
              <a:rPr lang="en-US" altLang="ja-JP" sz="3600" dirty="0" smtClean="0"/>
              <a:t>Plan</a:t>
            </a:r>
            <a:r>
              <a:rPr lang="ja-JP" altLang="en-US" sz="3600" dirty="0" smtClean="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smtClean="0">
              <a:solidFill>
                <a:srgbClr val="FF0000"/>
              </a:solidFill>
              <a:latin typeface="+mj-ea"/>
              <a:ea typeface="+mj-ea"/>
            </a:endParaRPr>
          </a:p>
          <a:p>
            <a:r>
              <a:rPr lang="en-US" altLang="ja-JP" sz="3600" dirty="0" smtClean="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smtClean="0">
              <a:solidFill>
                <a:srgbClr val="FF0000"/>
              </a:solidFill>
              <a:latin typeface="+mj-ea"/>
              <a:ea typeface="+mj-ea"/>
            </a:endParaRPr>
          </a:p>
          <a:p>
            <a:r>
              <a:rPr lang="en-US" altLang="ja-JP" sz="3600" dirty="0" smtClean="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smtClean="0">
              <a:solidFill>
                <a:srgbClr val="FF0000"/>
              </a:solidFill>
              <a:latin typeface="+mj-ea"/>
              <a:ea typeface="+mj-ea"/>
            </a:endParaRPr>
          </a:p>
          <a:p>
            <a:r>
              <a:rPr lang="ja-JP" altLang="en-US" sz="3600" dirty="0" smtClean="0"/>
              <a:t>　 </a:t>
            </a:r>
            <a:r>
              <a:rPr lang="en-US" altLang="ja-JP" sz="3600" dirty="0" smtClean="0"/>
              <a:t>Do </a:t>
            </a:r>
            <a:r>
              <a:rPr lang="ja-JP" altLang="en-US" sz="3600" dirty="0" smtClean="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2183288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生徒</a:t>
            </a:r>
            <a:r>
              <a:rPr lang="ja-JP" altLang="en-US" dirty="0" smtClean="0"/>
              <a:t>の行う「評価」</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92500" lnSpcReduction="10000"/>
          </a:bodyPr>
          <a:lstStyle/>
          <a:p>
            <a:pPr marL="0" indent="0">
              <a:buNone/>
            </a:pPr>
            <a:r>
              <a:rPr lang="ja-JP" altLang="en-US" sz="3500" b="1" dirty="0"/>
              <a:t>●授業アンケートの分析</a:t>
            </a:r>
          </a:p>
          <a:p>
            <a:pPr marL="0" indent="0">
              <a:buNone/>
            </a:pPr>
            <a:r>
              <a:rPr lang="ja-JP" altLang="en-US" dirty="0" smtClean="0"/>
              <a:t>「</a:t>
            </a:r>
            <a:r>
              <a:rPr lang="ja-JP" altLang="en-US" dirty="0"/>
              <a:t>安心感</a:t>
            </a:r>
            <a:r>
              <a:rPr lang="ja-JP" altLang="en-US" dirty="0" smtClean="0"/>
              <a:t>」があるか</a:t>
            </a:r>
            <a:endParaRPr lang="en-US" altLang="ja-JP" dirty="0"/>
          </a:p>
          <a:p>
            <a:pPr marL="0" indent="0">
              <a:buNone/>
            </a:pPr>
            <a:r>
              <a:rPr lang="ja-JP" altLang="en-US" dirty="0" smtClean="0"/>
              <a:t>「わからないこと」を楽しめているか</a:t>
            </a:r>
            <a:endParaRPr lang="en-US" altLang="ja-JP" dirty="0" smtClean="0"/>
          </a:p>
          <a:p>
            <a:pPr marL="0" indent="0">
              <a:buNone/>
            </a:pPr>
            <a:r>
              <a:rPr lang="ja-JP" altLang="en-US" dirty="0" smtClean="0"/>
              <a:t>「</a:t>
            </a:r>
            <a:r>
              <a:rPr lang="ja-JP" altLang="en-US" dirty="0"/>
              <a:t>対話の価値</a:t>
            </a:r>
            <a:r>
              <a:rPr lang="ja-JP" altLang="en-US" dirty="0" smtClean="0"/>
              <a:t>」を感じているか</a:t>
            </a:r>
            <a:endParaRPr lang="en-US" altLang="ja-JP" dirty="0" smtClean="0"/>
          </a:p>
          <a:p>
            <a:pPr marL="0" indent="0">
              <a:buNone/>
            </a:pPr>
            <a:r>
              <a:rPr lang="ja-JP" altLang="en-US" dirty="0" smtClean="0"/>
              <a:t>「</a:t>
            </a:r>
            <a:r>
              <a:rPr lang="ja-JP" altLang="en-US" dirty="0"/>
              <a:t>多様性の</a:t>
            </a:r>
            <a:r>
              <a:rPr lang="ja-JP" altLang="en-US" dirty="0" smtClean="0"/>
              <a:t>価値」を感じているか</a:t>
            </a:r>
            <a:endParaRPr lang="ja-JP" altLang="en-US" dirty="0"/>
          </a:p>
          <a:p>
            <a:pPr marL="0" indent="0">
              <a:buNone/>
            </a:pPr>
            <a:r>
              <a:rPr lang="ja-JP" altLang="en-US" dirty="0" smtClean="0"/>
              <a:t>「失敗する価値」を感じているか</a:t>
            </a:r>
            <a:endParaRPr lang="en-US" altLang="ja-JP" dirty="0" smtClean="0"/>
          </a:p>
          <a:p>
            <a:pPr marL="0" indent="0">
              <a:buNone/>
            </a:pPr>
            <a:endParaRPr lang="en-US" altLang="ja-JP" dirty="0" smtClean="0"/>
          </a:p>
          <a:p>
            <a:pPr marL="0" indent="0">
              <a:buNone/>
            </a:pPr>
            <a:r>
              <a:rPr lang="ja-JP" altLang="en-US" dirty="0"/>
              <a:t>クラスの集団としての状態を把握する</a:t>
            </a:r>
            <a:endParaRPr lang="en-US" altLang="ja-JP" dirty="0"/>
          </a:p>
          <a:p>
            <a:pPr marL="0" indent="0">
              <a:buNone/>
            </a:pPr>
            <a:r>
              <a:rPr lang="ja-JP" altLang="en-US" dirty="0" smtClean="0"/>
              <a:t>→集団としての「課題」を抽出して語る</a:t>
            </a:r>
            <a:endParaRPr lang="ja-JP" altLang="en-US" dirty="0"/>
          </a:p>
        </p:txBody>
      </p:sp>
    </p:spTree>
    <p:extLst>
      <p:ext uri="{BB962C8B-B14F-4D97-AF65-F5344CB8AC3E}">
        <p14:creationId xmlns:p14="http://schemas.microsoft.com/office/powerpoint/2010/main" val="24055698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kumimoji="1" lang="en-US" altLang="ja-JP" dirty="0" smtClean="0"/>
              <a:t>α</a:t>
            </a:r>
            <a:r>
              <a:rPr kumimoji="1" lang="ja-JP" altLang="en-US" dirty="0" smtClean="0"/>
              <a:t>）</a:t>
            </a:r>
            <a:endParaRPr kumimoji="1" lang="ja-JP" alt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6944" cy="5107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8696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86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387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「型」よりも「柔軟性」を</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a:t>
            </a:r>
            <a:r>
              <a:rPr lang="ja-JP" altLang="en-US" dirty="0"/>
              <a:t>型授業には「こうやれば必ずうまくいく」という「ゴールデンルール」はない</a:t>
            </a:r>
            <a:r>
              <a:rPr lang="ja-JP" altLang="en-US" dirty="0" smtClean="0"/>
              <a:t>。</a:t>
            </a:r>
            <a:endParaRPr lang="en-US" altLang="ja-JP" dirty="0" smtClean="0"/>
          </a:p>
          <a:p>
            <a:endParaRPr lang="ja-JP" altLang="en-US" dirty="0"/>
          </a:p>
          <a:p>
            <a:r>
              <a:rPr lang="ja-JP" altLang="en-US" dirty="0"/>
              <a:t>生徒と教員、周囲の状況の実態に応じて、</a:t>
            </a:r>
            <a:r>
              <a:rPr lang="ja-JP" altLang="en-US" b="1" dirty="0">
                <a:solidFill>
                  <a:srgbClr val="FF0000"/>
                </a:solidFill>
              </a:rPr>
              <a:t>柔軟に、変容し続けることが重要</a:t>
            </a:r>
            <a:r>
              <a:rPr lang="ja-JP" altLang="en-US" dirty="0"/>
              <a:t>。</a:t>
            </a:r>
          </a:p>
          <a:p>
            <a:endParaRPr lang="ja-JP" altLang="en-US" dirty="0"/>
          </a:p>
          <a:p>
            <a:pPr marL="0" indent="0">
              <a:buNone/>
            </a:pPr>
            <a:r>
              <a:rPr lang="en-US" altLang="ja-JP" sz="2800" dirty="0" smtClean="0"/>
              <a:t>※</a:t>
            </a:r>
            <a:r>
              <a:rPr lang="ja-JP" altLang="en-US" sz="2800" dirty="0" smtClean="0"/>
              <a:t>「</a:t>
            </a:r>
            <a:r>
              <a:rPr lang="ja-JP" altLang="en-US" sz="2800" dirty="0"/>
              <a:t>まずやってみる」ことも重要</a:t>
            </a:r>
            <a:r>
              <a:rPr lang="ja-JP" altLang="en-US" sz="2800" dirty="0" smtClean="0"/>
              <a:t>。やりながら、</a:t>
            </a:r>
            <a:endParaRPr lang="en-US" altLang="ja-JP" sz="2800" dirty="0" smtClean="0"/>
          </a:p>
          <a:p>
            <a:pPr marL="0" indent="0">
              <a:buNone/>
            </a:pPr>
            <a:r>
              <a:rPr lang="ja-JP" altLang="en-US" sz="2800" dirty="0"/>
              <a:t>　</a:t>
            </a:r>
            <a:r>
              <a:rPr lang="ja-JP" altLang="en-US" sz="2800" dirty="0" smtClean="0"/>
              <a:t>試行</a:t>
            </a:r>
            <a:r>
              <a:rPr lang="ja-JP" altLang="en-US" sz="2800" dirty="0"/>
              <a:t>錯誤し、</a:t>
            </a:r>
            <a:r>
              <a:rPr lang="en-US" altLang="ja-JP" sz="2800" dirty="0"/>
              <a:t>want</a:t>
            </a:r>
            <a:r>
              <a:rPr lang="ja-JP" altLang="en-US" sz="2800" dirty="0"/>
              <a:t>や</a:t>
            </a:r>
            <a:r>
              <a:rPr lang="en-US" altLang="ja-JP" sz="2800" dirty="0"/>
              <a:t>can</a:t>
            </a:r>
            <a:r>
              <a:rPr lang="ja-JP" altLang="en-US" sz="2800" dirty="0"/>
              <a:t>が自然と広がっていく。</a:t>
            </a:r>
            <a:endParaRPr kumimoji="1" lang="ja-JP" altLang="en-US" sz="2800" dirty="0"/>
          </a:p>
        </p:txBody>
      </p:sp>
    </p:spTree>
    <p:extLst>
      <p:ext uri="{BB962C8B-B14F-4D97-AF65-F5344CB8AC3E}">
        <p14:creationId xmlns:p14="http://schemas.microsoft.com/office/powerpoint/2010/main" val="28661632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lang="en-US" altLang="ja-JP" dirty="0"/>
              <a:t>3</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9480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662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考査結果の活用</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marL="0" indent="0">
              <a:buNone/>
            </a:pPr>
            <a:r>
              <a:rPr lang="ja-JP" altLang="en-US" sz="3500" b="1" dirty="0"/>
              <a:t>●試験の振り返り</a:t>
            </a:r>
          </a:p>
          <a:p>
            <a:pPr marL="0" indent="0">
              <a:buNone/>
            </a:pPr>
            <a:r>
              <a:rPr lang="ja-JP" altLang="en-US" sz="3500" dirty="0" smtClean="0"/>
              <a:t>集団</a:t>
            </a:r>
            <a:r>
              <a:rPr lang="ja-JP" altLang="en-US" sz="3500" dirty="0"/>
              <a:t>の分布、平均点、標準偏差を提示</a:t>
            </a:r>
          </a:p>
          <a:p>
            <a:pPr marL="0" indent="0">
              <a:buNone/>
            </a:pPr>
            <a:endParaRPr lang="en-US" altLang="ja-JP" sz="3500" dirty="0" smtClean="0"/>
          </a:p>
          <a:p>
            <a:pPr marL="0" indent="0">
              <a:buNone/>
            </a:pPr>
            <a:r>
              <a:rPr lang="ja-JP" altLang="en-US" sz="3500" dirty="0" smtClean="0"/>
              <a:t>「</a:t>
            </a:r>
            <a:r>
              <a:rPr lang="ja-JP" altLang="en-US" sz="3500" dirty="0"/>
              <a:t>分布が右による」ことを</a:t>
            </a:r>
            <a:r>
              <a:rPr lang="ja-JP" altLang="en-US" sz="3500" dirty="0" smtClean="0"/>
              <a:t>目指す</a:t>
            </a:r>
            <a:endParaRPr lang="ja-JP" altLang="en-US" sz="3500" dirty="0"/>
          </a:p>
          <a:p>
            <a:pPr marL="0" indent="0">
              <a:buNone/>
            </a:pPr>
            <a:r>
              <a:rPr lang="ja-JP" altLang="en-US" sz="3500" dirty="0" smtClean="0"/>
              <a:t>「平均点⇧、</a:t>
            </a:r>
            <a:r>
              <a:rPr lang="ja-JP" altLang="en-US" sz="3500" dirty="0"/>
              <a:t>標</a:t>
            </a:r>
            <a:r>
              <a:rPr lang="ja-JP" altLang="en-US" sz="3500" dirty="0" smtClean="0"/>
              <a:t>準偏差⇩」になるはず</a:t>
            </a:r>
            <a:endParaRPr lang="ja-JP" altLang="en-US" sz="3500" dirty="0"/>
          </a:p>
          <a:p>
            <a:pPr marL="0" indent="0">
              <a:buNone/>
            </a:pPr>
            <a:endParaRPr lang="en-US" altLang="ja-JP" sz="3500" dirty="0" smtClean="0"/>
          </a:p>
          <a:p>
            <a:pPr marL="0" indent="0">
              <a:buNone/>
            </a:pPr>
            <a:r>
              <a:rPr lang="ja-JP" altLang="en-US" sz="3500" dirty="0" smtClean="0"/>
              <a:t>→生徒も自分たちの集団の状態を見るようになる</a:t>
            </a:r>
            <a:endParaRPr lang="ja-JP" altLang="en-US" sz="3500" dirty="0"/>
          </a:p>
        </p:txBody>
      </p:sp>
    </p:spTree>
    <p:extLst>
      <p:ext uri="{BB962C8B-B14F-4D97-AF65-F5344CB8AC3E}">
        <p14:creationId xmlns:p14="http://schemas.microsoft.com/office/powerpoint/2010/main" val="7358621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第</a:t>
            </a:r>
            <a:r>
              <a:rPr lang="en-US" altLang="ja-JP" dirty="0" smtClean="0"/>
              <a:t>1</a:t>
            </a:r>
            <a:r>
              <a:rPr lang="ja-JP" altLang="en-US" dirty="0" smtClean="0"/>
              <a:t>回～</a:t>
            </a:r>
            <a:r>
              <a:rPr lang="ja-JP" altLang="en-US" dirty="0"/>
              <a:t>第</a:t>
            </a:r>
            <a:r>
              <a:rPr lang="en-US" altLang="ja-JP" dirty="0"/>
              <a:t>3</a:t>
            </a:r>
            <a:r>
              <a:rPr lang="ja-JP" altLang="en-US" dirty="0"/>
              <a:t>回</a:t>
            </a:r>
            <a:r>
              <a:rPr lang="ja-JP" altLang="en-US" dirty="0" smtClean="0"/>
              <a:t>考査結果（</a:t>
            </a:r>
            <a:r>
              <a:rPr lang="en-US" altLang="ja-JP" dirty="0"/>
              <a:t>α</a:t>
            </a:r>
            <a:r>
              <a:rPr lang="ja-JP" altLang="en-US" dirty="0"/>
              <a:t>）</a:t>
            </a:r>
            <a:endParaRPr kumimoji="1" lang="ja-JP" alt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67799" cy="441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35804"/>
            <a:ext cx="8136904" cy="103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5292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AL</a:t>
            </a:r>
            <a:r>
              <a:rPr kumimoji="1" lang="ja-JP" altLang="en-US" dirty="0" smtClean="0"/>
              <a:t>型授業の効果</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●広くてゆるやかなつながり</a:t>
            </a:r>
          </a:p>
          <a:p>
            <a:pPr marL="0" indent="0">
              <a:buNone/>
            </a:pPr>
            <a:r>
              <a:rPr lang="ja-JP" altLang="en-US" dirty="0" smtClean="0"/>
              <a:t>●</a:t>
            </a:r>
            <a:r>
              <a:rPr lang="ja-JP" altLang="en-US" dirty="0"/>
              <a:t>「対話による学び」の効果の</a:t>
            </a:r>
            <a:r>
              <a:rPr lang="ja-JP" altLang="en-US" dirty="0" smtClean="0"/>
              <a:t>実感</a:t>
            </a:r>
            <a:endParaRPr lang="en-US" altLang="ja-JP" dirty="0" smtClean="0"/>
          </a:p>
          <a:p>
            <a:pPr marL="0" indent="0">
              <a:buNone/>
            </a:pPr>
            <a:r>
              <a:rPr lang="ja-JP" altLang="en-US" sz="2400" dirty="0"/>
              <a:t>　</a:t>
            </a:r>
            <a:r>
              <a:rPr lang="ja-JP" altLang="en-US" sz="2400" dirty="0" smtClean="0"/>
              <a:t>　「教えて」と言える</a:t>
            </a:r>
            <a:r>
              <a:rPr lang="ja-JP" altLang="en-US" sz="2400" dirty="0"/>
              <a:t>よう</a:t>
            </a:r>
            <a:r>
              <a:rPr lang="ja-JP" altLang="en-US" sz="2400" dirty="0" smtClean="0"/>
              <a:t>になることが重要</a:t>
            </a:r>
            <a:endParaRPr lang="ja-JP" altLang="en-US" dirty="0"/>
          </a:p>
          <a:p>
            <a:pPr marL="0" indent="0">
              <a:buNone/>
            </a:pPr>
            <a:r>
              <a:rPr lang="ja-JP" altLang="en-US" dirty="0"/>
              <a:t>●テキストを読み込む</a:t>
            </a:r>
            <a:r>
              <a:rPr lang="ja-JP" altLang="en-US" dirty="0" smtClean="0"/>
              <a:t>力</a:t>
            </a:r>
            <a:endParaRPr lang="en-US" altLang="ja-JP" dirty="0" smtClean="0"/>
          </a:p>
          <a:p>
            <a:pPr marL="0" indent="0">
              <a:buNone/>
            </a:pPr>
            <a:r>
              <a:rPr lang="ja-JP" altLang="en-US" sz="2400" dirty="0" smtClean="0"/>
              <a:t>　　「自分の目で見て自分の頭で考える」訓練</a:t>
            </a:r>
            <a:endParaRPr lang="ja-JP" altLang="en-US" dirty="0"/>
          </a:p>
          <a:p>
            <a:pPr marL="0" indent="0">
              <a:buNone/>
            </a:pPr>
            <a:r>
              <a:rPr lang="ja-JP" altLang="en-US" dirty="0"/>
              <a:t>●主体性</a:t>
            </a:r>
            <a:endParaRPr lang="en-US" altLang="ja-JP" dirty="0"/>
          </a:p>
          <a:p>
            <a:pPr marL="0" indent="0">
              <a:buNone/>
            </a:pPr>
            <a:r>
              <a:rPr lang="ja-JP" altLang="en-US" dirty="0"/>
              <a:t>　</a:t>
            </a:r>
            <a:r>
              <a:rPr lang="ja-JP" altLang="en-US" dirty="0" smtClean="0"/>
              <a:t>　</a:t>
            </a:r>
            <a:r>
              <a:rPr lang="ja-JP" altLang="en-US" sz="2400" dirty="0" smtClean="0"/>
              <a:t>時間</a:t>
            </a:r>
            <a:r>
              <a:rPr lang="ja-JP" altLang="en-US" sz="2400" dirty="0"/>
              <a:t>配分、試験後の「振り返り」</a:t>
            </a:r>
          </a:p>
          <a:p>
            <a:pPr marL="0" indent="0">
              <a:buNone/>
            </a:pPr>
            <a:r>
              <a:rPr lang="ja-JP" altLang="en-US" dirty="0" smtClean="0"/>
              <a:t>●</a:t>
            </a:r>
            <a:r>
              <a:rPr lang="ja-JP" altLang="en-US" dirty="0"/>
              <a:t>問の</a:t>
            </a:r>
            <a:r>
              <a:rPr lang="ja-JP" altLang="en-US" dirty="0" smtClean="0"/>
              <a:t>発見</a:t>
            </a:r>
            <a:r>
              <a:rPr lang="ja-JP" altLang="en-US" dirty="0"/>
              <a:t>と</a:t>
            </a:r>
            <a:r>
              <a:rPr lang="ja-JP" altLang="en-US" dirty="0" smtClean="0"/>
              <a:t>探究</a:t>
            </a:r>
            <a:endParaRPr lang="ja-JP" altLang="en-US" dirty="0"/>
          </a:p>
          <a:p>
            <a:pPr marL="0" indent="0">
              <a:buNone/>
            </a:pPr>
            <a:r>
              <a:rPr lang="ja-JP" altLang="en-US" sz="2400" dirty="0" smtClean="0"/>
              <a:t>　　  気になったことを</a:t>
            </a:r>
            <a:r>
              <a:rPr lang="ja-JP" altLang="en-US" sz="2400" dirty="0"/>
              <a:t>すぐ</a:t>
            </a:r>
            <a:r>
              <a:rPr lang="ja-JP" altLang="en-US" sz="2400" dirty="0" smtClean="0"/>
              <a:t>に探究→学びを楽しむ</a:t>
            </a:r>
            <a:endParaRPr lang="en-US" altLang="ja-JP" sz="2400" dirty="0" smtClean="0"/>
          </a:p>
          <a:p>
            <a:pPr marL="0" indent="0">
              <a:buNone/>
            </a:pPr>
            <a:endParaRPr kumimoji="1" lang="ja-JP" altLang="en-US" dirty="0"/>
          </a:p>
        </p:txBody>
      </p:sp>
    </p:spTree>
    <p:extLst>
      <p:ext uri="{BB962C8B-B14F-4D97-AF65-F5344CB8AC3E}">
        <p14:creationId xmlns:p14="http://schemas.microsoft.com/office/powerpoint/2010/main" val="13082496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話題⑥</a:t>
            </a:r>
            <a:endParaRPr kumimoji="1" lang="en-US" altLang="ja-JP" sz="5400" b="1" dirty="0" smtClean="0"/>
          </a:p>
          <a:p>
            <a:pPr algn="ctr"/>
            <a:r>
              <a:rPr lang="ja-JP" altLang="en-US" sz="5400" b="1" dirty="0" smtClean="0"/>
              <a:t>学校の価値とは</a:t>
            </a:r>
            <a:endParaRPr lang="en-US" altLang="ja-JP" sz="5400" b="1" dirty="0" smtClean="0"/>
          </a:p>
        </p:txBody>
      </p:sp>
    </p:spTree>
    <p:extLst>
      <p:ext uri="{BB962C8B-B14F-4D97-AF65-F5344CB8AC3E}">
        <p14:creationId xmlns:p14="http://schemas.microsoft.com/office/powerpoint/2010/main" val="4302366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「知」は開かれ、一部の人間が独占する時代は終わった</a:t>
            </a:r>
            <a:endParaRPr lang="en-US" altLang="ja-JP" sz="2400" dirty="0" smtClean="0"/>
          </a:p>
          <a:p>
            <a:pPr marL="0" indent="0">
              <a:buNone/>
            </a:pPr>
            <a:r>
              <a:rPr lang="ja-JP" altLang="en-US" sz="2400" dirty="0" smtClean="0"/>
              <a:t>では、学校の意味は？？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a:p>
            <a:pPr marL="0" indent="0">
              <a:buNone/>
            </a:pPr>
            <a:r>
              <a:rPr lang="en-US" altLang="ja-JP" sz="2400" dirty="0" smtClean="0"/>
              <a:t>※</a:t>
            </a:r>
            <a:r>
              <a:rPr lang="ja-JP" altLang="en-US" sz="2400" dirty="0" smtClean="0"/>
              <a:t>「プロジェクトチームの価値」は何か？</a:t>
            </a:r>
            <a:endParaRPr lang="en-US" altLang="ja-JP" sz="2400" dirty="0" smtClean="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a:t>
            </a:r>
            <a:r>
              <a:rPr lang="ja-JP" altLang="en-US" dirty="0" smtClean="0"/>
              <a:t>教える」➡「</a:t>
            </a:r>
            <a:r>
              <a:rPr lang="ja-JP" altLang="en-US" dirty="0"/>
              <a:t>（生徒が）学ぶ</a:t>
            </a:r>
            <a:r>
              <a:rPr lang="ja-JP" altLang="en-US" dirty="0" smtClean="0"/>
              <a:t>」</a:t>
            </a:r>
            <a:endParaRPr lang="en-US" altLang="ja-JP" dirty="0" smtClean="0"/>
          </a:p>
          <a:p>
            <a:pPr marL="0" indent="0">
              <a:buNone/>
            </a:pPr>
            <a:endParaRPr lang="ja-JP" altLang="en-US" dirty="0"/>
          </a:p>
          <a:p>
            <a:pPr marL="0" indent="0">
              <a:buNone/>
            </a:pPr>
            <a:r>
              <a:rPr lang="ja-JP" altLang="en-US" dirty="0"/>
              <a:t>「わかりやすく丁寧に教える</a:t>
            </a:r>
            <a:r>
              <a:rPr lang="ja-JP" altLang="en-US" dirty="0" smtClean="0"/>
              <a:t>」</a:t>
            </a:r>
            <a:endParaRPr lang="en-US" altLang="ja-JP" dirty="0" smtClean="0"/>
          </a:p>
          <a:p>
            <a:pPr marL="0" indent="0">
              <a:buNone/>
            </a:pPr>
            <a:r>
              <a:rPr lang="ja-JP" altLang="en-US" dirty="0" smtClean="0"/>
              <a:t>➡「</a:t>
            </a:r>
            <a:r>
              <a:rPr lang="ja-JP" altLang="en-US" dirty="0"/>
              <a:t>生徒の可能性を</a:t>
            </a:r>
            <a:r>
              <a:rPr lang="ja-JP" altLang="en-US" dirty="0" smtClean="0"/>
              <a:t>引き出す」</a:t>
            </a:r>
            <a:endParaRPr lang="en-US" altLang="ja-JP" dirty="0" smtClean="0"/>
          </a:p>
          <a:p>
            <a:pPr marL="0" indent="0">
              <a:buNone/>
            </a:pPr>
            <a:r>
              <a:rPr lang="ja-JP" altLang="en-US" dirty="0"/>
              <a:t>　</a:t>
            </a:r>
            <a:r>
              <a:rPr lang="ja-JP" altLang="en-US" dirty="0" smtClean="0"/>
              <a:t>「よりよい学び</a:t>
            </a:r>
            <a:r>
              <a:rPr lang="ja-JP" altLang="en-US" dirty="0"/>
              <a:t>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r>
              <a:rPr lang="ja-JP" altLang="en-US" sz="2400" dirty="0" smtClean="0"/>
              <a:t>。</a:t>
            </a:r>
            <a:endParaRPr lang="ja-JP" altLang="en-US" sz="2400" dirty="0"/>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今考えている教師像</a:t>
            </a:r>
            <a:endParaRPr kumimoji="1" lang="ja-JP" altLang="en-US" dirty="0"/>
          </a:p>
        </p:txBody>
      </p:sp>
      <p:sp>
        <p:nvSpPr>
          <p:cNvPr id="3" name="コンテンツ プレースホルダー 2"/>
          <p:cNvSpPr>
            <a:spLocks noGrp="1"/>
          </p:cNvSpPr>
          <p:nvPr>
            <p:ph idx="1"/>
          </p:nvPr>
        </p:nvSpPr>
        <p:spPr>
          <a:xfrm>
            <a:off x="457200" y="1600200"/>
            <a:ext cx="8229600" cy="4637111"/>
          </a:xfrm>
        </p:spPr>
        <p:txBody>
          <a:bodyPr>
            <a:noAutofit/>
          </a:bodyPr>
          <a:lstStyle/>
          <a:p>
            <a:r>
              <a:rPr lang="ja-JP" altLang="ja-JP" sz="4000" b="1" dirty="0" smtClean="0">
                <a:solidFill>
                  <a:srgbClr val="FF0000"/>
                </a:solidFill>
              </a:rPr>
              <a:t>「</a:t>
            </a:r>
            <a:r>
              <a:rPr lang="ja-JP" altLang="ja-JP" sz="4000" b="1" dirty="0">
                <a:solidFill>
                  <a:srgbClr val="FF0000"/>
                </a:solidFill>
              </a:rPr>
              <a:t>世界」を</a:t>
            </a:r>
            <a:r>
              <a:rPr lang="ja-JP" altLang="ja-JP" sz="4000" b="1" dirty="0" smtClean="0">
                <a:solidFill>
                  <a:srgbClr val="FF0000"/>
                </a:solidFill>
              </a:rPr>
              <a:t>見せる</a:t>
            </a:r>
            <a:endParaRPr lang="en-US" altLang="ja-JP" sz="4000" b="1" dirty="0" smtClean="0">
              <a:solidFill>
                <a:srgbClr val="FF0000"/>
              </a:solidFill>
            </a:endParaRPr>
          </a:p>
          <a:p>
            <a:pPr marL="0" indent="0">
              <a:buNone/>
            </a:pPr>
            <a:r>
              <a:rPr lang="ja-JP" altLang="en-US" sz="3600" dirty="0"/>
              <a:t>　</a:t>
            </a:r>
            <a:r>
              <a:rPr lang="ja-JP" altLang="ja-JP" sz="2400" dirty="0" smtClean="0"/>
              <a:t>（</a:t>
            </a:r>
            <a:r>
              <a:rPr lang="ja-JP" altLang="ja-JP" sz="2400" dirty="0"/>
              <a:t>「教科の専門性」を語る、「価値」を語る</a:t>
            </a:r>
            <a:r>
              <a:rPr lang="en-US" altLang="ja-JP" sz="2400" dirty="0" err="1"/>
              <a:t>etc</a:t>
            </a:r>
            <a:r>
              <a:rPr lang="en-US" altLang="ja-JP" sz="2400" dirty="0"/>
              <a:t>…</a:t>
            </a:r>
            <a:r>
              <a:rPr lang="ja-JP" altLang="ja-JP" sz="2400" dirty="0" smtClean="0"/>
              <a:t>）</a:t>
            </a:r>
            <a:endParaRPr lang="en-US" altLang="ja-JP" sz="2400" dirty="0" smtClean="0"/>
          </a:p>
          <a:p>
            <a:pPr marL="0" indent="0">
              <a:buNone/>
            </a:pPr>
            <a:endParaRPr lang="ja-JP" altLang="ja-JP" sz="2400" dirty="0"/>
          </a:p>
          <a:p>
            <a:r>
              <a:rPr lang="ja-JP" altLang="ja-JP" sz="4000" b="1" dirty="0" smtClean="0">
                <a:solidFill>
                  <a:srgbClr val="FF0000"/>
                </a:solidFill>
              </a:rPr>
              <a:t>「</a:t>
            </a:r>
            <a:r>
              <a:rPr lang="ja-JP" altLang="ja-JP" sz="4000" b="1" dirty="0">
                <a:solidFill>
                  <a:srgbClr val="FF0000"/>
                </a:solidFill>
              </a:rPr>
              <a:t>場」の提供</a:t>
            </a:r>
          </a:p>
          <a:p>
            <a:pPr marL="0" indent="0">
              <a:buNone/>
            </a:pPr>
            <a:endParaRPr lang="en-US" altLang="ja-JP" sz="3600" dirty="0" smtClean="0"/>
          </a:p>
          <a:p>
            <a:pPr marL="0" indent="0">
              <a:buNone/>
            </a:pPr>
            <a:r>
              <a:rPr lang="ja-JP" altLang="ja-JP" sz="3600" dirty="0" smtClean="0"/>
              <a:t>→</a:t>
            </a:r>
            <a:r>
              <a:rPr lang="ja-JP" altLang="ja-JP" sz="3600" dirty="0"/>
              <a:t>何らか</a:t>
            </a:r>
            <a:r>
              <a:rPr lang="ja-JP" altLang="ja-JP" sz="3600" dirty="0" smtClean="0"/>
              <a:t>の</a:t>
            </a:r>
            <a:r>
              <a:rPr lang="ja-JP" altLang="en-US" sz="3600" dirty="0" smtClean="0"/>
              <a:t>「</a:t>
            </a:r>
            <a:r>
              <a:rPr lang="ja-JP" altLang="ja-JP" sz="3600" dirty="0" smtClean="0"/>
              <a:t>気付き</a:t>
            </a:r>
            <a:r>
              <a:rPr lang="ja-JP" altLang="en-US" sz="3600" dirty="0" smtClean="0"/>
              <a:t>」</a:t>
            </a:r>
            <a:r>
              <a:rPr lang="ja-JP" altLang="ja-JP" sz="3600" dirty="0" smtClean="0"/>
              <a:t>を</a:t>
            </a:r>
            <a:r>
              <a:rPr lang="ja-JP" altLang="ja-JP" sz="3600" dirty="0"/>
              <a:t>得る</a:t>
            </a:r>
            <a:r>
              <a:rPr lang="ja-JP" altLang="ja-JP" sz="3600" dirty="0" smtClean="0"/>
              <a:t>きっかけ</a:t>
            </a:r>
            <a:endParaRPr kumimoji="1" lang="ja-JP" altLang="en-US" sz="3600" dirty="0"/>
          </a:p>
        </p:txBody>
      </p:sp>
    </p:spTree>
    <p:extLst>
      <p:ext uri="{BB962C8B-B14F-4D97-AF65-F5344CB8AC3E}">
        <p14:creationId xmlns:p14="http://schemas.microsoft.com/office/powerpoint/2010/main" val="27226211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情報発信・参考資料</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smtClean="0"/>
              <a:t>①</a:t>
            </a:r>
            <a:r>
              <a:rPr lang="ja-JP" altLang="en-US" sz="2400" b="1" dirty="0"/>
              <a:t>個人のＨＰ</a:t>
            </a:r>
          </a:p>
          <a:p>
            <a:pPr marL="0" indent="0">
              <a:buNone/>
            </a:pPr>
            <a:r>
              <a:rPr lang="ja-JP" altLang="en-US" sz="1600" dirty="0" smtClean="0"/>
              <a:t>授業プリントや各種資料の公開</a:t>
            </a:r>
            <a:endParaRPr lang="en-US" altLang="ja-JP" sz="1600" dirty="0" smtClean="0"/>
          </a:p>
          <a:p>
            <a:endParaRPr lang="ja-JP" altLang="en-US" sz="1600" dirty="0"/>
          </a:p>
          <a:p>
            <a:pPr marL="0" indent="0">
              <a:buNone/>
            </a:pPr>
            <a:r>
              <a:rPr lang="ja-JP" altLang="en-US" sz="1800" b="1" dirty="0" smtClean="0"/>
              <a:t>生物</a:t>
            </a:r>
            <a:r>
              <a:rPr lang="ja-JP" altLang="en-US" sz="1800" b="1" dirty="0"/>
              <a:t>「を」教える視点　生物「で」教える視点</a:t>
            </a:r>
          </a:p>
          <a:p>
            <a:pPr marL="0" indent="0">
              <a:buNone/>
            </a:pPr>
            <a:r>
              <a:rPr lang="en-US" altLang="ja-JP" sz="1800" dirty="0">
                <a:hlinkClick r:id="rId2"/>
              </a:rPr>
              <a:t>http://biologymanabiai.jimdo.com</a:t>
            </a:r>
            <a:r>
              <a:rPr lang="en-US" altLang="ja-JP" sz="1800" dirty="0" smtClean="0">
                <a:hlinkClick r:id="rId2"/>
              </a:rPr>
              <a:t>/</a:t>
            </a:r>
            <a:endParaRPr lang="en-US" altLang="ja-JP" sz="1800" dirty="0" smtClean="0"/>
          </a:p>
          <a:p>
            <a:endParaRPr lang="en-US" altLang="ja-JP" sz="2000" dirty="0"/>
          </a:p>
          <a:p>
            <a:pPr marL="0" indent="0">
              <a:buNone/>
            </a:pPr>
            <a:r>
              <a:rPr lang="en-US" altLang="ja-JP" sz="2400" b="1" dirty="0" smtClean="0"/>
              <a:t>②Facebook</a:t>
            </a:r>
          </a:p>
          <a:p>
            <a:pPr marL="0" indent="0">
              <a:buNone/>
            </a:pPr>
            <a:r>
              <a:rPr lang="en-US" altLang="ja-JP" sz="1800" dirty="0" smtClean="0">
                <a:hlinkClick r:id="rId3"/>
              </a:rPr>
              <a:t>https://www.facebook.com/tomohisa.ohno.79</a:t>
            </a:r>
            <a:endParaRPr lang="en-US" altLang="ja-JP" sz="1800" dirty="0" smtClean="0"/>
          </a:p>
          <a:p>
            <a:pPr marL="0" indent="0">
              <a:buNone/>
            </a:pPr>
            <a:r>
              <a:rPr lang="ja-JP" altLang="en-US" sz="1600" dirty="0" smtClean="0"/>
              <a:t>「</a:t>
            </a:r>
            <a:r>
              <a:rPr lang="ja-JP" altLang="en-US" sz="1600" dirty="0"/>
              <a:t>ペンギンのイラスト」の大野智久です</a:t>
            </a:r>
            <a:r>
              <a:rPr lang="ja-JP" altLang="en-US" sz="1600" dirty="0" smtClean="0"/>
              <a:t>。</a:t>
            </a:r>
            <a:endParaRPr lang="en-US" altLang="ja-JP" sz="1600" dirty="0" smtClean="0"/>
          </a:p>
          <a:p>
            <a:pPr marL="0" indent="0">
              <a:buNone/>
            </a:pPr>
            <a:endParaRPr lang="en-US" altLang="ja-JP" sz="1600" dirty="0" smtClean="0"/>
          </a:p>
          <a:p>
            <a:pPr marL="0" indent="0">
              <a:buNone/>
            </a:pPr>
            <a:r>
              <a:rPr lang="ja-JP" altLang="en-US" sz="2400" b="1" dirty="0"/>
              <a:t>③ウェブ </a:t>
            </a:r>
            <a:r>
              <a:rPr lang="en-US" altLang="ja-JP" sz="2400" b="1" dirty="0"/>
              <a:t>de </a:t>
            </a:r>
            <a:r>
              <a:rPr lang="ja-JP" altLang="en-US" sz="2400" b="1" dirty="0"/>
              <a:t>授業</a:t>
            </a:r>
            <a:r>
              <a:rPr lang="ja-JP" altLang="en-US" sz="2400" b="1" dirty="0" smtClean="0"/>
              <a:t>見学（</a:t>
            </a:r>
            <a:r>
              <a:rPr lang="en-US" altLang="ja-JP" sz="2400" b="1" dirty="0" smtClean="0"/>
              <a:t>Find</a:t>
            </a:r>
            <a:r>
              <a:rPr lang="ja-JP" altLang="en-US" sz="2400" b="1" dirty="0"/>
              <a:t>！アクティブ・</a:t>
            </a:r>
            <a:r>
              <a:rPr lang="ja-JP" altLang="en-US" sz="2400" b="1" dirty="0" smtClean="0"/>
              <a:t>ラーニング） </a:t>
            </a:r>
            <a:endParaRPr lang="en-US" altLang="ja-JP" sz="2400" b="1" dirty="0"/>
          </a:p>
          <a:p>
            <a:pPr marL="0" indent="0">
              <a:buNone/>
            </a:pPr>
            <a:r>
              <a:rPr lang="en-US" altLang="ja-JP" sz="1800" dirty="0">
                <a:hlinkClick r:id="rId4"/>
              </a:rPr>
              <a:t>http://</a:t>
            </a:r>
            <a:r>
              <a:rPr lang="en-US" altLang="ja-JP" sz="1800" dirty="0" smtClean="0">
                <a:hlinkClick r:id="rId4"/>
              </a:rPr>
              <a:t>find-activelearning.com/set/299</a:t>
            </a:r>
            <a:endParaRPr lang="en-US" altLang="ja-JP" sz="1800" dirty="0" smtClean="0"/>
          </a:p>
          <a:p>
            <a:pPr marL="0" indent="0">
              <a:buNone/>
            </a:pPr>
            <a:r>
              <a:rPr lang="ja-JP" altLang="en-US" sz="1600" dirty="0"/>
              <a:t>授業</a:t>
            </a:r>
            <a:r>
              <a:rPr lang="ja-JP" altLang="en-US" sz="1600" dirty="0" smtClean="0"/>
              <a:t>の様子を動画でご覧いただけます。</a:t>
            </a:r>
            <a:endParaRPr lang="en-US" altLang="ja-JP" sz="1600" dirty="0" smtClean="0"/>
          </a:p>
        </p:txBody>
      </p:sp>
    </p:spTree>
    <p:extLst>
      <p:ext uri="{BB962C8B-B14F-4D97-AF65-F5344CB8AC3E}">
        <p14:creationId xmlns:p14="http://schemas.microsoft.com/office/powerpoint/2010/main" val="3220290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1124744"/>
            <a:ext cx="8464352" cy="4832092"/>
          </a:xfrm>
          <a:prstGeom prst="rect">
            <a:avLst/>
          </a:prstGeom>
          <a:noFill/>
        </p:spPr>
        <p:txBody>
          <a:bodyPr wrap="square" rtlCol="0">
            <a:spAutoFit/>
          </a:bodyPr>
          <a:lstStyle/>
          <a:p>
            <a:r>
              <a:rPr lang="ja-JP" altLang="en-US" sz="4000" b="1" dirty="0" smtClean="0"/>
              <a:t>話題①</a:t>
            </a:r>
            <a:r>
              <a:rPr lang="ja-JP" altLang="en-US" sz="4000" dirty="0" smtClean="0"/>
              <a:t>　</a:t>
            </a:r>
            <a:r>
              <a:rPr lang="en-US" altLang="ja-JP" sz="4000" dirty="0"/>
              <a:t>AL</a:t>
            </a:r>
            <a:r>
              <a:rPr lang="ja-JP" altLang="en-US" sz="4000" dirty="0"/>
              <a:t>を取り入れた</a:t>
            </a:r>
            <a:r>
              <a:rPr lang="ja-JP" altLang="en-US" sz="4000" dirty="0" smtClean="0"/>
              <a:t>経緯</a:t>
            </a:r>
            <a:endParaRPr lang="en-US" altLang="ja-JP" sz="4000" dirty="0" smtClean="0"/>
          </a:p>
          <a:p>
            <a:endParaRPr lang="ja-JP" altLang="en-US" sz="1200" dirty="0"/>
          </a:p>
          <a:p>
            <a:r>
              <a:rPr lang="ja-JP" altLang="en-US" sz="4000" b="1" dirty="0" smtClean="0"/>
              <a:t>話題②</a:t>
            </a:r>
            <a:r>
              <a:rPr lang="ja-JP" altLang="en-US" sz="4000" dirty="0"/>
              <a:t>　教育改革の背景と</a:t>
            </a:r>
            <a:r>
              <a:rPr lang="ja-JP" altLang="en-US" sz="4000" dirty="0" smtClean="0"/>
              <a:t>ポイント</a:t>
            </a:r>
            <a:endParaRPr lang="en-US" altLang="ja-JP" sz="1200" dirty="0"/>
          </a:p>
          <a:p>
            <a:endParaRPr lang="ja-JP" altLang="en-US" sz="1200" dirty="0"/>
          </a:p>
          <a:p>
            <a:r>
              <a:rPr lang="ja-JP" altLang="en-US" sz="4000" b="1" dirty="0" smtClean="0"/>
              <a:t>話題</a:t>
            </a:r>
            <a:r>
              <a:rPr lang="ja-JP" altLang="en-US" sz="4000" b="1" dirty="0" smtClean="0"/>
              <a:t>③</a:t>
            </a:r>
            <a:r>
              <a:rPr lang="ja-JP" altLang="en-US" sz="4000" dirty="0" smtClean="0"/>
              <a:t>　授業のデザイン</a:t>
            </a:r>
            <a:endParaRPr lang="en-US" altLang="ja-JP" sz="4000" dirty="0" smtClean="0"/>
          </a:p>
          <a:p>
            <a:endParaRPr lang="ja-JP" altLang="en-US" sz="1200" dirty="0"/>
          </a:p>
          <a:p>
            <a:r>
              <a:rPr lang="ja-JP" altLang="en-US" sz="4000" b="1" dirty="0" smtClean="0"/>
              <a:t>話題④</a:t>
            </a:r>
            <a:r>
              <a:rPr lang="ja-JP" altLang="en-US" sz="4000" dirty="0"/>
              <a:t>　</a:t>
            </a:r>
            <a:r>
              <a:rPr lang="ja-JP" altLang="en-US" sz="4000" dirty="0"/>
              <a:t>「探究」を志向</a:t>
            </a:r>
            <a:r>
              <a:rPr lang="ja-JP" altLang="en-US" sz="4000" dirty="0" smtClean="0"/>
              <a:t>した授業</a:t>
            </a:r>
            <a:endParaRPr lang="en-US" altLang="ja-JP" sz="1200" dirty="0"/>
          </a:p>
          <a:p>
            <a:endParaRPr lang="ja-JP" altLang="en-US" sz="1200" dirty="0" smtClean="0"/>
          </a:p>
          <a:p>
            <a:r>
              <a:rPr lang="ja-JP" altLang="en-US" sz="4000" b="1" dirty="0" smtClean="0"/>
              <a:t>話題⑤</a:t>
            </a:r>
            <a:r>
              <a:rPr lang="ja-JP" altLang="en-US" sz="4000" dirty="0"/>
              <a:t>　ツールとしての「評価</a:t>
            </a:r>
            <a:r>
              <a:rPr lang="ja-JP" altLang="en-US" sz="4000" dirty="0" smtClean="0"/>
              <a:t>」</a:t>
            </a:r>
            <a:endParaRPr lang="en-US" altLang="ja-JP" sz="1200" dirty="0"/>
          </a:p>
          <a:p>
            <a:endParaRPr lang="ja-JP" altLang="en-US" sz="1200" dirty="0"/>
          </a:p>
          <a:p>
            <a:r>
              <a:rPr lang="ja-JP" altLang="en-US" sz="4000" b="1" dirty="0" smtClean="0"/>
              <a:t>話題</a:t>
            </a:r>
            <a:r>
              <a:rPr lang="ja-JP" altLang="en-US" sz="4000" b="1" dirty="0"/>
              <a:t>⑥</a:t>
            </a:r>
            <a:r>
              <a:rPr lang="ja-JP" altLang="en-US" sz="4000" dirty="0"/>
              <a:t>　</a:t>
            </a:r>
            <a:r>
              <a:rPr lang="ja-JP" altLang="en-US" sz="4000" dirty="0"/>
              <a:t>最後に</a:t>
            </a:r>
            <a:endParaRPr lang="ja-JP" altLang="en-US" sz="1200" dirty="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話題①</a:t>
            </a:r>
            <a:endParaRPr kumimoji="1" lang="en-US" altLang="ja-JP" sz="5400" b="1" dirty="0" smtClean="0"/>
          </a:p>
          <a:p>
            <a:pPr algn="ctr"/>
            <a:r>
              <a:rPr lang="en-US" altLang="ja-JP" sz="5400" b="1" dirty="0"/>
              <a:t>AL</a:t>
            </a:r>
            <a:r>
              <a:rPr lang="ja-JP" altLang="en-US" sz="5400" b="1" dirty="0"/>
              <a:t>を取り入れた経緯</a:t>
            </a:r>
            <a:endParaRPr lang="ja-JP" altLang="en-US" sz="5400" b="1" dirty="0" smtClean="0"/>
          </a:p>
        </p:txBody>
      </p:sp>
    </p:spTree>
    <p:extLst>
      <p:ext uri="{BB962C8B-B14F-4D97-AF65-F5344CB8AC3E}">
        <p14:creationId xmlns:p14="http://schemas.microsoft.com/office/powerpoint/2010/main" val="3347956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a:t>
            </a:r>
            <a:r>
              <a:rPr lang="ja-JP" altLang="en-US" dirty="0" smtClean="0"/>
              <a:t>の</a:t>
            </a:r>
            <a:r>
              <a:rPr lang="ja-JP" altLang="en-US" dirty="0"/>
              <a:t>４</a:t>
            </a:r>
            <a:r>
              <a:rPr lang="ja-JP" altLang="en-US" dirty="0" smtClean="0"/>
              <a:t>段階</a:t>
            </a:r>
            <a:endParaRPr kumimoji="1" lang="ja-JP" altLang="en-US" dirty="0"/>
          </a:p>
        </p:txBody>
      </p:sp>
      <p:sp>
        <p:nvSpPr>
          <p:cNvPr id="3" name="コンテンツ プレースホルダー 2"/>
          <p:cNvSpPr>
            <a:spLocks noGrp="1"/>
          </p:cNvSpPr>
          <p:nvPr>
            <p:ph idx="1"/>
          </p:nvPr>
        </p:nvSpPr>
        <p:spPr>
          <a:xfrm>
            <a:off x="467544" y="1628800"/>
            <a:ext cx="8229600" cy="4464496"/>
          </a:xfrm>
        </p:spPr>
        <p:txBody>
          <a:bodyPr>
            <a:normAutofit/>
          </a:bodyPr>
          <a:lstStyle/>
          <a:p>
            <a:pPr marL="0" indent="0">
              <a:buNone/>
            </a:pPr>
            <a:r>
              <a:rPr kumimoji="1" lang="ja-JP" altLang="en-US" b="1" dirty="0" smtClean="0"/>
              <a:t>①わからないことがわからない</a:t>
            </a:r>
            <a:endParaRPr kumimoji="1" lang="en-US" altLang="ja-JP" b="1" dirty="0" smtClean="0"/>
          </a:p>
          <a:p>
            <a:pPr marL="0" indent="0">
              <a:buNone/>
            </a:pPr>
            <a:endParaRPr lang="en-US" altLang="ja-JP" b="1" dirty="0" smtClean="0"/>
          </a:p>
          <a:p>
            <a:pPr marL="0" indent="0">
              <a:buNone/>
            </a:pPr>
            <a:r>
              <a:rPr kumimoji="1" lang="ja-JP" altLang="en-US" b="1" dirty="0" smtClean="0"/>
              <a:t>②わからないことがわかる</a:t>
            </a:r>
            <a:endParaRPr kumimoji="1" lang="en-US" altLang="ja-JP" b="1" dirty="0" smtClean="0"/>
          </a:p>
          <a:p>
            <a:pPr marL="0" indent="0">
              <a:buNone/>
            </a:pPr>
            <a:endParaRPr lang="en-US" altLang="ja-JP" b="1" dirty="0" smtClean="0"/>
          </a:p>
          <a:p>
            <a:pPr marL="0" indent="0">
              <a:buNone/>
            </a:pPr>
            <a:r>
              <a:rPr kumimoji="1" lang="ja-JP" altLang="en-US" b="1" dirty="0" smtClean="0"/>
              <a:t>③わかった気になる</a:t>
            </a:r>
            <a:endParaRPr kumimoji="1" lang="en-US" altLang="ja-JP" b="1" dirty="0" smtClean="0"/>
          </a:p>
          <a:p>
            <a:pPr marL="0" indent="0">
              <a:buNone/>
            </a:pPr>
            <a:endParaRPr lang="en-US" altLang="ja-JP" b="1" dirty="0" smtClean="0"/>
          </a:p>
          <a:p>
            <a:pPr marL="0" indent="0">
              <a:buNone/>
            </a:pPr>
            <a:r>
              <a:rPr kumimoji="1" lang="ja-JP" altLang="en-US" b="1" dirty="0" smtClean="0"/>
              <a:t>④本当にわかる</a:t>
            </a:r>
            <a:endParaRPr kumimoji="1" lang="en-US" altLang="ja-JP" b="1" dirty="0" smtClean="0"/>
          </a:p>
        </p:txBody>
      </p:sp>
      <p:sp>
        <p:nvSpPr>
          <p:cNvPr id="4" name="U ターン矢印 3"/>
          <p:cNvSpPr/>
          <p:nvPr/>
        </p:nvSpPr>
        <p:spPr>
          <a:xfrm rot="5400000">
            <a:off x="6055028" y="2089988"/>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209394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
        <p:nvSpPr>
          <p:cNvPr id="7" name="U ターン矢印 6"/>
          <p:cNvSpPr/>
          <p:nvPr/>
        </p:nvSpPr>
        <p:spPr>
          <a:xfrm rot="5400000">
            <a:off x="6055028" y="4394244"/>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41237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Tree>
    <p:extLst>
      <p:ext uri="{BB962C8B-B14F-4D97-AF65-F5344CB8AC3E}">
        <p14:creationId xmlns:p14="http://schemas.microsoft.com/office/powerpoint/2010/main" val="3937337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4942</TotalTime>
  <Words>2114</Words>
  <Application>Microsoft Office PowerPoint</Application>
  <PresentationFormat>画面に合わせる (4:3)</PresentationFormat>
  <Paragraphs>480</Paragraphs>
  <Slides>68</Slides>
  <Notes>1</Notes>
  <HiddenSlides>0</HiddenSlides>
  <MMClips>0</MMClips>
  <ScaleCrop>false</ScaleCrop>
  <HeadingPairs>
    <vt:vector size="4" baseType="variant">
      <vt:variant>
        <vt:lpstr>テーマ</vt:lpstr>
      </vt:variant>
      <vt:variant>
        <vt:i4>1</vt:i4>
      </vt:variant>
      <vt:variant>
        <vt:lpstr>スライド タイトル</vt:lpstr>
      </vt:variant>
      <vt:variant>
        <vt:i4>68</vt:i4>
      </vt:variant>
    </vt:vector>
  </HeadingPairs>
  <TitlesOfParts>
    <vt:vector size="69" baseType="lpstr">
      <vt:lpstr>Office ​​テーマ</vt:lpstr>
      <vt:lpstr>高校生物での ＡＬ型授業実践例</vt:lpstr>
      <vt:lpstr>この時間の目的</vt:lpstr>
      <vt:lpstr>グランドルール</vt:lpstr>
      <vt:lpstr>はじめに</vt:lpstr>
      <vt:lpstr>wantとcan</vt:lpstr>
      <vt:lpstr>「型」よりも「柔軟性」を</vt:lpstr>
      <vt:lpstr>PowerPoint プレゼンテーション</vt:lpstr>
      <vt:lpstr>PowerPoint プレゼンテーション</vt:lpstr>
      <vt:lpstr>理解の４段階</vt:lpstr>
      <vt:lpstr>ラーニングピラミッド</vt:lpstr>
      <vt:lpstr>社会人基礎力①</vt:lpstr>
      <vt:lpstr>社会人基礎力②</vt:lpstr>
      <vt:lpstr>社会人基礎力③</vt:lpstr>
      <vt:lpstr>ALを取り入れた経緯</vt:lpstr>
      <vt:lpstr>『学び合い』の基本的な考え方</vt:lpstr>
      <vt:lpstr>PowerPoint プレゼンテーション</vt:lpstr>
      <vt:lpstr>おさえておくべき会議</vt:lpstr>
      <vt:lpstr>教育改革の背景</vt:lpstr>
      <vt:lpstr>大きな流れとしての三位一体改革</vt:lpstr>
      <vt:lpstr>大学教育改革</vt:lpstr>
      <vt:lpstr>大学入試改革</vt:lpstr>
      <vt:lpstr>学力の３要素</vt:lpstr>
      <vt:lpstr>３つの柱</vt:lpstr>
      <vt:lpstr>３つの学び</vt:lpstr>
      <vt:lpstr>PowerPoint プレゼンテーション</vt:lpstr>
      <vt:lpstr>ビジョン</vt:lpstr>
      <vt:lpstr>目指すもの</vt:lpstr>
      <vt:lpstr>「目的」と「目標」</vt:lpstr>
      <vt:lpstr>授業の基本構造</vt:lpstr>
      <vt:lpstr>「目的」の定型文</vt:lpstr>
      <vt:lpstr>目的・目標の具体例</vt:lpstr>
      <vt:lpstr>創造性とは</vt:lpstr>
      <vt:lpstr>発展課題の例</vt:lpstr>
      <vt:lpstr>課題に取り組む時間</vt:lpstr>
      <vt:lpstr>ＡＬ型授業の基盤は「安心感」</vt:lpstr>
      <vt:lpstr>授業の基本デザイン</vt:lpstr>
      <vt:lpstr>内発的動機付け</vt:lpstr>
      <vt:lpstr>内発的動機付け</vt:lpstr>
      <vt:lpstr>ＡＬ型授業と内発的動機付け</vt:lpstr>
      <vt:lpstr>３人の教員の紹介</vt:lpstr>
      <vt:lpstr>②授業の基本デザイン（大野）</vt:lpstr>
      <vt:lpstr>②授業の基本デザイン（大野）</vt:lpstr>
      <vt:lpstr>①目指したいもの（板山・香川）</vt:lpstr>
      <vt:lpstr>②授業のデザイン（板山）</vt:lpstr>
      <vt:lpstr>昨年までとの違い（板山）</vt:lpstr>
      <vt:lpstr>②授業のデザイン（香川）</vt:lpstr>
      <vt:lpstr> 実践の共通点 </vt:lpstr>
      <vt:lpstr>実践の相違点</vt:lpstr>
      <vt:lpstr>実践の相違点</vt:lpstr>
      <vt:lpstr>AL型授業の協働的実践</vt:lpstr>
      <vt:lpstr>PowerPoint プレゼンテーション</vt:lpstr>
      <vt:lpstr>「問い」の作成</vt:lpstr>
      <vt:lpstr>「問い」に関するアクティビティ</vt:lpstr>
      <vt:lpstr>PowerPoint プレゼンテーション</vt:lpstr>
      <vt:lpstr>AL型授業の全体像</vt:lpstr>
      <vt:lpstr>教員と生徒のPDCAサイクル</vt:lpstr>
      <vt:lpstr>生徒の行う「評価」</vt:lpstr>
      <vt:lpstr>第2回考査後授業アンケート（α）</vt:lpstr>
      <vt:lpstr>第2回考査後授業アンケート（β）</vt:lpstr>
      <vt:lpstr>第3回考査後授業アンケート（β）</vt:lpstr>
      <vt:lpstr>考査結果の活用</vt:lpstr>
      <vt:lpstr>第1回～第3回考査結果（α）</vt:lpstr>
      <vt:lpstr>AL型授業の効果</vt:lpstr>
      <vt:lpstr>PowerPoint プレゼンテーション</vt:lpstr>
      <vt:lpstr>「学校」「授業」の価値</vt:lpstr>
      <vt:lpstr>教員の「職能」の変化</vt:lpstr>
      <vt:lpstr>今考えている教師像</vt:lpstr>
      <vt:lpstr>情報発信・参考資料</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127</cp:revision>
  <cp:lastPrinted>2015-07-31T11:03:16Z</cp:lastPrinted>
  <dcterms:created xsi:type="dcterms:W3CDTF">2015-01-23T22:08:07Z</dcterms:created>
  <dcterms:modified xsi:type="dcterms:W3CDTF">2016-11-05T12:14:54Z</dcterms:modified>
</cp:coreProperties>
</file>