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10" r:id="rId2"/>
    <p:sldId id="494" r:id="rId3"/>
    <p:sldId id="311" r:id="rId4"/>
    <p:sldId id="312" r:id="rId5"/>
    <p:sldId id="483" r:id="rId6"/>
    <p:sldId id="484" r:id="rId7"/>
    <p:sldId id="505" r:id="rId8"/>
    <p:sldId id="476" r:id="rId9"/>
    <p:sldId id="480" r:id="rId10"/>
    <p:sldId id="481" r:id="rId11"/>
    <p:sldId id="482" r:id="rId12"/>
    <p:sldId id="392" r:id="rId13"/>
    <p:sldId id="488" r:id="rId14"/>
    <p:sldId id="486" r:id="rId15"/>
    <p:sldId id="487" r:id="rId16"/>
    <p:sldId id="503" r:id="rId17"/>
    <p:sldId id="504" r:id="rId18"/>
    <p:sldId id="498" r:id="rId19"/>
    <p:sldId id="499" r:id="rId20"/>
    <p:sldId id="500" r:id="rId21"/>
    <p:sldId id="501" r:id="rId22"/>
    <p:sldId id="489" r:id="rId23"/>
    <p:sldId id="490" r:id="rId24"/>
    <p:sldId id="492" r:id="rId25"/>
    <p:sldId id="491" r:id="rId26"/>
  </p:sldIdLst>
  <p:sldSz cx="9144000" cy="6858000" type="screen4x3"/>
  <p:notesSz cx="7053263" cy="10186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18" autoAdjust="0"/>
    <p:restoredTop sz="94718" autoAdjust="0"/>
  </p:normalViewPr>
  <p:slideViewPr>
    <p:cSldViewPr showGuides="1">
      <p:cViewPr varScale="1">
        <p:scale>
          <a:sx n="69" d="100"/>
          <a:sy n="69" d="100"/>
        </p:scale>
        <p:origin x="-5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9AA423-14EF-4EB8-AB87-A0195131CB6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41CEB8C3-8728-4179-9A8B-5E2AECFBF7DB}">
      <dgm:prSet/>
      <dgm:spPr/>
      <dgm:t>
        <a:bodyPr/>
        <a:lstStyle/>
        <a:p>
          <a:pPr rtl="0"/>
          <a:r>
            <a:rPr kumimoji="1" lang="ja-JP" smtClean="0"/>
            <a:t>ＡＬ型授業では、「楽しい！」という生徒と「不安だ・・・」という生徒がいる。このマインドセットの違いはなぜ生じるのか？また、後者を前者のマインドに移行するにはどのような方法が有効か？</a:t>
          </a:r>
          <a:endParaRPr lang="ja-JP"/>
        </a:p>
      </dgm:t>
    </dgm:pt>
    <dgm:pt modelId="{300DDED4-FC42-48D7-8AF3-0DE233612491}" type="parTrans" cxnId="{C90CB4A7-123E-44D9-BF46-E84B2548892F}">
      <dgm:prSet/>
      <dgm:spPr/>
      <dgm:t>
        <a:bodyPr/>
        <a:lstStyle/>
        <a:p>
          <a:endParaRPr kumimoji="1" lang="ja-JP" altLang="en-US"/>
        </a:p>
      </dgm:t>
    </dgm:pt>
    <dgm:pt modelId="{0A0F1F28-1B41-4EBA-9855-9C1434C93D9C}" type="sibTrans" cxnId="{C90CB4A7-123E-44D9-BF46-E84B2548892F}">
      <dgm:prSet/>
      <dgm:spPr/>
      <dgm:t>
        <a:bodyPr/>
        <a:lstStyle/>
        <a:p>
          <a:endParaRPr kumimoji="1" lang="ja-JP" altLang="en-US"/>
        </a:p>
      </dgm:t>
    </dgm:pt>
    <dgm:pt modelId="{C83E1E63-2837-4E99-B950-B9D0C421AAA5}" type="pres">
      <dgm:prSet presAssocID="{3A9AA423-14EF-4EB8-AB87-A0195131CB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F3C1AD2-7534-4EE3-8593-7816A7199702}" type="pres">
      <dgm:prSet presAssocID="{41CEB8C3-8728-4179-9A8B-5E2AECFBF7D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6D3F367-C4FD-4C2F-B784-04900C5F02CB}" type="presOf" srcId="{3A9AA423-14EF-4EB8-AB87-A0195131CB6D}" destId="{C83E1E63-2837-4E99-B950-B9D0C421AAA5}" srcOrd="0" destOrd="0" presId="urn:microsoft.com/office/officeart/2005/8/layout/vList2"/>
    <dgm:cxn modelId="{D2C73BBD-D1E5-470C-9E04-27735C40A81E}" type="presOf" srcId="{41CEB8C3-8728-4179-9A8B-5E2AECFBF7DB}" destId="{FF3C1AD2-7534-4EE3-8593-7816A7199702}" srcOrd="0" destOrd="0" presId="urn:microsoft.com/office/officeart/2005/8/layout/vList2"/>
    <dgm:cxn modelId="{C90CB4A7-123E-44D9-BF46-E84B2548892F}" srcId="{3A9AA423-14EF-4EB8-AB87-A0195131CB6D}" destId="{41CEB8C3-8728-4179-9A8B-5E2AECFBF7DB}" srcOrd="0" destOrd="0" parTransId="{300DDED4-FC42-48D7-8AF3-0DE233612491}" sibTransId="{0A0F1F28-1B41-4EBA-9855-9C1434C93D9C}"/>
    <dgm:cxn modelId="{E0B3377C-C75A-4081-83EE-0507142FBDF4}" type="presParOf" srcId="{C83E1E63-2837-4E99-B950-B9D0C421AAA5}" destId="{FF3C1AD2-7534-4EE3-8593-7816A719970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C1AD2-7534-4EE3-8593-7816A7199702}">
      <dsp:nvSpPr>
        <dsp:cNvPr id="0" name=""/>
        <dsp:cNvSpPr/>
      </dsp:nvSpPr>
      <dsp:spPr>
        <a:xfrm>
          <a:off x="0" y="128901"/>
          <a:ext cx="8229600" cy="4268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3200" kern="1200" smtClean="0"/>
            <a:t>ＡＬ型授業では、「楽しい！」という生徒と「不安だ・・・」という生徒がいる。このマインドセットの違いはなぜ生じるのか？また、後者を前者のマインドに移行するにはどのような方法が有効か？</a:t>
          </a:r>
          <a:endParaRPr lang="ja-JP" sz="3200" kern="1200"/>
        </a:p>
      </dsp:txBody>
      <dsp:txXfrm>
        <a:off x="208354" y="337255"/>
        <a:ext cx="7812892" cy="3851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999F4063-9611-41F3-92B8-EAAD48A3D9E5}" type="datetimeFigureOut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92F815A2-1DF3-4A35-ABA8-7995722CC0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344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BA75C57B-2036-4414-96D6-8D01A8963FD5}" type="datetimeFigureOut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765175"/>
            <a:ext cx="5091113" cy="381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25" tIns="47062" rIns="94125" bIns="470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38821"/>
            <a:ext cx="5642610" cy="4584144"/>
          </a:xfrm>
          <a:prstGeom prst="rect">
            <a:avLst/>
          </a:prstGeom>
        </p:spPr>
        <p:txBody>
          <a:bodyPr vert="horz" lIns="94125" tIns="47062" rIns="94125" bIns="4706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7522BAFA-627E-416A-87E0-E20C5AA48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61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10B-C191-441E-9397-0A0789623A32}" type="datetime1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6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9164-5B66-47C4-8968-BDD99E57499C}" type="datetime1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3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5861-6710-4A2B-8EB8-B9962E07A773}" type="datetime1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57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2BE1-A11C-4009-8A59-0570C1D9D869}" type="datetime1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50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1F2B-919F-4CC3-9373-9CD5F78543F1}" type="datetime1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36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B7E6-B212-436E-95B4-61D8E675F933}" type="datetime1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20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C9C6-4643-4F9B-9F49-6E936258F032}" type="datetime1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59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76BD-50A0-4BF7-B271-AD943FEEBEF1}" type="datetime1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74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9896-283B-44B6-BFF2-D6C42E4D730C}" type="datetime1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75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686-F766-4947-AE41-51AADE39D799}" type="datetime1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11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1EAD-3EED-4FD6-87A4-2F7B0A615CD7}" type="datetime1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65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C8FF-D611-4823-AE72-B93F05A6080F}" type="datetime1">
              <a:rPr kumimoji="1" lang="ja-JP" altLang="en-US" smtClean="0"/>
              <a:t>2016/8/5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9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iologymanabiai.jimdo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tomohisa.ohno.79" TargetMode="External"/><Relationship Id="rId2" Type="http://schemas.openxmlformats.org/officeDocument/2006/relationships/hyperlink" Target="http://biologymanabiai.jimd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ind-activelearning.com/set/29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628801"/>
            <a:ext cx="8640960" cy="1971650"/>
          </a:xfrm>
        </p:spPr>
        <p:txBody>
          <a:bodyPr>
            <a:normAutofit/>
          </a:bodyPr>
          <a:lstStyle/>
          <a:p>
            <a:r>
              <a:rPr lang="ja-JP" altLang="en-US" sz="4000" b="1" dirty="0" smtClean="0"/>
              <a:t>「</a:t>
            </a:r>
            <a:r>
              <a:rPr lang="ja-JP" altLang="en-US" sz="4000" b="1" dirty="0" smtClean="0"/>
              <a:t>目的</a:t>
            </a:r>
            <a:r>
              <a:rPr lang="ja-JP" altLang="en-US" sz="4000" b="1" dirty="0" smtClean="0"/>
              <a:t>」からデザインする</a:t>
            </a:r>
            <a:r>
              <a:rPr lang="en-US" altLang="ja-JP" sz="4000" b="1" dirty="0" smtClean="0"/>
              <a:t/>
            </a:r>
            <a:br>
              <a:rPr lang="en-US" altLang="ja-JP" sz="4000" b="1" dirty="0" smtClean="0"/>
            </a:br>
            <a:r>
              <a:rPr lang="en-US" altLang="ja-JP" sz="4000" b="1" dirty="0" smtClean="0"/>
              <a:t>AL</a:t>
            </a:r>
            <a:r>
              <a:rPr lang="ja-JP" altLang="en-US" sz="4000" b="1" dirty="0" smtClean="0"/>
              <a:t>型授業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584776" cy="1752600"/>
          </a:xfrm>
        </p:spPr>
        <p:txBody>
          <a:bodyPr>
            <a:normAutofit/>
          </a:bodyPr>
          <a:lstStyle/>
          <a:p>
            <a:r>
              <a:rPr lang="ja-JP" altLang="en-US" sz="3600" dirty="0" smtClean="0">
                <a:solidFill>
                  <a:schemeClr val="tx1"/>
                </a:solidFill>
              </a:rPr>
              <a:t>都立国立高等学校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</a:rPr>
              <a:t>大野智久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76056" y="260648"/>
            <a:ext cx="3897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160806</a:t>
            </a:r>
            <a:r>
              <a:rPr kumimoji="1" lang="ja-JP" altLang="en-US" dirty="0" smtClean="0"/>
              <a:t>　日本生物教育会</a:t>
            </a:r>
            <a:endParaRPr kumimoji="1" lang="en-US" altLang="ja-JP" dirty="0" smtClean="0"/>
          </a:p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71</a:t>
            </a:r>
            <a:r>
              <a:rPr kumimoji="1" lang="ja-JP" altLang="en-US" dirty="0" smtClean="0"/>
              <a:t>回全国大会熊本大会　口頭発表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92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社会人基礎力②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76400"/>
            <a:ext cx="8427358" cy="420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716016" y="5867980"/>
            <a:ext cx="3833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経済産業省（</a:t>
            </a:r>
            <a:r>
              <a:rPr kumimoji="1" lang="en-US" altLang="ja-JP" sz="2800" dirty="0" smtClean="0"/>
              <a:t>2006</a:t>
            </a:r>
            <a:r>
              <a:rPr kumimoji="1" lang="ja-JP" altLang="en-US" sz="2800" dirty="0" smtClean="0"/>
              <a:t>年）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1469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社会人基礎力③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00" y="2060848"/>
            <a:ext cx="85718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716016" y="5867980"/>
            <a:ext cx="3833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経済産業省（</a:t>
            </a:r>
            <a:r>
              <a:rPr kumimoji="1" lang="en-US" altLang="ja-JP" sz="2800" dirty="0" smtClean="0"/>
              <a:t>2006</a:t>
            </a:r>
            <a:r>
              <a:rPr kumimoji="1" lang="ja-JP" altLang="en-US" sz="2800" dirty="0" smtClean="0"/>
              <a:t>年）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7501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</a:t>
            </a:r>
            <a:r>
              <a:rPr lang="ja-JP" altLang="en-US" dirty="0"/>
              <a:t>型授業が必要な理由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9696" y="1567333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●主体的</a:t>
            </a:r>
            <a:r>
              <a:rPr lang="ja-JP" altLang="en-US" dirty="0"/>
              <a:t>・</a:t>
            </a:r>
            <a:r>
              <a:rPr lang="ja-JP" altLang="en-US" dirty="0" smtClean="0"/>
              <a:t>協働的な学びによる理解の深化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●「教えることのできないこと</a:t>
            </a:r>
            <a:r>
              <a:rPr lang="ja-JP" altLang="en-US" dirty="0" smtClean="0"/>
              <a:t>」の存在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　ｅｘ）社会人基礎力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 algn="ctr">
              <a:buNone/>
            </a:pPr>
            <a:r>
              <a:rPr lang="ja-JP" altLang="en-US" dirty="0"/>
              <a:t>「（教師が）教える」→「（生徒が）学ぶ」</a:t>
            </a:r>
          </a:p>
          <a:p>
            <a:pPr marL="0" indent="0" algn="ctr">
              <a:buNone/>
            </a:pPr>
            <a:r>
              <a:rPr lang="en-US" altLang="ja-JP" sz="4000" b="1" dirty="0" smtClean="0">
                <a:solidFill>
                  <a:srgbClr val="FF0000"/>
                </a:solidFill>
              </a:rPr>
              <a:t>Teach</a:t>
            </a:r>
            <a:r>
              <a:rPr lang="ja-JP" altLang="en-US" sz="4000" b="1" dirty="0">
                <a:solidFill>
                  <a:srgbClr val="FF0000"/>
                </a:solidFill>
              </a:rPr>
              <a:t>から</a:t>
            </a:r>
            <a:r>
              <a:rPr lang="en-US" altLang="ja-JP" sz="4000" b="1" dirty="0">
                <a:solidFill>
                  <a:srgbClr val="FF0000"/>
                </a:solidFill>
              </a:rPr>
              <a:t>Learn</a:t>
            </a:r>
            <a:r>
              <a:rPr lang="ja-JP" altLang="en-US" sz="4000" b="1" dirty="0" err="1">
                <a:solidFill>
                  <a:srgbClr val="FF0000"/>
                </a:solidFill>
              </a:rPr>
              <a:t>への</a:t>
            </a:r>
            <a:r>
              <a:rPr lang="ja-JP" altLang="en-US" sz="4000" b="1" dirty="0">
                <a:solidFill>
                  <a:srgbClr val="FF0000"/>
                </a:solidFill>
              </a:rPr>
              <a:t>質的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転換</a:t>
            </a:r>
            <a:endParaRPr kumimoji="1" lang="en-US" altLang="ja-JP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41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</a:t>
            </a:r>
            <a:r>
              <a:rPr kumimoji="1" lang="ja-JP" altLang="en-US" dirty="0" smtClean="0"/>
              <a:t>型授業の効果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●</a:t>
            </a:r>
            <a:r>
              <a:rPr lang="ja-JP" altLang="en-US" dirty="0"/>
              <a:t>「対話による学び」の効果の</a:t>
            </a:r>
            <a:r>
              <a:rPr lang="ja-JP" altLang="en-US" dirty="0" smtClean="0"/>
              <a:t>実感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「教えて」と言える</a:t>
            </a:r>
            <a:r>
              <a:rPr lang="ja-JP" altLang="en-US" sz="2400" dirty="0"/>
              <a:t>よう</a:t>
            </a:r>
            <a:r>
              <a:rPr lang="ja-JP" altLang="en-US" sz="2400" dirty="0" smtClean="0"/>
              <a:t>になることが重要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●テキストを読み込む</a:t>
            </a:r>
            <a:r>
              <a:rPr lang="ja-JP" altLang="en-US" dirty="0" smtClean="0"/>
              <a:t>力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400" dirty="0" smtClean="0"/>
              <a:t>　　「自分の目で見て自分の頭で考える」訓練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●問の</a:t>
            </a:r>
            <a:r>
              <a:rPr lang="ja-JP" altLang="en-US" dirty="0" smtClean="0"/>
              <a:t>発見</a:t>
            </a:r>
            <a:r>
              <a:rPr lang="ja-JP" altLang="en-US" dirty="0"/>
              <a:t>と</a:t>
            </a:r>
            <a:r>
              <a:rPr lang="ja-JP" altLang="en-US" dirty="0" smtClean="0"/>
              <a:t>探究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sz="2400" dirty="0" smtClean="0"/>
              <a:t>　　気になったことを</a:t>
            </a:r>
            <a:r>
              <a:rPr lang="ja-JP" altLang="en-US" sz="2400" dirty="0"/>
              <a:t>すぐ</a:t>
            </a:r>
            <a:r>
              <a:rPr lang="ja-JP" altLang="en-US" sz="2400" dirty="0" smtClean="0"/>
              <a:t>に探究→学びを楽しむ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dirty="0" smtClean="0"/>
              <a:t>●主体性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400" dirty="0" smtClean="0"/>
              <a:t>　　時間配分、試験後の「振り返り」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dirty="0" smtClean="0"/>
              <a:t>●広くて</a:t>
            </a:r>
            <a:r>
              <a:rPr lang="ja-JP" altLang="en-US" dirty="0"/>
              <a:t>ゆるやかなつながり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91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話題②</a:t>
            </a:r>
            <a:endParaRPr kumimoji="1" lang="en-US" altLang="ja-JP" sz="5400" b="1" dirty="0" smtClean="0"/>
          </a:p>
          <a:p>
            <a:pPr algn="ctr"/>
            <a:r>
              <a:rPr lang="en-US" altLang="ja-JP" sz="5400" b="1" dirty="0" smtClean="0"/>
              <a:t>AL</a:t>
            </a:r>
            <a:r>
              <a:rPr lang="ja-JP" altLang="en-US" sz="5400" b="1" dirty="0" smtClean="0"/>
              <a:t>型授業</a:t>
            </a:r>
            <a:r>
              <a:rPr lang="ja-JP" altLang="en-US" sz="5400" b="1" dirty="0" smtClean="0"/>
              <a:t>のデザイン</a:t>
            </a:r>
            <a:endParaRPr lang="ja-JP" altLang="en-US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409858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AL</a:t>
            </a:r>
            <a:r>
              <a:rPr lang="ja-JP" altLang="en-US" dirty="0" smtClean="0"/>
              <a:t>型授業の全体像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62292" y="1767006"/>
            <a:ext cx="738664" cy="41655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3600" dirty="0" smtClean="0"/>
              <a:t> ①目指したいもの  </a:t>
            </a:r>
            <a:endParaRPr kumimoji="1" lang="ja-JP" altLang="en-US" sz="3600" dirty="0"/>
          </a:p>
        </p:txBody>
      </p:sp>
      <p:sp>
        <p:nvSpPr>
          <p:cNvPr id="5" name="右矢印 4"/>
          <p:cNvSpPr/>
          <p:nvPr/>
        </p:nvSpPr>
        <p:spPr>
          <a:xfrm>
            <a:off x="2483768" y="2871252"/>
            <a:ext cx="4104456" cy="968003"/>
          </a:xfrm>
          <a:prstGeom prst="rightArrow">
            <a:avLst>
              <a:gd name="adj1" fmla="val 3625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64288" y="1791110"/>
            <a:ext cx="738664" cy="424731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3600" dirty="0"/>
              <a:t>③</a:t>
            </a:r>
            <a:r>
              <a:rPr kumimoji="1" lang="ja-JP" altLang="en-US" sz="3600" dirty="0" smtClean="0"/>
              <a:t>ＡＬ型授業の効果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5776" y="1916832"/>
            <a:ext cx="3877985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r>
              <a:rPr lang="ja-JP" altLang="en-US" sz="3600" dirty="0" smtClean="0"/>
              <a:t>②授業のデザイン</a:t>
            </a:r>
            <a:endParaRPr kumimoji="1" lang="en-US" altLang="ja-JP" sz="3600" dirty="0" smtClean="0"/>
          </a:p>
        </p:txBody>
      </p:sp>
      <p:sp>
        <p:nvSpPr>
          <p:cNvPr id="9" name="環状矢印 8"/>
          <p:cNvSpPr/>
          <p:nvPr/>
        </p:nvSpPr>
        <p:spPr>
          <a:xfrm rot="10800000">
            <a:off x="2223356" y="2752911"/>
            <a:ext cx="4697288" cy="3084125"/>
          </a:xfrm>
          <a:prstGeom prst="circularArrow">
            <a:avLst>
              <a:gd name="adj1" fmla="val 8955"/>
              <a:gd name="adj2" fmla="val 944356"/>
              <a:gd name="adj3" fmla="val 21331902"/>
              <a:gd name="adj4" fmla="val 10757551"/>
              <a:gd name="adj5" fmla="val 14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57505" y="5734997"/>
            <a:ext cx="2954655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r>
              <a:rPr lang="ja-JP" altLang="en-US" sz="3600" dirty="0" smtClean="0"/>
              <a:t>④授業の改善</a:t>
            </a:r>
            <a:endParaRPr kumimoji="1"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33895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内発的動機付け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0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エドワード・デシの「自己決定理論」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自律性の欲求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「えらべる」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 smtClean="0"/>
              <a:t>有能感の欲求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「できる」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 smtClean="0"/>
              <a:t>関係性の欲求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「つながれる」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報酬も罰も外発的動機付けであることに注意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190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アクティブラーニングの</a:t>
            </a:r>
            <a:r>
              <a:rPr lang="ja-JP" altLang="en-US" dirty="0"/>
              <a:t>有用性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1"/>
            <a:ext cx="8568952" cy="3268960"/>
          </a:xfrm>
        </p:spPr>
        <p:txBody>
          <a:bodyPr>
            <a:noAutofit/>
          </a:bodyPr>
          <a:lstStyle/>
          <a:p>
            <a:r>
              <a:rPr kumimoji="1" lang="ja-JP" altLang="en-US" dirty="0" smtClean="0"/>
              <a:t>多様な選択肢と選択の自由＝</a:t>
            </a:r>
            <a:r>
              <a:rPr lang="ja-JP" altLang="en-US" b="1" dirty="0" smtClean="0">
                <a:solidFill>
                  <a:srgbClr val="FF0000"/>
                </a:solidFill>
              </a:rPr>
              <a:t>「えらべる」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lang="ja-JP" altLang="en-US" dirty="0"/>
              <a:t>対話</a:t>
            </a:r>
            <a:r>
              <a:rPr lang="ja-JP" altLang="en-US" dirty="0" smtClean="0"/>
              <a:t>の中での学び＝</a:t>
            </a:r>
            <a:r>
              <a:rPr lang="ja-JP" altLang="en-US" b="1" dirty="0" smtClean="0">
                <a:solidFill>
                  <a:srgbClr val="FF0000"/>
                </a:solidFill>
              </a:rPr>
              <a:t>「</a:t>
            </a:r>
            <a:r>
              <a:rPr lang="ja-JP" altLang="en-US" b="1" dirty="0">
                <a:solidFill>
                  <a:srgbClr val="FF0000"/>
                </a:solidFill>
              </a:rPr>
              <a:t>つながれる</a:t>
            </a:r>
            <a:r>
              <a:rPr lang="ja-JP" altLang="en-US" b="1" dirty="0" smtClean="0">
                <a:solidFill>
                  <a:srgbClr val="FF0000"/>
                </a:solidFill>
              </a:rPr>
              <a:t>」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r>
              <a:rPr lang="ja-JP" altLang="en-US" dirty="0" smtClean="0"/>
              <a:t>到達段階に応じた学び＝</a:t>
            </a:r>
            <a:r>
              <a:rPr lang="ja-JP" altLang="en-US" b="1" dirty="0" smtClean="0">
                <a:solidFill>
                  <a:srgbClr val="FF0000"/>
                </a:solidFill>
              </a:rPr>
              <a:t>「できる」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5374957"/>
            <a:ext cx="849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内発的動機付けにより「やる気」が向上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306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「</a:t>
            </a:r>
            <a:r>
              <a:rPr lang="ja-JP" altLang="en-US" dirty="0" smtClean="0"/>
              <a:t>不安</a:t>
            </a:r>
            <a:r>
              <a:rPr lang="ja-JP" altLang="en-US" dirty="0" smtClean="0"/>
              <a:t>」か「ワクワク」か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0806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62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ＡＬ型授業の基盤は「安心感」</a:t>
            </a:r>
            <a:endParaRPr kumimoji="1" lang="ja-JP" altLang="en-US" dirty="0"/>
          </a:p>
        </p:txBody>
      </p:sp>
      <p:grpSp>
        <p:nvGrpSpPr>
          <p:cNvPr id="13" name="グループ化 12"/>
          <p:cNvGrpSpPr>
            <a:grpSpLocks noChangeAspect="1"/>
          </p:cNvGrpSpPr>
          <p:nvPr/>
        </p:nvGrpSpPr>
        <p:grpSpPr>
          <a:xfrm>
            <a:off x="2183615" y="1412776"/>
            <a:ext cx="5052680" cy="5052680"/>
            <a:chOff x="2608363" y="1660847"/>
            <a:chExt cx="4114800" cy="4114800"/>
          </a:xfrm>
        </p:grpSpPr>
        <p:sp>
          <p:nvSpPr>
            <p:cNvPr id="5" name="円/楕円 4"/>
            <p:cNvSpPr>
              <a:spLocks noChangeAspect="1"/>
            </p:cNvSpPr>
            <p:nvPr/>
          </p:nvSpPr>
          <p:spPr>
            <a:xfrm>
              <a:off x="2608363" y="1660847"/>
              <a:ext cx="4114800" cy="411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>
              <a:spLocks noChangeAspect="1"/>
            </p:cNvSpPr>
            <p:nvPr/>
          </p:nvSpPr>
          <p:spPr>
            <a:xfrm>
              <a:off x="3294163" y="2346647"/>
              <a:ext cx="2743200" cy="27432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>
              <a:spLocks noChangeAspect="1"/>
            </p:cNvSpPr>
            <p:nvPr/>
          </p:nvSpPr>
          <p:spPr>
            <a:xfrm>
              <a:off x="3979963" y="3032447"/>
              <a:ext cx="1371600" cy="1371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4122818" y="3472606"/>
              <a:ext cx="1099570" cy="37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安心</a:t>
              </a:r>
              <a:endPara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122818" y="2494111"/>
              <a:ext cx="1099570" cy="37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挑戦</a:t>
              </a:r>
              <a:endPara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122818" y="1816422"/>
              <a:ext cx="1099570" cy="37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混乱</a:t>
              </a:r>
              <a:endPara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1" name="下矢印 10"/>
            <p:cNvSpPr/>
            <p:nvPr/>
          </p:nvSpPr>
          <p:spPr>
            <a:xfrm rot="13279003">
              <a:off x="4905305" y="2727980"/>
              <a:ext cx="504056" cy="894975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978534" y="3175467"/>
              <a:ext cx="1099570" cy="37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成長</a:t>
              </a:r>
              <a:endPara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98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スライド資料の公開に関して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b="1" dirty="0" smtClean="0"/>
              <a:t>ハンドアウトはありません。</a:t>
            </a:r>
            <a:endParaRPr lang="en-US" altLang="ja-JP" sz="2400" b="1" dirty="0" smtClean="0"/>
          </a:p>
          <a:p>
            <a:pPr marL="0" indent="0">
              <a:buNone/>
            </a:pP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発表</a:t>
            </a:r>
            <a:r>
              <a:rPr lang="ja-JP" altLang="en-US" sz="2400" b="1" dirty="0" smtClean="0"/>
              <a:t>の概要は要旨集を参照ください。</a:t>
            </a:r>
            <a:endParaRPr lang="en-US" altLang="ja-JP" sz="2400" b="1" dirty="0" smtClean="0"/>
          </a:p>
          <a:p>
            <a:pPr marL="0" indent="0">
              <a:buNone/>
            </a:pP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 smtClean="0"/>
              <a:t>スライド</a:t>
            </a:r>
            <a:r>
              <a:rPr lang="ja-JP" altLang="en-US" sz="2400" b="1" dirty="0"/>
              <a:t>は</a:t>
            </a:r>
            <a:r>
              <a:rPr lang="ja-JP" altLang="en-US" sz="2400" b="1" dirty="0" smtClean="0"/>
              <a:t>個人</a:t>
            </a:r>
            <a:r>
              <a:rPr lang="ja-JP" altLang="en-US" sz="2400" b="1" dirty="0"/>
              <a:t>の</a:t>
            </a:r>
            <a:r>
              <a:rPr lang="ja-JP" altLang="en-US" sz="2400" b="1" dirty="0" smtClean="0"/>
              <a:t>ＨＰで公開しています。</a:t>
            </a:r>
            <a:endParaRPr lang="ja-JP" altLang="en-US" sz="2400" b="1" dirty="0"/>
          </a:p>
          <a:p>
            <a:endParaRPr lang="ja-JP" altLang="en-US" sz="2400" dirty="0"/>
          </a:p>
          <a:p>
            <a:pPr marL="0" indent="0">
              <a:buNone/>
            </a:pPr>
            <a:r>
              <a:rPr lang="ja-JP" altLang="en-US" b="1" dirty="0" smtClean="0"/>
              <a:t>生物</a:t>
            </a:r>
            <a:r>
              <a:rPr lang="ja-JP" altLang="en-US" b="1" dirty="0"/>
              <a:t>「を」教える視点　生物「で」教える視点</a:t>
            </a:r>
          </a:p>
          <a:p>
            <a:pPr marL="0" indent="0">
              <a:buNone/>
            </a:pPr>
            <a:r>
              <a:rPr lang="en-US" altLang="ja-JP" b="1" dirty="0">
                <a:hlinkClick r:id="rId2"/>
              </a:rPr>
              <a:t>http://biologymanabiai.jimdo.com</a:t>
            </a:r>
            <a:r>
              <a:rPr lang="en-US" altLang="ja-JP" b="1" dirty="0" smtClean="0">
                <a:hlinkClick r:id="rId2"/>
              </a:rPr>
              <a:t>/</a:t>
            </a:r>
            <a:endParaRPr lang="en-US" altLang="ja-JP" b="1" dirty="0" smtClean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83265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授業</a:t>
            </a:r>
            <a:r>
              <a:rPr lang="ja-JP" altLang="en-US" dirty="0"/>
              <a:t>の基本</a:t>
            </a:r>
            <a:r>
              <a:rPr lang="ja-JP" altLang="en-US" dirty="0" smtClean="0"/>
              <a:t>デザイン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b="1" dirty="0" smtClean="0"/>
              <a:t>●</a:t>
            </a:r>
            <a:r>
              <a:rPr lang="ja-JP" altLang="en-US" b="1" dirty="0" smtClean="0"/>
              <a:t>プリント</a:t>
            </a:r>
            <a:endParaRPr lang="ja-JP" altLang="en-US" b="1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dirty="0" smtClean="0"/>
              <a:t>どこまで提示するか？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「目的」「課題」「発展課題」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・プリント配布をなくすか？</a:t>
            </a: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b="1" dirty="0"/>
              <a:t>●時間配分</a:t>
            </a:r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en-US" dirty="0"/>
              <a:t>講義</a:t>
            </a:r>
            <a:r>
              <a:rPr lang="ja-JP" altLang="en-US" dirty="0" smtClean="0"/>
              <a:t>をどの程度入れるか？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50</a:t>
            </a:r>
            <a:r>
              <a:rPr lang="ja-JP" altLang="en-US" dirty="0" smtClean="0"/>
              <a:t>分のまとまりか、単元のまとまりか？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1916832"/>
            <a:ext cx="7879080" cy="34778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sz="4000" b="1" dirty="0" smtClean="0">
                <a:latin typeface="+mj-ea"/>
                <a:ea typeface="+mj-ea"/>
              </a:rPr>
              <a:t>すべては「生徒の実態」に応じて</a:t>
            </a:r>
            <a:endParaRPr lang="en-US" altLang="ja-JP" sz="4000" b="1" dirty="0" smtClean="0">
              <a:latin typeface="+mj-ea"/>
              <a:ea typeface="+mj-ea"/>
            </a:endParaRPr>
          </a:p>
          <a:p>
            <a:endParaRPr lang="en-US" altLang="ja-JP" sz="3600" b="1" dirty="0" smtClean="0">
              <a:latin typeface="+mj-ea"/>
              <a:ea typeface="+mj-ea"/>
            </a:endParaRPr>
          </a:p>
          <a:p>
            <a:r>
              <a:rPr lang="ja-JP" altLang="en-US" sz="3600" b="1" dirty="0" smtClean="0">
                <a:latin typeface="+mj-ea"/>
                <a:ea typeface="+mj-ea"/>
              </a:rPr>
              <a:t>考えるポイント</a:t>
            </a:r>
            <a:endParaRPr lang="en-US" altLang="ja-JP" sz="3600" b="1" dirty="0">
              <a:latin typeface="+mj-ea"/>
              <a:ea typeface="+mj-ea"/>
            </a:endParaRPr>
          </a:p>
          <a:p>
            <a:r>
              <a:rPr lang="ja-JP" altLang="en-US" sz="3600" b="1" dirty="0">
                <a:latin typeface="+mj-ea"/>
                <a:ea typeface="+mj-ea"/>
              </a:rPr>
              <a:t>●</a:t>
            </a:r>
            <a:r>
              <a:rPr lang="ja-JP" altLang="en-US" sz="3600" b="1" dirty="0" smtClean="0">
                <a:latin typeface="+mj-ea"/>
                <a:ea typeface="+mj-ea"/>
              </a:rPr>
              <a:t>「目的」は何か？</a:t>
            </a:r>
            <a:endParaRPr lang="en-US" altLang="ja-JP" sz="3600" b="1" dirty="0" smtClean="0">
              <a:latin typeface="+mj-ea"/>
              <a:ea typeface="+mj-ea"/>
            </a:endParaRPr>
          </a:p>
          <a:p>
            <a:endParaRPr lang="en-US" altLang="ja-JP" sz="3600" b="1" dirty="0">
              <a:latin typeface="+mj-ea"/>
              <a:ea typeface="+mj-ea"/>
            </a:endParaRPr>
          </a:p>
          <a:p>
            <a:r>
              <a:rPr lang="ja-JP" altLang="en-US" sz="3600" b="1" dirty="0" smtClean="0">
                <a:latin typeface="+mj-ea"/>
                <a:ea typeface="+mj-ea"/>
              </a:rPr>
              <a:t>●「安心感」は教室にあるか？</a:t>
            </a:r>
            <a:endParaRPr lang="en-US" altLang="ja-JP" sz="3600" b="1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4665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授業</a:t>
            </a:r>
            <a:r>
              <a:rPr lang="ja-JP" altLang="en-US" dirty="0"/>
              <a:t>の基本</a:t>
            </a:r>
            <a:r>
              <a:rPr lang="ja-JP" altLang="en-US" dirty="0" smtClean="0"/>
              <a:t>デザイン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●グループ分け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</a:t>
            </a:r>
            <a:r>
              <a:rPr lang="ja-JP" altLang="en-US" dirty="0" smtClean="0"/>
              <a:t>人数は何人がよいか？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・分け方はどうすればよいか？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・教員は介入すべきか？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b="1" dirty="0" smtClean="0"/>
              <a:t>●</a:t>
            </a:r>
            <a:r>
              <a:rPr lang="ja-JP" altLang="en-US" b="1" dirty="0"/>
              <a:t>課題の答え・ヒント</a:t>
            </a:r>
          </a:p>
          <a:p>
            <a:pPr marL="0" indent="0">
              <a:buNone/>
            </a:pPr>
            <a:r>
              <a:rPr lang="ja-JP" altLang="en-US" dirty="0" smtClean="0"/>
              <a:t>・答えやヒントは提示すべきか？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b="1" dirty="0" smtClean="0"/>
              <a:t>●</a:t>
            </a:r>
            <a:r>
              <a:rPr lang="ja-JP" altLang="en-US" b="1" dirty="0"/>
              <a:t>確認</a:t>
            </a:r>
            <a:r>
              <a:rPr lang="ja-JP" altLang="en-US" b="1" dirty="0" smtClean="0"/>
              <a:t>テスト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dirty="0" smtClean="0"/>
              <a:t>・確認テストは実施すべきか？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1916832"/>
            <a:ext cx="7879080" cy="34778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sz="4000" b="1" dirty="0" smtClean="0">
                <a:latin typeface="+mj-ea"/>
                <a:ea typeface="+mj-ea"/>
              </a:rPr>
              <a:t>すべては「生徒の実態」に応じて</a:t>
            </a:r>
            <a:endParaRPr lang="en-US" altLang="ja-JP" sz="4000" b="1" dirty="0" smtClean="0">
              <a:latin typeface="+mj-ea"/>
              <a:ea typeface="+mj-ea"/>
            </a:endParaRPr>
          </a:p>
          <a:p>
            <a:endParaRPr lang="en-US" altLang="ja-JP" sz="3600" b="1" dirty="0" smtClean="0">
              <a:latin typeface="+mj-ea"/>
              <a:ea typeface="+mj-ea"/>
            </a:endParaRPr>
          </a:p>
          <a:p>
            <a:r>
              <a:rPr lang="ja-JP" altLang="en-US" sz="3600" b="1" dirty="0" smtClean="0">
                <a:latin typeface="+mj-ea"/>
                <a:ea typeface="+mj-ea"/>
              </a:rPr>
              <a:t>考えるポイント</a:t>
            </a:r>
            <a:endParaRPr lang="en-US" altLang="ja-JP" sz="3600" b="1" dirty="0">
              <a:latin typeface="+mj-ea"/>
              <a:ea typeface="+mj-ea"/>
            </a:endParaRPr>
          </a:p>
          <a:p>
            <a:r>
              <a:rPr lang="ja-JP" altLang="en-US" sz="3600" b="1" dirty="0">
                <a:latin typeface="+mj-ea"/>
                <a:ea typeface="+mj-ea"/>
              </a:rPr>
              <a:t>●</a:t>
            </a:r>
            <a:r>
              <a:rPr lang="ja-JP" altLang="en-US" sz="3600" b="1" dirty="0" smtClean="0">
                <a:latin typeface="+mj-ea"/>
                <a:ea typeface="+mj-ea"/>
              </a:rPr>
              <a:t>「目的」は何か？</a:t>
            </a:r>
            <a:endParaRPr lang="en-US" altLang="ja-JP" sz="3600" b="1" dirty="0" smtClean="0">
              <a:latin typeface="+mj-ea"/>
              <a:ea typeface="+mj-ea"/>
            </a:endParaRPr>
          </a:p>
          <a:p>
            <a:endParaRPr lang="en-US" altLang="ja-JP" sz="3600" b="1" dirty="0">
              <a:latin typeface="+mj-ea"/>
              <a:ea typeface="+mj-ea"/>
            </a:endParaRPr>
          </a:p>
          <a:p>
            <a:r>
              <a:rPr lang="ja-JP" altLang="en-US" sz="3600" b="1" dirty="0" smtClean="0">
                <a:latin typeface="+mj-ea"/>
                <a:ea typeface="+mj-ea"/>
              </a:rPr>
              <a:t>●「安心感」は教室にあるか？</a:t>
            </a:r>
            <a:endParaRPr lang="en-US" altLang="ja-JP" sz="3600" b="1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766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want</a:t>
            </a:r>
            <a:r>
              <a:rPr lang="ja-JP" altLang="en-US" dirty="0"/>
              <a:t>と</a:t>
            </a:r>
            <a:r>
              <a:rPr lang="en-US" altLang="ja-JP" dirty="0"/>
              <a:t>can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4300" b="1" dirty="0" smtClean="0">
                <a:solidFill>
                  <a:srgbClr val="FF0000"/>
                </a:solidFill>
              </a:rPr>
              <a:t>want</a:t>
            </a:r>
            <a:endParaRPr lang="en-US" altLang="ja-JP" sz="43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3500" dirty="0" smtClean="0"/>
              <a:t>AL</a:t>
            </a:r>
            <a:r>
              <a:rPr lang="ja-JP" altLang="en-US" sz="3500" dirty="0"/>
              <a:t>型授業によって目指したいものがある</a:t>
            </a:r>
            <a:r>
              <a:rPr lang="ja-JP" altLang="en-US" sz="3500" dirty="0" smtClean="0"/>
              <a:t>状態</a:t>
            </a:r>
            <a:endParaRPr lang="en-US" altLang="ja-JP" sz="3500" dirty="0" smtClean="0"/>
          </a:p>
          <a:p>
            <a:pPr marL="0" indent="0">
              <a:buNone/>
            </a:pPr>
            <a:r>
              <a:rPr lang="en-US" altLang="ja-JP" sz="4300" b="1" dirty="0" smtClean="0">
                <a:solidFill>
                  <a:srgbClr val="FF0000"/>
                </a:solidFill>
              </a:rPr>
              <a:t>can</a:t>
            </a:r>
          </a:p>
          <a:p>
            <a:pPr marL="0" indent="0">
              <a:buNone/>
            </a:pPr>
            <a:r>
              <a:rPr lang="ja-JP" altLang="en-US" sz="3500" dirty="0" smtClean="0"/>
              <a:t>上記</a:t>
            </a:r>
            <a:r>
              <a:rPr lang="en-US" altLang="ja-JP" sz="3500" dirty="0"/>
              <a:t>want</a:t>
            </a:r>
            <a:r>
              <a:rPr lang="ja-JP" altLang="en-US" sz="3500" dirty="0"/>
              <a:t>に対して、今の自分の経験値でできる</a:t>
            </a:r>
            <a:r>
              <a:rPr lang="ja-JP" altLang="en-US" sz="3500" dirty="0" smtClean="0"/>
              <a:t>こと</a:t>
            </a:r>
            <a:endParaRPr lang="en-US" altLang="ja-JP" sz="3500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※must</a:t>
            </a:r>
            <a:r>
              <a:rPr lang="ja-JP" altLang="en-US" dirty="0" smtClean="0"/>
              <a:t>や</a:t>
            </a:r>
            <a:r>
              <a:rPr lang="en-US" altLang="ja-JP" dirty="0" smtClean="0"/>
              <a:t>should</a:t>
            </a:r>
            <a:r>
              <a:rPr lang="ja-JP" altLang="en-US" dirty="0" smtClean="0"/>
              <a:t>ではなく</a:t>
            </a:r>
            <a:r>
              <a:rPr lang="en-US" altLang="ja-JP" dirty="0" smtClean="0"/>
              <a:t>want</a:t>
            </a:r>
            <a:r>
              <a:rPr lang="ja-JP" altLang="en-US" dirty="0" smtClean="0"/>
              <a:t>と</a:t>
            </a:r>
            <a:r>
              <a:rPr lang="en-US" altLang="ja-JP" dirty="0" smtClean="0"/>
              <a:t>can</a:t>
            </a:r>
            <a:r>
              <a:rPr lang="ja-JP" altLang="en-US" dirty="0" smtClean="0"/>
              <a:t>から始める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2001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「型」よりも「柔軟性」を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AL</a:t>
            </a:r>
            <a:r>
              <a:rPr lang="ja-JP" altLang="en-US" dirty="0"/>
              <a:t>型授業には「こうやれば必ずうまくいく」という「ゴールデンルール」はない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endParaRPr lang="ja-JP" altLang="en-US" dirty="0"/>
          </a:p>
          <a:p>
            <a:r>
              <a:rPr lang="ja-JP" altLang="en-US" dirty="0"/>
              <a:t>生徒と教員、周囲の状況の実態に応じて、</a:t>
            </a:r>
            <a:r>
              <a:rPr lang="ja-JP" altLang="en-US" b="1" dirty="0">
                <a:solidFill>
                  <a:srgbClr val="FF0000"/>
                </a:solidFill>
              </a:rPr>
              <a:t>柔軟に、変容し続けることが重要</a:t>
            </a:r>
            <a:r>
              <a:rPr lang="ja-JP" altLang="en-US" dirty="0"/>
              <a:t>。</a:t>
            </a:r>
          </a:p>
          <a:p>
            <a:endParaRPr lang="ja-JP" altLang="en-US" dirty="0"/>
          </a:p>
          <a:p>
            <a:pPr marL="0" indent="0">
              <a:buNone/>
            </a:pPr>
            <a:r>
              <a:rPr lang="en-US" altLang="ja-JP" sz="2800" dirty="0" smtClean="0"/>
              <a:t>※</a:t>
            </a:r>
            <a:r>
              <a:rPr lang="ja-JP" altLang="en-US" sz="2800" dirty="0" smtClean="0"/>
              <a:t>「</a:t>
            </a:r>
            <a:r>
              <a:rPr lang="ja-JP" altLang="en-US" sz="2800" dirty="0"/>
              <a:t>まずやってみる」ことも重要</a:t>
            </a:r>
            <a:r>
              <a:rPr lang="ja-JP" altLang="en-US" sz="2800" dirty="0" smtClean="0"/>
              <a:t>。やりながら、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試行</a:t>
            </a:r>
            <a:r>
              <a:rPr lang="ja-JP" altLang="en-US" sz="2800" dirty="0"/>
              <a:t>錯誤し、</a:t>
            </a:r>
            <a:r>
              <a:rPr lang="en-US" altLang="ja-JP" sz="2800" dirty="0"/>
              <a:t>want</a:t>
            </a:r>
            <a:r>
              <a:rPr lang="ja-JP" altLang="en-US" sz="2800" dirty="0"/>
              <a:t>や</a:t>
            </a:r>
            <a:r>
              <a:rPr lang="en-US" altLang="ja-JP" sz="2800" dirty="0"/>
              <a:t>can</a:t>
            </a:r>
            <a:r>
              <a:rPr lang="ja-JP" altLang="en-US" sz="2800" dirty="0"/>
              <a:t>が自然と広がっていく。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6051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PDCA</a:t>
            </a:r>
            <a:r>
              <a:rPr kumimoji="1" lang="ja-JP" altLang="en-US" dirty="0" smtClean="0"/>
              <a:t>サイクル</a:t>
            </a:r>
            <a:endParaRPr kumimoji="1" lang="ja-JP" altLang="en-US" dirty="0"/>
          </a:p>
        </p:txBody>
      </p:sp>
      <p:sp>
        <p:nvSpPr>
          <p:cNvPr id="5" name="曲折矢印 4"/>
          <p:cNvSpPr/>
          <p:nvPr/>
        </p:nvSpPr>
        <p:spPr>
          <a:xfrm rot="5400000">
            <a:off x="6191766" y="2172547"/>
            <a:ext cx="813816" cy="8686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91799" y="1628800"/>
            <a:ext cx="197522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800" b="1" dirty="0" smtClean="0">
                <a:solidFill>
                  <a:srgbClr val="FF0000"/>
                </a:solidFill>
                <a:latin typeface="+mj-ea"/>
                <a:ea typeface="+mj-ea"/>
              </a:rPr>
              <a:t>P</a:t>
            </a:r>
          </a:p>
          <a:p>
            <a:r>
              <a:rPr lang="ja-JP" altLang="en-US" sz="3600" dirty="0" smtClean="0"/>
              <a:t>　</a:t>
            </a:r>
            <a:r>
              <a:rPr lang="en-US" altLang="ja-JP" sz="3600" dirty="0" smtClean="0"/>
              <a:t>Plan</a:t>
            </a:r>
            <a:r>
              <a:rPr lang="ja-JP" altLang="en-US" sz="3600" dirty="0" smtClean="0"/>
              <a:t>　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45178" y="3143260"/>
            <a:ext cx="2004075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4800" b="1" dirty="0">
                <a:solidFill>
                  <a:srgbClr val="FF0000"/>
                </a:solidFill>
                <a:latin typeface="+mj-ea"/>
                <a:ea typeface="+mj-ea"/>
              </a:rPr>
              <a:t>A</a:t>
            </a:r>
            <a:endParaRPr kumimoji="1" lang="en-US" altLang="ja-JP" sz="4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ja-JP" sz="3600" dirty="0" smtClean="0"/>
              <a:t>  Action  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18248" y="4797152"/>
            <a:ext cx="192232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4800" b="1" dirty="0">
                <a:solidFill>
                  <a:srgbClr val="FF0000"/>
                </a:solidFill>
                <a:latin typeface="+mj-ea"/>
                <a:ea typeface="+mj-ea"/>
              </a:rPr>
              <a:t>C</a:t>
            </a:r>
            <a:endParaRPr kumimoji="1" lang="en-US" altLang="ja-JP" sz="4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ja-JP" sz="3600" dirty="0" smtClean="0"/>
              <a:t>  Check  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37697" y="3151724"/>
            <a:ext cx="1955985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4800" b="1" dirty="0">
                <a:solidFill>
                  <a:srgbClr val="FF0000"/>
                </a:solidFill>
                <a:latin typeface="+mj-ea"/>
                <a:ea typeface="+mj-ea"/>
              </a:rPr>
              <a:t>D</a:t>
            </a:r>
            <a:endParaRPr kumimoji="1" lang="en-US" altLang="ja-JP" sz="4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ja-JP" altLang="en-US" sz="3600" dirty="0" smtClean="0"/>
              <a:t>　 </a:t>
            </a:r>
            <a:r>
              <a:rPr lang="en-US" altLang="ja-JP" sz="3600" dirty="0" smtClean="0"/>
              <a:t>Do </a:t>
            </a:r>
            <a:r>
              <a:rPr lang="ja-JP" altLang="en-US" sz="3600" dirty="0" smtClean="0"/>
              <a:t>　</a:t>
            </a:r>
            <a:endParaRPr kumimoji="1" lang="ja-JP" altLang="en-US" sz="3600" dirty="0"/>
          </a:p>
        </p:txBody>
      </p:sp>
      <p:sp>
        <p:nvSpPr>
          <p:cNvPr id="12" name="曲折矢印 11"/>
          <p:cNvSpPr/>
          <p:nvPr/>
        </p:nvSpPr>
        <p:spPr>
          <a:xfrm rot="10800000">
            <a:off x="6219198" y="5055310"/>
            <a:ext cx="813816" cy="8686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曲折矢印 12"/>
          <p:cNvSpPr/>
          <p:nvPr/>
        </p:nvSpPr>
        <p:spPr>
          <a:xfrm>
            <a:off x="2521010" y="2145115"/>
            <a:ext cx="813816" cy="8686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曲折矢印 13"/>
          <p:cNvSpPr/>
          <p:nvPr/>
        </p:nvSpPr>
        <p:spPr>
          <a:xfrm rot="16200000">
            <a:off x="2423088" y="4964016"/>
            <a:ext cx="813816" cy="8686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4402" y="1628800"/>
            <a:ext cx="8535670" cy="437042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 smtClean="0">
                <a:latin typeface="+mj-ea"/>
                <a:ea typeface="+mj-ea"/>
              </a:rPr>
              <a:t>常に意識することは・・・</a:t>
            </a:r>
            <a:endParaRPr lang="en-US" altLang="ja-JP" sz="3600" b="1" dirty="0" smtClean="0">
              <a:latin typeface="+mj-ea"/>
              <a:ea typeface="+mj-ea"/>
            </a:endParaRPr>
          </a:p>
          <a:p>
            <a:endParaRPr lang="en-US" altLang="ja-JP" sz="3600" b="1" dirty="0">
              <a:latin typeface="+mj-ea"/>
              <a:ea typeface="+mj-ea"/>
            </a:endParaRPr>
          </a:p>
          <a:p>
            <a:r>
              <a:rPr lang="ja-JP" altLang="en-US" sz="3600" b="1" dirty="0" smtClean="0">
                <a:latin typeface="+mj-ea"/>
                <a:ea typeface="+mj-ea"/>
              </a:rPr>
              <a:t>●生徒にどのように成長してほしいか？</a:t>
            </a:r>
            <a:endParaRPr lang="en-US" altLang="ja-JP" sz="3600" b="1" dirty="0" smtClean="0">
              <a:latin typeface="+mj-ea"/>
              <a:ea typeface="+mj-ea"/>
            </a:endParaRPr>
          </a:p>
          <a:p>
            <a:endParaRPr kumimoji="1" lang="en-US" altLang="ja-JP" sz="3600" b="1" dirty="0">
              <a:latin typeface="+mj-ea"/>
              <a:ea typeface="+mj-ea"/>
            </a:endParaRPr>
          </a:p>
          <a:p>
            <a:r>
              <a:rPr lang="ja-JP" altLang="en-US" sz="3600" b="1" dirty="0" smtClean="0">
                <a:latin typeface="+mj-ea"/>
                <a:ea typeface="+mj-ea"/>
              </a:rPr>
              <a:t>●教育を通じて実現したいことは何か？</a:t>
            </a:r>
            <a:endParaRPr lang="en-US" altLang="ja-JP" sz="3600" b="1" dirty="0" smtClean="0">
              <a:latin typeface="+mj-ea"/>
              <a:ea typeface="+mj-ea"/>
            </a:endParaRPr>
          </a:p>
          <a:p>
            <a:pPr algn="ctr"/>
            <a:endParaRPr lang="en-US" altLang="ja-JP" sz="4400" b="1" dirty="0" smtClean="0">
              <a:latin typeface="+mj-ea"/>
              <a:ea typeface="+mj-ea"/>
            </a:endParaRPr>
          </a:p>
          <a:p>
            <a:pPr algn="ctr"/>
            <a:r>
              <a:rPr lang="ja-JP" altLang="en-US" sz="4800" b="1" dirty="0" smtClean="0">
                <a:latin typeface="+mj-ea"/>
                <a:ea typeface="+mj-ea"/>
              </a:rPr>
              <a:t>＝「目的」からのデザイン</a:t>
            </a:r>
            <a:endParaRPr lang="en-US" altLang="ja-JP" sz="4800" b="1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839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情報発信・参考資料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b="1" dirty="0" smtClean="0"/>
              <a:t>①</a:t>
            </a:r>
            <a:r>
              <a:rPr lang="ja-JP" altLang="en-US" sz="2400" b="1" dirty="0"/>
              <a:t>個人のＨＰ</a:t>
            </a:r>
          </a:p>
          <a:p>
            <a:pPr marL="0" indent="0">
              <a:buNone/>
            </a:pPr>
            <a:r>
              <a:rPr lang="ja-JP" altLang="en-US" sz="1600" dirty="0" smtClean="0"/>
              <a:t>授業プリントや各種資料の公開</a:t>
            </a:r>
            <a:endParaRPr lang="en-US" altLang="ja-JP" sz="1600" dirty="0" smtClean="0"/>
          </a:p>
          <a:p>
            <a:endParaRPr lang="ja-JP" altLang="en-US" sz="1600" dirty="0"/>
          </a:p>
          <a:p>
            <a:pPr marL="0" indent="0">
              <a:buNone/>
            </a:pPr>
            <a:r>
              <a:rPr lang="ja-JP" altLang="en-US" sz="1800" b="1" dirty="0" smtClean="0"/>
              <a:t>生物</a:t>
            </a:r>
            <a:r>
              <a:rPr lang="ja-JP" altLang="en-US" sz="1800" b="1" dirty="0"/>
              <a:t>「を」教える視点　生物「で」教える視点</a:t>
            </a:r>
          </a:p>
          <a:p>
            <a:pPr marL="0" indent="0">
              <a:buNone/>
            </a:pPr>
            <a:r>
              <a:rPr lang="en-US" altLang="ja-JP" sz="1800" dirty="0">
                <a:hlinkClick r:id="rId2"/>
              </a:rPr>
              <a:t>http://biologymanabiai.jimdo.com</a:t>
            </a:r>
            <a:r>
              <a:rPr lang="en-US" altLang="ja-JP" sz="1800" dirty="0" smtClean="0">
                <a:hlinkClick r:id="rId2"/>
              </a:rPr>
              <a:t>/</a:t>
            </a:r>
            <a:endParaRPr lang="en-US" altLang="ja-JP" sz="1800" dirty="0" smtClean="0"/>
          </a:p>
          <a:p>
            <a:endParaRPr lang="en-US" altLang="ja-JP" sz="2000" dirty="0"/>
          </a:p>
          <a:p>
            <a:pPr marL="0" indent="0">
              <a:buNone/>
            </a:pPr>
            <a:r>
              <a:rPr lang="en-US" altLang="ja-JP" sz="2400" b="1" dirty="0" smtClean="0"/>
              <a:t>②Facebook</a:t>
            </a:r>
          </a:p>
          <a:p>
            <a:pPr marL="0" indent="0">
              <a:buNone/>
            </a:pPr>
            <a:r>
              <a:rPr lang="en-US" altLang="ja-JP" sz="1800" dirty="0" smtClean="0">
                <a:hlinkClick r:id="rId3"/>
              </a:rPr>
              <a:t>https://www.facebook.com/tomohisa.ohno.79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600" dirty="0" smtClean="0"/>
              <a:t>「</a:t>
            </a:r>
            <a:r>
              <a:rPr lang="ja-JP" altLang="en-US" sz="1600" dirty="0"/>
              <a:t>ペンギンのイラスト」の大野智久です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pPr marL="0" indent="0">
              <a:buNone/>
            </a:pP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2400" b="1" dirty="0"/>
              <a:t>③ウェブ </a:t>
            </a:r>
            <a:r>
              <a:rPr lang="en-US" altLang="ja-JP" sz="2400" b="1" dirty="0"/>
              <a:t>de </a:t>
            </a:r>
            <a:r>
              <a:rPr lang="ja-JP" altLang="en-US" sz="2400" b="1" dirty="0"/>
              <a:t>授業</a:t>
            </a:r>
            <a:r>
              <a:rPr lang="ja-JP" altLang="en-US" sz="2400" b="1" dirty="0" smtClean="0"/>
              <a:t>見学（</a:t>
            </a:r>
            <a:r>
              <a:rPr lang="en-US" altLang="ja-JP" sz="2400" b="1" dirty="0" smtClean="0"/>
              <a:t>Find</a:t>
            </a:r>
            <a:r>
              <a:rPr lang="ja-JP" altLang="en-US" sz="2400" b="1" dirty="0"/>
              <a:t>！アクティブ・</a:t>
            </a:r>
            <a:r>
              <a:rPr lang="ja-JP" altLang="en-US" sz="2400" b="1" dirty="0" smtClean="0"/>
              <a:t>ラーニング） </a:t>
            </a:r>
            <a:endParaRPr lang="en-US" altLang="ja-JP" sz="2400" b="1" dirty="0"/>
          </a:p>
          <a:p>
            <a:pPr marL="0" indent="0">
              <a:buNone/>
            </a:pPr>
            <a:r>
              <a:rPr lang="en-US" altLang="ja-JP" sz="1800" dirty="0">
                <a:hlinkClick r:id="rId4"/>
              </a:rPr>
              <a:t>http://</a:t>
            </a:r>
            <a:r>
              <a:rPr lang="en-US" altLang="ja-JP" sz="1800" dirty="0" smtClean="0">
                <a:hlinkClick r:id="rId4"/>
              </a:rPr>
              <a:t>find-activelearning.com/set/299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600" dirty="0"/>
              <a:t>授業</a:t>
            </a:r>
            <a:r>
              <a:rPr lang="ja-JP" altLang="en-US" sz="1600" dirty="0" smtClean="0"/>
              <a:t>の様子を動画でご覧いただけます。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21123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96144" y="1997839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/>
              <a:t>話題①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AL</a:t>
            </a:r>
            <a:r>
              <a:rPr lang="ja-JP" altLang="en-US" sz="3600" dirty="0" smtClean="0"/>
              <a:t>型授業</a:t>
            </a:r>
            <a:r>
              <a:rPr lang="ja-JP" altLang="en-US" sz="3600" dirty="0" smtClean="0"/>
              <a:t>の目的（必要性）</a:t>
            </a:r>
            <a:endParaRPr lang="en-US" altLang="ja-JP" sz="3600" dirty="0"/>
          </a:p>
          <a:p>
            <a:endParaRPr lang="en-US" altLang="ja-JP" sz="3600" dirty="0" smtClean="0"/>
          </a:p>
          <a:p>
            <a:endParaRPr lang="en-US" altLang="ja-JP" sz="3600" dirty="0" smtClean="0"/>
          </a:p>
          <a:p>
            <a:r>
              <a:rPr kumimoji="1" lang="ja-JP" altLang="en-US" sz="3600" b="1" dirty="0" smtClean="0"/>
              <a:t>話題②</a:t>
            </a:r>
            <a:r>
              <a:rPr kumimoji="1" lang="ja-JP" altLang="en-US" sz="3600" dirty="0" smtClean="0"/>
              <a:t>　</a:t>
            </a:r>
            <a:r>
              <a:rPr lang="en-US" altLang="ja-JP" sz="3600" dirty="0" smtClean="0"/>
              <a:t>AL</a:t>
            </a:r>
            <a:r>
              <a:rPr lang="ja-JP" altLang="en-US" sz="3600" dirty="0" smtClean="0"/>
              <a:t>型授業</a:t>
            </a:r>
            <a:r>
              <a:rPr lang="ja-JP" altLang="en-US" sz="3600" dirty="0" smtClean="0"/>
              <a:t>の</a:t>
            </a:r>
            <a:r>
              <a:rPr lang="ja-JP" altLang="en-US" sz="3600" dirty="0"/>
              <a:t>デザイン</a:t>
            </a:r>
            <a:endParaRPr lang="en-US" altLang="ja-JP" sz="3600" dirty="0"/>
          </a:p>
          <a:p>
            <a:endParaRPr kumimoji="1"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24621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話題①</a:t>
            </a:r>
            <a:endParaRPr kumimoji="1" lang="en-US" altLang="ja-JP" sz="5400" b="1" dirty="0" smtClean="0"/>
          </a:p>
          <a:p>
            <a:pPr algn="ctr"/>
            <a:r>
              <a:rPr lang="en-US" altLang="ja-JP" sz="5400" b="1" dirty="0" smtClean="0"/>
              <a:t>AL</a:t>
            </a:r>
            <a:r>
              <a:rPr lang="ja-JP" altLang="en-US" sz="5400" b="1" dirty="0" smtClean="0"/>
              <a:t>型授業</a:t>
            </a:r>
            <a:r>
              <a:rPr lang="ja-JP" altLang="en-US" sz="5400" b="1" dirty="0" smtClean="0"/>
              <a:t>の目的</a:t>
            </a:r>
            <a:endParaRPr lang="en-US" altLang="ja-JP" sz="5400" b="1" dirty="0" smtClean="0"/>
          </a:p>
          <a:p>
            <a:pPr algn="ctr"/>
            <a:r>
              <a:rPr lang="ja-JP" altLang="en-US" sz="5400" b="1" dirty="0" smtClean="0"/>
              <a:t>（</a:t>
            </a:r>
            <a:r>
              <a:rPr lang="en-US" altLang="ja-JP" sz="5400" b="1" dirty="0" smtClean="0"/>
              <a:t>AL</a:t>
            </a:r>
            <a:r>
              <a:rPr lang="ja-JP" altLang="en-US" sz="5400" b="1" dirty="0" smtClean="0"/>
              <a:t>型授業の必要性）</a:t>
            </a:r>
            <a:endParaRPr lang="ja-JP" altLang="en-US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37679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</a:t>
            </a:r>
            <a:r>
              <a:rPr lang="ja-JP" altLang="en-US" dirty="0"/>
              <a:t>型授業が必要な理由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9696" y="1567333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●主体的</a:t>
            </a:r>
            <a:r>
              <a:rPr lang="ja-JP" altLang="en-US" dirty="0"/>
              <a:t>・</a:t>
            </a:r>
            <a:r>
              <a:rPr lang="ja-JP" altLang="en-US" dirty="0" smtClean="0"/>
              <a:t>協働的な学びによる理解の深化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●「教えることのできないこと</a:t>
            </a:r>
            <a:r>
              <a:rPr lang="ja-JP" altLang="en-US" dirty="0" smtClean="0"/>
              <a:t>」の存在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　ｅｘ）社会人基礎力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 algn="ctr">
              <a:buNone/>
            </a:pPr>
            <a:r>
              <a:rPr lang="ja-JP" altLang="en-US" dirty="0"/>
              <a:t>「（教師が）教える」→「（生徒が）学ぶ」</a:t>
            </a:r>
          </a:p>
          <a:p>
            <a:pPr marL="0" indent="0" algn="ctr">
              <a:buNone/>
            </a:pPr>
            <a:r>
              <a:rPr lang="en-US" altLang="ja-JP" sz="4000" b="1" dirty="0" smtClean="0">
                <a:solidFill>
                  <a:srgbClr val="FF0000"/>
                </a:solidFill>
              </a:rPr>
              <a:t>Teach</a:t>
            </a:r>
            <a:r>
              <a:rPr lang="ja-JP" altLang="en-US" sz="4000" b="1" dirty="0">
                <a:solidFill>
                  <a:srgbClr val="FF0000"/>
                </a:solidFill>
              </a:rPr>
              <a:t>から</a:t>
            </a:r>
            <a:r>
              <a:rPr lang="en-US" altLang="ja-JP" sz="4000" b="1" dirty="0">
                <a:solidFill>
                  <a:srgbClr val="FF0000"/>
                </a:solidFill>
              </a:rPr>
              <a:t>Learn</a:t>
            </a:r>
            <a:r>
              <a:rPr lang="ja-JP" altLang="en-US" sz="4000" b="1" dirty="0" err="1">
                <a:solidFill>
                  <a:srgbClr val="FF0000"/>
                </a:solidFill>
              </a:rPr>
              <a:t>への</a:t>
            </a:r>
            <a:r>
              <a:rPr lang="ja-JP" altLang="en-US" sz="4000" b="1" dirty="0">
                <a:solidFill>
                  <a:srgbClr val="FF0000"/>
                </a:solidFill>
              </a:rPr>
              <a:t>質的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転換</a:t>
            </a:r>
            <a:endParaRPr kumimoji="1" lang="en-US" altLang="ja-JP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62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理解</a:t>
            </a:r>
            <a:r>
              <a:rPr lang="ja-JP" altLang="en-US" dirty="0" smtClean="0"/>
              <a:t>の</a:t>
            </a:r>
            <a:r>
              <a:rPr lang="ja-JP" altLang="en-US" dirty="0"/>
              <a:t>４</a:t>
            </a:r>
            <a:r>
              <a:rPr lang="ja-JP" altLang="en-US" dirty="0" smtClean="0"/>
              <a:t>段階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 smtClean="0"/>
              <a:t>①わからないことがわからない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②わからないことがわかる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③わかった気になる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④本当に</a:t>
            </a:r>
            <a:r>
              <a:rPr kumimoji="1" lang="ja-JP" altLang="en-US" b="1" dirty="0" smtClean="0"/>
              <a:t>わかる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endParaRPr kumimoji="1" lang="en-US" altLang="ja-JP" b="1" dirty="0" smtClean="0"/>
          </a:p>
        </p:txBody>
      </p:sp>
      <p:sp>
        <p:nvSpPr>
          <p:cNvPr id="4" name="U ターン矢印 3"/>
          <p:cNvSpPr/>
          <p:nvPr/>
        </p:nvSpPr>
        <p:spPr>
          <a:xfrm rot="5400000">
            <a:off x="6055028" y="2089988"/>
            <a:ext cx="1512168" cy="8778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41479" y="2093947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 smtClean="0"/>
              <a:t>大きな</a:t>
            </a:r>
            <a:endParaRPr lang="en-US" altLang="ja-JP" sz="3200" b="1" dirty="0" smtClean="0"/>
          </a:p>
          <a:p>
            <a:pPr algn="ctr"/>
            <a:r>
              <a:rPr lang="ja-JP" altLang="en-US" sz="3200" b="1" dirty="0" smtClean="0"/>
              <a:t>転換</a:t>
            </a:r>
            <a:endParaRPr kumimoji="1" lang="en-US" altLang="ja-JP" sz="3200" b="1" dirty="0" smtClean="0"/>
          </a:p>
        </p:txBody>
      </p:sp>
      <p:sp>
        <p:nvSpPr>
          <p:cNvPr id="7" name="U ターン矢印 6"/>
          <p:cNvSpPr/>
          <p:nvPr/>
        </p:nvSpPr>
        <p:spPr>
          <a:xfrm rot="5400000">
            <a:off x="6055028" y="4394244"/>
            <a:ext cx="1512168" cy="8778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15988" y="4412377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 smtClean="0"/>
              <a:t>大きな</a:t>
            </a:r>
            <a:endParaRPr lang="en-US" altLang="ja-JP" sz="3200" b="1" dirty="0" smtClean="0"/>
          </a:p>
          <a:p>
            <a:pPr algn="ctr"/>
            <a:r>
              <a:rPr lang="ja-JP" altLang="en-US" sz="3200" b="1" dirty="0" smtClean="0"/>
              <a:t>転換</a:t>
            </a:r>
            <a:endParaRPr kumimoji="1" lang="en-US" altLang="ja-JP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3261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ラーニングピラミッド</a:t>
            </a:r>
            <a:endParaRPr kumimoji="1" lang="ja-JP" altLang="en-US" dirty="0"/>
          </a:p>
        </p:txBody>
      </p:sp>
      <p:pic>
        <p:nvPicPr>
          <p:cNvPr id="2050" name="図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2"/>
            <a:ext cx="6948772" cy="515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026176" y="2252867"/>
            <a:ext cx="754944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講義</a:t>
            </a:r>
            <a:endParaRPr kumimoji="1"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87827" y="2838255"/>
            <a:ext cx="831642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読書</a:t>
            </a:r>
            <a:endParaRPr kumimoji="1" lang="ja-JP" altLang="en-US" sz="20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46261" y="3423643"/>
            <a:ext cx="1114774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/>
              <a:t>視聴覚</a:t>
            </a:r>
            <a:endParaRPr lang="en-US" altLang="ja-JP" sz="2000" b="1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25606" y="4009031"/>
            <a:ext cx="756084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/>
              <a:t>演じ</a:t>
            </a:r>
            <a:endParaRPr kumimoji="1" lang="ja-JP" altLang="en-US" sz="20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4594419"/>
            <a:ext cx="864096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/>
              <a:t>対話</a:t>
            </a:r>
            <a:endParaRPr kumimoji="1" lang="ja-JP" altLang="en-US" sz="20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25606" y="5179807"/>
            <a:ext cx="756084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体験</a:t>
            </a:r>
            <a:endParaRPr kumimoji="1" lang="ja-JP" altLang="en-US" sz="20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7544" y="5765194"/>
            <a:ext cx="1872208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他人</a:t>
            </a:r>
            <a:r>
              <a:rPr lang="ja-JP" altLang="en-US" sz="2000" b="1" dirty="0" smtClean="0"/>
              <a:t>に教える</a:t>
            </a:r>
            <a:endParaRPr kumimoji="1" lang="ja-JP" altLang="en-US" sz="20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323528" y="4484304"/>
            <a:ext cx="8424936" cy="179688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17824" y="1872534"/>
            <a:ext cx="273630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実証的な研究成果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ではないこと</a:t>
            </a:r>
            <a:r>
              <a:rPr lang="ja-JP" altLang="en-US" dirty="0" smtClean="0"/>
              <a:t>に注意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29623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教育改革の</a:t>
            </a:r>
            <a:r>
              <a:rPr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sz="4600" b="1" dirty="0">
                <a:solidFill>
                  <a:srgbClr val="000000"/>
                </a:solidFill>
              </a:rPr>
              <a:t>①社会として</a:t>
            </a:r>
          </a:p>
          <a:p>
            <a:pPr marL="0" indent="0">
              <a:buNone/>
            </a:pPr>
            <a:r>
              <a:rPr lang="ja-JP" altLang="en-US" dirty="0" smtClean="0"/>
              <a:t>働き手</a:t>
            </a:r>
            <a:r>
              <a:rPr lang="ja-JP" altLang="en-US" dirty="0"/>
              <a:t>が半分に減ってしまう。</a:t>
            </a:r>
          </a:p>
          <a:p>
            <a:pPr marL="0" indent="0">
              <a:buNone/>
            </a:pPr>
            <a:r>
              <a:rPr lang="ja-JP" altLang="en-US" dirty="0"/>
              <a:t>成長＝一人一人の生産性</a:t>
            </a:r>
            <a:r>
              <a:rPr lang="en-US" altLang="ja-JP" dirty="0"/>
              <a:t>×</a:t>
            </a:r>
            <a:r>
              <a:rPr lang="ja-JP" altLang="en-US" dirty="0"/>
              <a:t>労働力人口</a:t>
            </a:r>
          </a:p>
          <a:p>
            <a:pPr marL="0" indent="0">
              <a:buNone/>
            </a:pPr>
            <a:r>
              <a:rPr lang="ja-JP" altLang="en-US" b="1" dirty="0"/>
              <a:t>→一人一人の生産性を向上させるしかない。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sz="4600" b="1" dirty="0">
                <a:solidFill>
                  <a:srgbClr val="000000"/>
                </a:solidFill>
              </a:rPr>
              <a:t>②個人として</a:t>
            </a:r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en-US" dirty="0"/>
              <a:t>子どもたちの</a:t>
            </a:r>
            <a:r>
              <a:rPr lang="en-US" altLang="ja-JP" dirty="0"/>
              <a:t>65%</a:t>
            </a:r>
            <a:r>
              <a:rPr lang="ja-JP" altLang="en-US" dirty="0"/>
              <a:t>は、大学卒業後、今は存在しない職業に就く</a:t>
            </a:r>
          </a:p>
          <a:p>
            <a:pPr marL="0" indent="0">
              <a:buNone/>
            </a:pPr>
            <a:r>
              <a:rPr lang="ja-JP" altLang="en-US" dirty="0"/>
              <a:t>・今後</a:t>
            </a:r>
            <a:r>
              <a:rPr lang="en-US" altLang="ja-JP" dirty="0"/>
              <a:t>10</a:t>
            </a:r>
            <a:r>
              <a:rPr lang="ja-JP" altLang="en-US" dirty="0"/>
              <a:t>～</a:t>
            </a:r>
            <a:r>
              <a:rPr lang="en-US" altLang="ja-JP" dirty="0"/>
              <a:t>20</a:t>
            </a:r>
            <a:r>
              <a:rPr lang="ja-JP" altLang="en-US" dirty="0"/>
              <a:t>年程度で、約</a:t>
            </a:r>
            <a:r>
              <a:rPr lang="en-US" altLang="ja-JP" dirty="0"/>
              <a:t>47%</a:t>
            </a:r>
            <a:r>
              <a:rPr lang="ja-JP" altLang="en-US" dirty="0"/>
              <a:t>の仕事が自動化される可能性が高い。</a:t>
            </a:r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en-US" altLang="ja-JP" dirty="0"/>
              <a:t>2030</a:t>
            </a:r>
            <a:r>
              <a:rPr lang="ja-JP" altLang="en-US" dirty="0"/>
              <a:t>年までには、週</a:t>
            </a:r>
            <a:r>
              <a:rPr lang="en-US" altLang="ja-JP" dirty="0"/>
              <a:t>15</a:t>
            </a:r>
            <a:r>
              <a:rPr lang="ja-JP" altLang="en-US" dirty="0"/>
              <a:t>時間程度働けば済むようになる。</a:t>
            </a:r>
          </a:p>
          <a:p>
            <a:pPr marL="0" indent="0">
              <a:buNone/>
            </a:pPr>
            <a:r>
              <a:rPr lang="ja-JP" altLang="en-US" b="1" dirty="0"/>
              <a:t>→現在の多くの職業の多くは、今後なくなっていく。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11024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社会人基礎力①</a:t>
            </a:r>
            <a:endParaRPr kumimoji="1" lang="ja-JP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43324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716016" y="5867980"/>
            <a:ext cx="3833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経済産業省（</a:t>
            </a:r>
            <a:r>
              <a:rPr kumimoji="1" lang="en-US" altLang="ja-JP" sz="2800" dirty="0" smtClean="0"/>
              <a:t>2006</a:t>
            </a:r>
            <a:r>
              <a:rPr kumimoji="1" lang="ja-JP" altLang="en-US" sz="2800" dirty="0" smtClean="0"/>
              <a:t>年）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6975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おすすめ設定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4132</TotalTime>
  <Words>727</Words>
  <Application>Microsoft Office PowerPoint</Application>
  <PresentationFormat>画面に合わせる (4:3)</PresentationFormat>
  <Paragraphs>188</Paragraphs>
  <Slides>25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Office ​​テーマ</vt:lpstr>
      <vt:lpstr>「目的」からデザインする AL型授業</vt:lpstr>
      <vt:lpstr>スライド資料の公開に関して</vt:lpstr>
      <vt:lpstr>PowerPoint プレゼンテーション</vt:lpstr>
      <vt:lpstr>PowerPoint プレゼンテーション</vt:lpstr>
      <vt:lpstr>AL型授業が必要な理由</vt:lpstr>
      <vt:lpstr>理解の４段階</vt:lpstr>
      <vt:lpstr>ラーニングピラミッド</vt:lpstr>
      <vt:lpstr>教育改革の背景</vt:lpstr>
      <vt:lpstr>社会人基礎力①</vt:lpstr>
      <vt:lpstr>社会人基礎力②</vt:lpstr>
      <vt:lpstr>社会人基礎力③</vt:lpstr>
      <vt:lpstr>AL型授業が必要な理由</vt:lpstr>
      <vt:lpstr>AL型授業の効果</vt:lpstr>
      <vt:lpstr>PowerPoint プレゼンテーション</vt:lpstr>
      <vt:lpstr>AL型授業の全体像</vt:lpstr>
      <vt:lpstr>内発的動機付け</vt:lpstr>
      <vt:lpstr>アクティブラーニングの有用性</vt:lpstr>
      <vt:lpstr>「不安」か「ワクワク」か</vt:lpstr>
      <vt:lpstr>ＡＬ型授業の基盤は「安心感」</vt:lpstr>
      <vt:lpstr>授業の基本デザイン</vt:lpstr>
      <vt:lpstr>授業の基本デザイン</vt:lpstr>
      <vt:lpstr>wantとcan</vt:lpstr>
      <vt:lpstr>「型」よりも「柔軟性」を</vt:lpstr>
      <vt:lpstr>PDCAサイクル</vt:lpstr>
      <vt:lpstr>情報発信・参考資料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コンテンツとコンピテンシーの視点</dc:title>
  <dc:creator>Ohno</dc:creator>
  <cp:lastModifiedBy>Ohno</cp:lastModifiedBy>
  <cp:revision>106</cp:revision>
  <cp:lastPrinted>2015-07-31T11:03:16Z</cp:lastPrinted>
  <dcterms:created xsi:type="dcterms:W3CDTF">2015-01-23T22:08:07Z</dcterms:created>
  <dcterms:modified xsi:type="dcterms:W3CDTF">2016-08-05T13:35:17Z</dcterms:modified>
</cp:coreProperties>
</file>