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310" r:id="rId2"/>
    <p:sldId id="311" r:id="rId3"/>
    <p:sldId id="312" r:id="rId4"/>
    <p:sldId id="436" r:id="rId5"/>
    <p:sldId id="437" r:id="rId6"/>
    <p:sldId id="438" r:id="rId7"/>
    <p:sldId id="439" r:id="rId8"/>
    <p:sldId id="440" r:id="rId9"/>
    <p:sldId id="441" r:id="rId10"/>
    <p:sldId id="442" r:id="rId11"/>
    <p:sldId id="443" r:id="rId12"/>
    <p:sldId id="444" r:id="rId13"/>
    <p:sldId id="445" r:id="rId14"/>
    <p:sldId id="446" r:id="rId15"/>
    <p:sldId id="448" r:id="rId16"/>
    <p:sldId id="465" r:id="rId17"/>
    <p:sldId id="466" r:id="rId18"/>
    <p:sldId id="467" r:id="rId19"/>
    <p:sldId id="468" r:id="rId20"/>
    <p:sldId id="449" r:id="rId21"/>
    <p:sldId id="469" r:id="rId22"/>
    <p:sldId id="470" r:id="rId23"/>
    <p:sldId id="451" r:id="rId24"/>
    <p:sldId id="452" r:id="rId25"/>
    <p:sldId id="453" r:id="rId26"/>
    <p:sldId id="454" r:id="rId27"/>
    <p:sldId id="455" r:id="rId28"/>
    <p:sldId id="457" r:id="rId29"/>
    <p:sldId id="458" r:id="rId30"/>
    <p:sldId id="459" r:id="rId31"/>
    <p:sldId id="460" r:id="rId32"/>
    <p:sldId id="464" r:id="rId33"/>
    <p:sldId id="471" r:id="rId34"/>
    <p:sldId id="472" r:id="rId35"/>
    <p:sldId id="473" r:id="rId36"/>
    <p:sldId id="478" r:id="rId37"/>
    <p:sldId id="456" r:id="rId38"/>
    <p:sldId id="360" r:id="rId39"/>
    <p:sldId id="378" r:id="rId40"/>
  </p:sldIdLst>
  <p:sldSz cx="9144000" cy="6858000" type="screen4x3"/>
  <p:notesSz cx="7053263" cy="101869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73" autoAdjust="0"/>
    <p:restoredTop sz="94718" autoAdjust="0"/>
  </p:normalViewPr>
  <p:slideViewPr>
    <p:cSldViewPr showGuides="1">
      <p:cViewPr>
        <p:scale>
          <a:sx n="50" d="100"/>
          <a:sy n="50" d="100"/>
        </p:scale>
        <p:origin x="-1836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5219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r">
              <a:defRPr sz="1200"/>
            </a:lvl1pPr>
          </a:lstStyle>
          <a:p>
            <a:fld id="{999F4063-9611-41F3-92B8-EAAD48A3D9E5}" type="datetimeFigureOut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5219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r">
              <a:defRPr sz="1200"/>
            </a:lvl1pPr>
          </a:lstStyle>
          <a:p>
            <a:fld id="{92F815A2-1DF3-4A35-ABA8-7995722CC0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344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5219" y="0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/>
          <a:lstStyle>
            <a:lvl1pPr algn="r">
              <a:defRPr sz="1200"/>
            </a:lvl1pPr>
          </a:lstStyle>
          <a:p>
            <a:fld id="{BA75C57B-2036-4414-96D6-8D01A8963FD5}" type="datetimeFigureOut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765175"/>
            <a:ext cx="5091113" cy="381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25" tIns="47062" rIns="94125" bIns="4706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5327" y="4838821"/>
            <a:ext cx="5642610" cy="4584144"/>
          </a:xfrm>
          <a:prstGeom prst="rect">
            <a:avLst/>
          </a:prstGeom>
        </p:spPr>
        <p:txBody>
          <a:bodyPr vert="horz" lIns="94125" tIns="47062" rIns="94125" bIns="4706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5219" y="9675871"/>
            <a:ext cx="3056414" cy="509349"/>
          </a:xfrm>
          <a:prstGeom prst="rect">
            <a:avLst/>
          </a:prstGeom>
        </p:spPr>
        <p:txBody>
          <a:bodyPr vert="horz" lIns="94125" tIns="47062" rIns="94125" bIns="47062" rtlCol="0" anchor="b"/>
          <a:lstStyle>
            <a:lvl1pPr algn="r">
              <a:defRPr sz="1200"/>
            </a:lvl1pPr>
          </a:lstStyle>
          <a:p>
            <a:fld id="{7522BAFA-627E-416A-87E0-E20C5AA488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61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「学びの協働化」「学びのプロジェクト化」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BAFA-627E-416A-87E0-E20C5AA4887F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215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10B-C191-441E-9397-0A0789623A32}" type="datetime1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63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9164-5B66-47C4-8968-BDD99E57499C}" type="datetime1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36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F5861-6710-4A2B-8EB8-B9962E07A773}" type="datetime1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57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2BE1-A11C-4009-8A59-0570C1D9D869}" type="datetime1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50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1F2B-919F-4CC3-9373-9CD5F78543F1}" type="datetime1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36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B7E6-B212-436E-95B4-61D8E675F933}" type="datetime1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20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C9C6-4643-4F9B-9F49-6E936258F032}" type="datetime1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59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B76BD-50A0-4BF7-B271-AD943FEEBEF1}" type="datetime1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74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9896-283B-44B6-BFF2-D6C42E4D730C}" type="datetime1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75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1686-F766-4947-AE41-51AADE39D799}" type="datetime1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11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1EAD-3EED-4FD6-87A4-2F7B0A615CD7}" type="datetime1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65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0C8FF-D611-4823-AE72-B93F05A6080F}" type="datetime1">
              <a:rPr kumimoji="1" lang="ja-JP" altLang="en-US" smtClean="0"/>
              <a:t>2016/5/6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C818-52BC-4670-A835-6457EFA454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9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tomohisa.ohno.79" TargetMode="External"/><Relationship Id="rId2" Type="http://schemas.openxmlformats.org/officeDocument/2006/relationships/hyperlink" Target="http://biologymanabiai.jimdo.com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628801"/>
            <a:ext cx="8640960" cy="1971650"/>
          </a:xfrm>
        </p:spPr>
        <p:txBody>
          <a:bodyPr>
            <a:normAutofit/>
          </a:bodyPr>
          <a:lstStyle/>
          <a:p>
            <a:r>
              <a:rPr lang="ja-JP" altLang="en-US" sz="4000" b="1" dirty="0"/>
              <a:t>教育改革の流れ</a:t>
            </a:r>
            <a:r>
              <a:rPr lang="ja-JP" altLang="en-US" sz="4000" b="1" dirty="0" smtClean="0"/>
              <a:t>と</a:t>
            </a:r>
            <a:r>
              <a:rPr lang="en-US" altLang="ja-JP" sz="4000" b="1" dirty="0" smtClean="0"/>
              <a:t/>
            </a:r>
            <a:br>
              <a:rPr lang="en-US" altLang="ja-JP" sz="4000" b="1" dirty="0" smtClean="0"/>
            </a:br>
            <a:r>
              <a:rPr lang="ja-JP" altLang="en-US" sz="4000" b="1" dirty="0" smtClean="0"/>
              <a:t>現場</a:t>
            </a:r>
            <a:r>
              <a:rPr lang="ja-JP" altLang="en-US" sz="4000" b="1" dirty="0"/>
              <a:t>での実践例の紹介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6584776" cy="1752600"/>
          </a:xfrm>
        </p:spPr>
        <p:txBody>
          <a:bodyPr>
            <a:normAutofit/>
          </a:bodyPr>
          <a:lstStyle/>
          <a:p>
            <a:r>
              <a:rPr lang="ja-JP" altLang="en-US" sz="3600" dirty="0" smtClean="0">
                <a:solidFill>
                  <a:schemeClr val="tx1"/>
                </a:solidFill>
              </a:rPr>
              <a:t>都立国立高等学校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r>
              <a:rPr lang="ja-JP" altLang="en-US" sz="3600" dirty="0" smtClean="0">
                <a:solidFill>
                  <a:schemeClr val="tx1"/>
                </a:solidFill>
              </a:rPr>
              <a:t>大野智久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92080" y="260648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160304</a:t>
            </a:r>
            <a:r>
              <a:rPr kumimoji="1" lang="ja-JP" altLang="en-US" dirty="0" smtClean="0"/>
              <a:t>カト研ＷＳ</a:t>
            </a:r>
            <a:endParaRPr kumimoji="1" lang="en-US" altLang="ja-JP" dirty="0" smtClean="0"/>
          </a:p>
          <a:p>
            <a:r>
              <a:rPr lang="ja-JP" altLang="en-US" dirty="0"/>
              <a:t>「これからの教育を</a:t>
            </a:r>
            <a:r>
              <a:rPr lang="ja-JP" altLang="en-US" dirty="0" smtClean="0"/>
              <a:t>考える</a:t>
            </a:r>
            <a:endParaRPr lang="en-US" altLang="ja-JP" dirty="0" smtClean="0"/>
          </a:p>
          <a:p>
            <a:r>
              <a:rPr lang="en-US" altLang="ja-JP" dirty="0" smtClean="0"/>
              <a:t>〜</a:t>
            </a:r>
            <a:r>
              <a:rPr lang="ja-JP" altLang="en-US" dirty="0"/>
              <a:t>高校生と考える我が社の</a:t>
            </a:r>
            <a:r>
              <a:rPr lang="ja-JP" altLang="en-US" dirty="0" smtClean="0"/>
              <a:t>課題」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920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３つの柱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ja-JP" altLang="en-US" sz="5100" b="1" dirty="0" smtClean="0"/>
              <a:t>・何</a:t>
            </a:r>
            <a:r>
              <a:rPr lang="ja-JP" altLang="en-US" sz="5100" b="1" dirty="0"/>
              <a:t>を知っているか、何ができる</a:t>
            </a:r>
            <a:r>
              <a:rPr lang="ja-JP" altLang="en-US" sz="5100" b="1" dirty="0" smtClean="0"/>
              <a:t>か</a:t>
            </a:r>
            <a:endParaRPr lang="ja-JP" altLang="en-US" sz="5100" b="1" dirty="0"/>
          </a:p>
          <a:p>
            <a:pPr marL="0" indent="0">
              <a:buNone/>
            </a:pPr>
            <a:r>
              <a:rPr lang="ja-JP" altLang="en-US" sz="4400" dirty="0"/>
              <a:t>　個別の知識・技能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sz="5100" b="1" dirty="0"/>
              <a:t>・</a:t>
            </a:r>
            <a:r>
              <a:rPr lang="ja-JP" altLang="en-US" sz="5100" b="1" dirty="0" smtClean="0"/>
              <a:t>知って</a:t>
            </a:r>
            <a:r>
              <a:rPr lang="ja-JP" altLang="en-US" sz="5100" b="1" dirty="0"/>
              <a:t>いること・できることをどう使う</a:t>
            </a:r>
            <a:r>
              <a:rPr lang="ja-JP" altLang="en-US" sz="5100" b="1" dirty="0" smtClean="0"/>
              <a:t>か</a:t>
            </a:r>
            <a:endParaRPr lang="ja-JP" altLang="en-US" sz="5100" b="1" dirty="0"/>
          </a:p>
          <a:p>
            <a:pPr marL="0" indent="0">
              <a:buNone/>
            </a:pPr>
            <a:r>
              <a:rPr lang="ja-JP" altLang="en-US" sz="4400" dirty="0"/>
              <a:t>　思考力・判断力・表現力等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sz="5100" b="1" dirty="0"/>
              <a:t>・</a:t>
            </a:r>
            <a:r>
              <a:rPr lang="ja-JP" altLang="en-US" sz="5100" b="1" dirty="0" smtClean="0"/>
              <a:t>どの</a:t>
            </a:r>
            <a:r>
              <a:rPr lang="ja-JP" altLang="en-US" sz="5100" b="1" dirty="0"/>
              <a:t>ように社会・世界と関わり、より</a:t>
            </a:r>
            <a:r>
              <a:rPr lang="ja-JP" altLang="en-US" sz="5100" b="1" dirty="0" smtClean="0"/>
              <a:t>よい人生</a:t>
            </a:r>
            <a:r>
              <a:rPr lang="ja-JP" altLang="en-US" sz="5100" b="1" dirty="0"/>
              <a:t>を送るか（学びに向かう力、人間性等</a:t>
            </a:r>
            <a:r>
              <a:rPr lang="ja-JP" altLang="en-US" sz="5100" b="1" dirty="0" smtClean="0"/>
              <a:t>）</a:t>
            </a:r>
            <a:endParaRPr lang="ja-JP" altLang="en-US" sz="5100" b="1" dirty="0"/>
          </a:p>
          <a:p>
            <a:pPr marL="0" indent="0">
              <a:buNone/>
            </a:pPr>
            <a:r>
              <a:rPr lang="ja-JP" altLang="en-US" sz="4400" dirty="0"/>
              <a:t>主体的に学習する態度（教育の基本である人格の完成と生きる力の育成という根底）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sz="4400" dirty="0"/>
              <a:t>※</a:t>
            </a:r>
            <a:r>
              <a:rPr lang="ja-JP" altLang="en-US" sz="4400" dirty="0"/>
              <a:t>知識・技能の「習得」は</a:t>
            </a:r>
            <a:r>
              <a:rPr lang="ja-JP" altLang="en-US" sz="4400" dirty="0" smtClean="0"/>
              <a:t>、「活用</a:t>
            </a:r>
            <a:r>
              <a:rPr lang="ja-JP" altLang="en-US" sz="4400" dirty="0"/>
              <a:t>」することが前提。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6328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３つの学び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sz="3300" b="1" dirty="0" smtClean="0"/>
              <a:t>・深い学び</a:t>
            </a:r>
            <a:endParaRPr lang="ja-JP" altLang="en-US" sz="3300" b="1" dirty="0"/>
          </a:p>
          <a:p>
            <a:pPr marL="0" indent="0">
              <a:buNone/>
            </a:pPr>
            <a:r>
              <a:rPr lang="ja-JP" altLang="en-US" dirty="0"/>
              <a:t>習得・活用・探究という学習</a:t>
            </a:r>
            <a:r>
              <a:rPr lang="ja-JP" altLang="en-US" dirty="0" smtClean="0"/>
              <a:t>プロセス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問題</a:t>
            </a:r>
            <a:r>
              <a:rPr lang="ja-JP" altLang="en-US" dirty="0"/>
              <a:t>発見・解決を念頭に置いた深い</a:t>
            </a:r>
            <a:r>
              <a:rPr lang="ja-JP" altLang="en-US" dirty="0" smtClean="0"/>
              <a:t>学び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知識の体系化（知識の「ツール」としての位置づけ）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sz="3300" b="1" dirty="0" smtClean="0"/>
              <a:t>・対話的</a:t>
            </a:r>
            <a:r>
              <a:rPr lang="ja-JP" altLang="en-US" sz="3300" b="1" dirty="0"/>
              <a:t>な</a:t>
            </a:r>
            <a:r>
              <a:rPr lang="ja-JP" altLang="en-US" sz="3300" b="1" dirty="0" smtClean="0"/>
              <a:t>学び</a:t>
            </a:r>
            <a:endParaRPr lang="ja-JP" altLang="en-US" sz="3300" b="1" dirty="0"/>
          </a:p>
          <a:p>
            <a:pPr marL="0" indent="0">
              <a:buNone/>
            </a:pPr>
            <a:r>
              <a:rPr lang="ja-JP" altLang="en-US" dirty="0" smtClean="0"/>
              <a:t>協働的学び</a:t>
            </a: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sz="3300" b="1" dirty="0" smtClean="0"/>
              <a:t>・主体的</a:t>
            </a:r>
            <a:r>
              <a:rPr lang="ja-JP" altLang="en-US" sz="3300" b="1" dirty="0"/>
              <a:t>な</a:t>
            </a:r>
            <a:r>
              <a:rPr lang="ja-JP" altLang="en-US" sz="3300" b="1" dirty="0" smtClean="0"/>
              <a:t>学び</a:t>
            </a:r>
            <a:endParaRPr lang="ja-JP" altLang="en-US" sz="3300" b="1" dirty="0"/>
          </a:p>
          <a:p>
            <a:pPr marL="0" indent="0">
              <a:buNone/>
            </a:pPr>
            <a:r>
              <a:rPr lang="ja-JP" altLang="en-US" dirty="0" smtClean="0"/>
              <a:t>学習への意欲、さらに意欲</a:t>
            </a:r>
            <a:r>
              <a:rPr lang="ja-JP" altLang="en-US" dirty="0"/>
              <a:t>から意志</a:t>
            </a:r>
            <a:r>
              <a:rPr lang="ja-JP" altLang="en-US" dirty="0" smtClean="0"/>
              <a:t>へ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4776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/>
              <a:t>話題②</a:t>
            </a:r>
            <a:endParaRPr kumimoji="1" lang="en-US" altLang="ja-JP" sz="5400" b="1" dirty="0" smtClean="0"/>
          </a:p>
          <a:p>
            <a:pPr algn="ctr"/>
            <a:r>
              <a:rPr lang="ja-JP" altLang="en-US" sz="5400" b="1" dirty="0"/>
              <a:t>ビジネス界と</a:t>
            </a:r>
            <a:r>
              <a:rPr lang="ja-JP" altLang="en-US" sz="5400" b="1" dirty="0" smtClean="0"/>
              <a:t>の</a:t>
            </a:r>
            <a:endParaRPr lang="en-US" altLang="ja-JP" sz="5400" b="1" dirty="0" smtClean="0"/>
          </a:p>
          <a:p>
            <a:pPr algn="ctr"/>
            <a:r>
              <a:rPr lang="ja-JP" altLang="en-US" sz="5400" b="1" dirty="0" smtClean="0"/>
              <a:t>連携</a:t>
            </a:r>
            <a:r>
              <a:rPr lang="ja-JP" altLang="en-US" sz="5400" b="1" dirty="0"/>
              <a:t>可能性</a:t>
            </a:r>
          </a:p>
        </p:txBody>
      </p:sp>
    </p:spTree>
    <p:extLst>
      <p:ext uri="{BB962C8B-B14F-4D97-AF65-F5344CB8AC3E}">
        <p14:creationId xmlns:p14="http://schemas.microsoft.com/office/powerpoint/2010/main" val="40684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ビジネス</a:t>
            </a:r>
            <a:r>
              <a:rPr lang="ja-JP" altLang="en-US" dirty="0"/>
              <a:t>の現場との相違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b="1" dirty="0"/>
              <a:t>・「答え」があるかどうか</a:t>
            </a:r>
          </a:p>
          <a:p>
            <a:pPr marL="0" indent="0">
              <a:buNone/>
            </a:pPr>
            <a:r>
              <a:rPr lang="ja-JP" altLang="en-US" b="1" dirty="0"/>
              <a:t>・「プロジェクト」があるかどうか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</a:t>
            </a:r>
            <a:r>
              <a:rPr lang="ja-JP" altLang="en-US" dirty="0"/>
              <a:t>ビジネスの現場の発想や方法を体験することで</a:t>
            </a:r>
            <a:r>
              <a:rPr lang="ja-JP" altLang="en-US" b="1" dirty="0">
                <a:solidFill>
                  <a:srgbClr val="FF0000"/>
                </a:solidFill>
              </a:rPr>
              <a:t>「教えられない能力」</a:t>
            </a:r>
            <a:r>
              <a:rPr lang="ja-JP" altLang="en-US" dirty="0"/>
              <a:t>を伝えられる</a:t>
            </a:r>
            <a:r>
              <a:rPr lang="ja-JP" altLang="en-US" dirty="0" smtClean="0"/>
              <a:t>可能性</a:t>
            </a:r>
            <a:endParaRPr lang="en-US" altLang="ja-JP" dirty="0" smtClean="0"/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r>
              <a:rPr lang="en-US" altLang="ja-JP" sz="2400" dirty="0"/>
              <a:t>※</a:t>
            </a:r>
            <a:r>
              <a:rPr lang="ja-JP" altLang="en-US" sz="2400" dirty="0"/>
              <a:t>今後、年収２００万ではなく年収５００万で生きていくにはどんな資質・能力が必要か？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561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授業デザインのヒント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b="1" dirty="0"/>
              <a:t>・「目的」の明確化</a:t>
            </a:r>
          </a:p>
          <a:p>
            <a:pPr marL="0" indent="0">
              <a:buNone/>
            </a:pPr>
            <a:r>
              <a:rPr lang="ja-JP" altLang="en-US" b="1" dirty="0"/>
              <a:t>・「課題発見力」「課題</a:t>
            </a:r>
            <a:r>
              <a:rPr lang="ja-JP" altLang="en-US" b="1" dirty="0" smtClean="0"/>
              <a:t>解決力」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・</a:t>
            </a:r>
            <a:r>
              <a:rPr lang="ja-JP" altLang="en-US" b="1" dirty="0"/>
              <a:t>「主体性」「協働性」「多様性</a:t>
            </a:r>
            <a:r>
              <a:rPr lang="ja-JP" altLang="en-US" b="1" dirty="0" smtClean="0"/>
              <a:t>」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・</a:t>
            </a:r>
            <a:r>
              <a:rPr lang="ja-JP" altLang="en-US" b="1" dirty="0"/>
              <a:t>「評価」の方法の</a:t>
            </a:r>
            <a:r>
              <a:rPr lang="ja-JP" altLang="en-US" b="1" dirty="0" smtClean="0"/>
              <a:t>明確化</a:t>
            </a:r>
            <a:endParaRPr lang="en-US" altLang="ja-JP" b="1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sz="2400" dirty="0"/>
              <a:t>※</a:t>
            </a:r>
            <a:r>
              <a:rPr lang="ja-JP" altLang="en-US" sz="2400" dirty="0"/>
              <a:t>「手段の目的化」を避ける。</a:t>
            </a:r>
          </a:p>
          <a:p>
            <a:pPr marL="0" indent="0">
              <a:buNone/>
            </a:pPr>
            <a:r>
              <a:rPr lang="en-US" altLang="ja-JP" sz="2400" dirty="0"/>
              <a:t>※</a:t>
            </a:r>
            <a:r>
              <a:rPr lang="ja-JP" altLang="en-US" sz="2400" dirty="0"/>
              <a:t>授業者、学習者がともにＰＤＣＡサイクルを回せるようなしかけが必要。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6966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/>
              <a:t>話題③</a:t>
            </a:r>
            <a:endParaRPr kumimoji="1" lang="en-US" altLang="ja-JP" sz="5400" b="1" dirty="0" smtClean="0"/>
          </a:p>
          <a:p>
            <a:pPr algn="ctr"/>
            <a:r>
              <a:rPr lang="ja-JP" altLang="en-US" sz="5400" b="1" dirty="0"/>
              <a:t>授業実践の紹介</a:t>
            </a:r>
          </a:p>
        </p:txBody>
      </p:sp>
    </p:spTree>
    <p:extLst>
      <p:ext uri="{BB962C8B-B14F-4D97-AF65-F5344CB8AC3E}">
        <p14:creationId xmlns:p14="http://schemas.microsoft.com/office/powerpoint/2010/main" val="339098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社会人基礎力①</a:t>
            </a:r>
            <a:endParaRPr kumimoji="1" lang="ja-JP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56" y="1738536"/>
            <a:ext cx="843324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69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社会人基礎力②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76400"/>
            <a:ext cx="8427358" cy="420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55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社会人基礎力③</a:t>
            </a:r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00" y="2060848"/>
            <a:ext cx="857180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872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AL</a:t>
            </a:r>
            <a:r>
              <a:rPr lang="ja-JP" altLang="en-US" dirty="0"/>
              <a:t>型授業が必要な理由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9696" y="1567333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●主体的</a:t>
            </a:r>
            <a:r>
              <a:rPr lang="ja-JP" altLang="en-US" dirty="0"/>
              <a:t>・</a:t>
            </a:r>
            <a:r>
              <a:rPr lang="ja-JP" altLang="en-US" dirty="0" smtClean="0"/>
              <a:t>協働的な学びによる理解の深化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●「教えることのできないこと</a:t>
            </a:r>
            <a:r>
              <a:rPr lang="ja-JP" altLang="en-US" dirty="0" smtClean="0"/>
              <a:t>」の存在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　ｅｘ）社会人基礎力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 algn="ctr">
              <a:buNone/>
            </a:pPr>
            <a:r>
              <a:rPr lang="ja-JP" altLang="en-US" dirty="0"/>
              <a:t>「（教師が）教える」→「（生徒が）学ぶ」</a:t>
            </a:r>
          </a:p>
          <a:p>
            <a:pPr marL="0" indent="0" algn="ctr">
              <a:buNone/>
            </a:pPr>
            <a:r>
              <a:rPr lang="en-US" altLang="ja-JP" sz="4000" b="1" dirty="0" smtClean="0">
                <a:solidFill>
                  <a:srgbClr val="FF0000"/>
                </a:solidFill>
              </a:rPr>
              <a:t>Teach</a:t>
            </a:r>
            <a:r>
              <a:rPr lang="ja-JP" altLang="en-US" sz="4000" b="1" dirty="0">
                <a:solidFill>
                  <a:srgbClr val="FF0000"/>
                </a:solidFill>
              </a:rPr>
              <a:t>から</a:t>
            </a:r>
            <a:r>
              <a:rPr lang="en-US" altLang="ja-JP" sz="4000" b="1" dirty="0">
                <a:solidFill>
                  <a:srgbClr val="FF0000"/>
                </a:solidFill>
              </a:rPr>
              <a:t>Learn</a:t>
            </a:r>
            <a:r>
              <a:rPr lang="ja-JP" altLang="en-US" sz="4000" b="1" dirty="0" err="1">
                <a:solidFill>
                  <a:srgbClr val="FF0000"/>
                </a:solidFill>
              </a:rPr>
              <a:t>への</a:t>
            </a:r>
            <a:r>
              <a:rPr lang="ja-JP" altLang="en-US" sz="4000" b="1" dirty="0">
                <a:solidFill>
                  <a:srgbClr val="FF0000"/>
                </a:solidFill>
              </a:rPr>
              <a:t>質的</a:t>
            </a:r>
            <a:r>
              <a:rPr lang="ja-JP" altLang="en-US" sz="4000" b="1" dirty="0" smtClean="0">
                <a:solidFill>
                  <a:srgbClr val="FF0000"/>
                </a:solidFill>
              </a:rPr>
              <a:t>転換</a:t>
            </a:r>
            <a:endParaRPr kumimoji="1" lang="en-US" altLang="ja-JP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8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96144" y="1484784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/>
              <a:t>話題①</a:t>
            </a:r>
            <a:r>
              <a:rPr lang="ja-JP" altLang="en-US" sz="3600" dirty="0" smtClean="0"/>
              <a:t>　</a:t>
            </a:r>
            <a:r>
              <a:rPr lang="ja-JP" altLang="en-US" sz="3600" dirty="0"/>
              <a:t>教育改革の背景とポイント</a:t>
            </a:r>
            <a:endParaRPr lang="en-US" altLang="ja-JP" sz="3600" dirty="0" smtClean="0"/>
          </a:p>
          <a:p>
            <a:endParaRPr lang="en-US" altLang="ja-JP" sz="3600" dirty="0" smtClean="0"/>
          </a:p>
          <a:p>
            <a:r>
              <a:rPr kumimoji="1" lang="ja-JP" altLang="en-US" sz="3600" b="1" dirty="0" smtClean="0"/>
              <a:t>話題②</a:t>
            </a:r>
            <a:r>
              <a:rPr kumimoji="1" lang="ja-JP" altLang="en-US" sz="3600" dirty="0" smtClean="0"/>
              <a:t>　</a:t>
            </a:r>
            <a:r>
              <a:rPr lang="ja-JP" altLang="en-US" sz="3600" dirty="0"/>
              <a:t>ビジネス界との連携可能性</a:t>
            </a:r>
            <a:endParaRPr kumimoji="1" lang="en-US" altLang="ja-JP" sz="3600" dirty="0" smtClean="0"/>
          </a:p>
          <a:p>
            <a:endParaRPr kumimoji="1" lang="en-US" altLang="ja-JP" sz="3600" dirty="0" smtClean="0"/>
          </a:p>
          <a:p>
            <a:r>
              <a:rPr lang="ja-JP" altLang="en-US" sz="3600" b="1" dirty="0" smtClean="0"/>
              <a:t>話題③</a:t>
            </a:r>
            <a:r>
              <a:rPr lang="ja-JP" altLang="en-US" sz="3600" dirty="0" smtClean="0"/>
              <a:t>　</a:t>
            </a:r>
            <a:r>
              <a:rPr lang="ja-JP" altLang="en-US" sz="3600" dirty="0"/>
              <a:t>授業実践の紹介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246215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学び合い</a:t>
            </a:r>
            <a:r>
              <a:rPr kumimoji="1" lang="en-US" altLang="ja-JP" dirty="0" smtClean="0"/>
              <a:t>』</a:t>
            </a:r>
            <a:r>
              <a:rPr lang="ja-JP" altLang="en-US" dirty="0" smtClean="0"/>
              <a:t>の基本的な考え方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ja-JP" altLang="en-US" sz="6700" b="1" dirty="0"/>
              <a:t>●</a:t>
            </a:r>
            <a:r>
              <a:rPr lang="ja-JP" altLang="en-US" sz="6700" b="1" dirty="0" smtClean="0"/>
              <a:t>学校観</a:t>
            </a:r>
            <a:endParaRPr lang="en-US" altLang="ja-JP" sz="6700" b="1" dirty="0" smtClean="0"/>
          </a:p>
          <a:p>
            <a:pPr marL="0" indent="0">
              <a:buNone/>
            </a:pPr>
            <a:r>
              <a:rPr lang="ja-JP" altLang="en-US" sz="5100" dirty="0" smtClean="0"/>
              <a:t>学校</a:t>
            </a:r>
            <a:r>
              <a:rPr lang="ja-JP" altLang="en-US" sz="5100" dirty="0"/>
              <a:t>は、多様な人と折り合いをつけて自らの課題を達成する経験を通して、その有効性を実感し、より多くの人が自分の同僚であることを学ぶ</a:t>
            </a:r>
            <a:r>
              <a:rPr lang="ja-JP" altLang="en-US" sz="5100" dirty="0" smtClean="0"/>
              <a:t>場である。</a:t>
            </a:r>
            <a:endParaRPr lang="en-US" altLang="ja-JP" sz="51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sz="6700" b="1" dirty="0"/>
              <a:t>●</a:t>
            </a:r>
            <a:r>
              <a:rPr lang="ja-JP" altLang="en-US" sz="6700" b="1" dirty="0" smtClean="0"/>
              <a:t>子ども</a:t>
            </a:r>
            <a:r>
              <a:rPr lang="ja-JP" altLang="en-US" sz="6700" b="1" dirty="0"/>
              <a:t>観</a:t>
            </a:r>
          </a:p>
          <a:p>
            <a:pPr marL="0" indent="0">
              <a:buNone/>
            </a:pPr>
            <a:r>
              <a:rPr lang="ja-JP" altLang="en-US" sz="5100" dirty="0" smtClean="0"/>
              <a:t>子ども</a:t>
            </a:r>
            <a:r>
              <a:rPr lang="ja-JP" altLang="en-US" sz="5100" dirty="0"/>
              <a:t>たちは有能で</a:t>
            </a:r>
            <a:r>
              <a:rPr lang="ja-JP" altLang="en-US" sz="5100" dirty="0" smtClean="0"/>
              <a:t>ある。</a:t>
            </a:r>
            <a:endParaRPr lang="en-US" altLang="ja-JP" sz="51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sz="6700" b="1" dirty="0"/>
              <a:t>●</a:t>
            </a:r>
            <a:r>
              <a:rPr lang="ja-JP" altLang="en-US" sz="6700" b="1" dirty="0" smtClean="0"/>
              <a:t>授業観</a:t>
            </a:r>
            <a:endParaRPr lang="en-US" altLang="ja-JP" sz="6700" b="1" dirty="0" smtClean="0"/>
          </a:p>
          <a:p>
            <a:pPr marL="0" indent="0">
              <a:buNone/>
            </a:pPr>
            <a:r>
              <a:rPr lang="ja-JP" altLang="en-US" sz="5100" dirty="0" smtClean="0"/>
              <a:t>「</a:t>
            </a:r>
            <a:r>
              <a:rPr lang="ja-JP" altLang="en-US" sz="5100" dirty="0"/>
              <a:t>教師の仕事は、目標の設定、評価、環境の整備で、教授（子どもから見れば学習）は子どもに任せる</a:t>
            </a:r>
            <a:r>
              <a:rPr lang="ja-JP" altLang="en-US" sz="5100" dirty="0" smtClean="0"/>
              <a:t>べき。</a:t>
            </a:r>
            <a:endParaRPr lang="en-US" altLang="ja-JP" sz="51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 algn="ctr">
              <a:buNone/>
            </a:pPr>
            <a:r>
              <a:rPr lang="ja-JP" altLang="en-US" sz="7600" b="1" dirty="0">
                <a:solidFill>
                  <a:srgbClr val="FF0000"/>
                </a:solidFill>
              </a:rPr>
              <a:t>軸は</a:t>
            </a:r>
            <a:r>
              <a:rPr lang="ja-JP" altLang="en-US" sz="7600" b="1" dirty="0" smtClean="0">
                <a:solidFill>
                  <a:srgbClr val="FF0000"/>
                </a:solidFill>
              </a:rPr>
              <a:t>「</a:t>
            </a:r>
            <a:r>
              <a:rPr lang="ja-JP" altLang="en-US" sz="7600" b="1" dirty="0">
                <a:solidFill>
                  <a:srgbClr val="FF0000"/>
                </a:solidFill>
              </a:rPr>
              <a:t>一人も見捨てない」という</a:t>
            </a:r>
            <a:r>
              <a:rPr lang="ja-JP" altLang="en-US" sz="7600" b="1" dirty="0" smtClean="0">
                <a:solidFill>
                  <a:srgbClr val="FF0000"/>
                </a:solidFill>
              </a:rPr>
              <a:t>願い</a:t>
            </a:r>
            <a:endParaRPr lang="ja-JP" altLang="en-US" sz="7600" b="1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03528" y="6327022"/>
            <a:ext cx="8032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『</a:t>
            </a:r>
            <a:r>
              <a:rPr lang="ja-JP" altLang="en-US" dirty="0"/>
              <a:t>学び合い</a:t>
            </a:r>
            <a:r>
              <a:rPr lang="en-US" altLang="ja-JP" dirty="0"/>
              <a:t>』</a:t>
            </a:r>
            <a:r>
              <a:rPr lang="ja-JP" altLang="en-US" dirty="0"/>
              <a:t>の手引き</a:t>
            </a:r>
            <a:r>
              <a:rPr lang="ja-JP" altLang="en-US" dirty="0" smtClean="0"/>
              <a:t>書（</a:t>
            </a:r>
            <a:r>
              <a:rPr lang="ja-JP" altLang="en-US" dirty="0"/>
              <a:t>上越教育大学　西川純先生</a:t>
            </a:r>
            <a:r>
              <a:rPr lang="ja-JP" altLang="en-US" dirty="0" smtClean="0"/>
              <a:t>）より一部抜粋・引用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96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AL</a:t>
            </a:r>
            <a:r>
              <a:rPr lang="ja-JP" altLang="en-US" dirty="0" smtClean="0"/>
              <a:t>型授業の全体像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62292" y="1767006"/>
            <a:ext cx="738664" cy="41655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lang="ja-JP" altLang="en-US" sz="3600" dirty="0" smtClean="0"/>
              <a:t> ①目指したいもの  </a:t>
            </a:r>
            <a:endParaRPr kumimoji="1" lang="ja-JP" altLang="en-US" sz="3600" dirty="0"/>
          </a:p>
        </p:txBody>
      </p:sp>
      <p:sp>
        <p:nvSpPr>
          <p:cNvPr id="5" name="右矢印 4"/>
          <p:cNvSpPr/>
          <p:nvPr/>
        </p:nvSpPr>
        <p:spPr>
          <a:xfrm>
            <a:off x="2483768" y="2871252"/>
            <a:ext cx="4104456" cy="968003"/>
          </a:xfrm>
          <a:prstGeom prst="rightArrow">
            <a:avLst>
              <a:gd name="adj1" fmla="val 3625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64288" y="1791110"/>
            <a:ext cx="738664" cy="424731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lang="ja-JP" altLang="en-US" sz="3600" dirty="0"/>
              <a:t>③</a:t>
            </a:r>
            <a:r>
              <a:rPr kumimoji="1" lang="ja-JP" altLang="en-US" sz="3600" dirty="0" smtClean="0"/>
              <a:t>ＡＬ型授業の効果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55776" y="1916832"/>
            <a:ext cx="3877985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wrap="none" rtlCol="0">
            <a:spAutoFit/>
          </a:bodyPr>
          <a:lstStyle/>
          <a:p>
            <a:r>
              <a:rPr lang="ja-JP" altLang="en-US" sz="3600" dirty="0" smtClean="0"/>
              <a:t>②授業のデザイン</a:t>
            </a:r>
            <a:endParaRPr kumimoji="1" lang="en-US" altLang="ja-JP" sz="3600" dirty="0" smtClean="0"/>
          </a:p>
        </p:txBody>
      </p:sp>
      <p:sp>
        <p:nvSpPr>
          <p:cNvPr id="9" name="環状矢印 8"/>
          <p:cNvSpPr/>
          <p:nvPr/>
        </p:nvSpPr>
        <p:spPr>
          <a:xfrm rot="10800000">
            <a:off x="2223356" y="2752911"/>
            <a:ext cx="4697288" cy="3084125"/>
          </a:xfrm>
          <a:prstGeom prst="circularArrow">
            <a:avLst>
              <a:gd name="adj1" fmla="val 8955"/>
              <a:gd name="adj2" fmla="val 944356"/>
              <a:gd name="adj3" fmla="val 21331902"/>
              <a:gd name="adj4" fmla="val 10757551"/>
              <a:gd name="adj5" fmla="val 14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57505" y="5734997"/>
            <a:ext cx="2954655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wrap="none" rtlCol="0">
            <a:spAutoFit/>
          </a:bodyPr>
          <a:lstStyle/>
          <a:p>
            <a:r>
              <a:rPr lang="ja-JP" altLang="en-US" sz="3600" dirty="0" smtClean="0"/>
              <a:t>④授業の改善</a:t>
            </a:r>
            <a:endParaRPr kumimoji="1"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150310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ＡＬ型授業で目指すもの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ja-JP" b="1" dirty="0" smtClean="0"/>
              <a:t>●</a:t>
            </a:r>
            <a:r>
              <a:rPr lang="ja-JP" altLang="ja-JP" b="1" dirty="0"/>
              <a:t>目指したい人間像</a:t>
            </a:r>
          </a:p>
          <a:p>
            <a:pPr marL="0" indent="0">
              <a:buNone/>
            </a:pPr>
            <a:r>
              <a:rPr lang="ja-JP" altLang="ja-JP" dirty="0"/>
              <a:t>・自律的な学習者（ＰＤＣＡを回せる）</a:t>
            </a:r>
          </a:p>
          <a:p>
            <a:pPr marL="0" indent="0">
              <a:buNone/>
            </a:pPr>
            <a:r>
              <a:rPr lang="ja-JP" altLang="ja-JP" dirty="0"/>
              <a:t>・自らの</a:t>
            </a:r>
            <a:r>
              <a:rPr lang="ja-JP" altLang="ja-JP" dirty="0" smtClean="0"/>
              <a:t>幸せ</a:t>
            </a:r>
            <a:r>
              <a:rPr lang="ja-JP" altLang="en-US" dirty="0" smtClean="0"/>
              <a:t>の</a:t>
            </a:r>
            <a:r>
              <a:rPr lang="ja-JP" altLang="ja-JP" dirty="0" smtClean="0"/>
              <a:t>実現</a:t>
            </a:r>
            <a:endParaRPr lang="ja-JP" altLang="ja-JP" dirty="0"/>
          </a:p>
          <a:p>
            <a:pPr marL="0" indent="0">
              <a:buNone/>
            </a:pPr>
            <a:r>
              <a:rPr lang="ja-JP" altLang="ja-JP" dirty="0"/>
              <a:t>・他者の</a:t>
            </a:r>
            <a:r>
              <a:rPr lang="ja-JP" altLang="ja-JP" dirty="0" smtClean="0"/>
              <a:t>幸せ</a:t>
            </a:r>
            <a:r>
              <a:rPr lang="ja-JP" altLang="en-US" dirty="0" smtClean="0"/>
              <a:t>への</a:t>
            </a:r>
            <a:r>
              <a:rPr lang="ja-JP" altLang="en-US" dirty="0"/>
              <a:t>貢献</a:t>
            </a:r>
            <a:r>
              <a:rPr lang="ja-JP" altLang="ja-JP" dirty="0" smtClean="0"/>
              <a:t>（</a:t>
            </a:r>
            <a:r>
              <a:rPr lang="ja-JP" altLang="ja-JP" dirty="0"/>
              <a:t>自己の幸せの拡張）</a:t>
            </a:r>
          </a:p>
          <a:p>
            <a:pPr marL="0" indent="0">
              <a:buNone/>
            </a:pPr>
            <a:r>
              <a:rPr lang="en-US" altLang="ja-JP" dirty="0"/>
              <a:t> </a:t>
            </a:r>
            <a:endParaRPr lang="ja-JP" altLang="ja-JP" dirty="0"/>
          </a:p>
          <a:p>
            <a:pPr marL="0" indent="0">
              <a:buNone/>
            </a:pPr>
            <a:r>
              <a:rPr lang="ja-JP" altLang="ja-JP" b="1" dirty="0" smtClean="0"/>
              <a:t>●</a:t>
            </a:r>
            <a:r>
              <a:rPr lang="ja-JP" altLang="ja-JP" b="1" dirty="0"/>
              <a:t>授業で意識すること</a:t>
            </a:r>
          </a:p>
          <a:p>
            <a:pPr marL="0" indent="0">
              <a:buNone/>
            </a:pPr>
            <a:r>
              <a:rPr lang="ja-JP" altLang="ja-JP" dirty="0"/>
              <a:t>・自分の目で見て、自分の頭で考える</a:t>
            </a:r>
          </a:p>
          <a:p>
            <a:pPr marL="0" indent="0">
              <a:buNone/>
            </a:pPr>
            <a:r>
              <a:rPr lang="ja-JP" altLang="ja-JP" dirty="0" smtClean="0"/>
              <a:t>・主体性</a:t>
            </a:r>
            <a:r>
              <a:rPr lang="ja-JP" altLang="ja-JP" dirty="0"/>
              <a:t>（自主性ではない）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073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「目的」と「目標」</a:t>
            </a:r>
            <a:endParaRPr kumimoji="1" lang="ja-JP" altLang="en-US" dirty="0"/>
          </a:p>
        </p:txBody>
      </p:sp>
      <p:sp>
        <p:nvSpPr>
          <p:cNvPr id="4" name="フリーフォーム 3"/>
          <p:cNvSpPr/>
          <p:nvPr/>
        </p:nvSpPr>
        <p:spPr>
          <a:xfrm>
            <a:off x="783894" y="2480702"/>
            <a:ext cx="7576211" cy="3600400"/>
          </a:xfrm>
          <a:custGeom>
            <a:avLst/>
            <a:gdLst>
              <a:gd name="connsiteX0" fmla="*/ 0 w 5725551"/>
              <a:gd name="connsiteY0" fmla="*/ 2869834 h 2912037"/>
              <a:gd name="connsiteX1" fmla="*/ 2841674 w 5725551"/>
              <a:gd name="connsiteY1" fmla="*/ 25 h 2912037"/>
              <a:gd name="connsiteX2" fmla="*/ 5725551 w 5725551"/>
              <a:gd name="connsiteY2" fmla="*/ 2912037 h 291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25551" h="2912037">
                <a:moveTo>
                  <a:pt x="0" y="2869834"/>
                </a:moveTo>
                <a:cubicBezTo>
                  <a:pt x="943708" y="1431412"/>
                  <a:pt x="1887416" y="-7009"/>
                  <a:pt x="2841674" y="25"/>
                </a:cubicBezTo>
                <a:cubicBezTo>
                  <a:pt x="3795932" y="7059"/>
                  <a:pt x="4760741" y="1459548"/>
                  <a:pt x="5725551" y="2912037"/>
                </a:cubicBezTo>
              </a:path>
            </a:pathLst>
          </a:cu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87824" y="1772816"/>
            <a:ext cx="32403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/>
              <a:t>豊か</a:t>
            </a:r>
            <a:r>
              <a:rPr lang="ja-JP" altLang="en-US" sz="3600" dirty="0" smtClean="0"/>
              <a:t>な</a:t>
            </a:r>
            <a:r>
              <a:rPr lang="ja-JP" altLang="en-US" sz="3600" dirty="0"/>
              <a:t>人生</a:t>
            </a:r>
            <a:endParaRPr kumimoji="1" lang="ja-JP" altLang="en-US" sz="3600" dirty="0"/>
          </a:p>
        </p:txBody>
      </p:sp>
      <p:sp>
        <p:nvSpPr>
          <p:cNvPr id="6" name="右矢印 5"/>
          <p:cNvSpPr/>
          <p:nvPr/>
        </p:nvSpPr>
        <p:spPr>
          <a:xfrm rot="18526561">
            <a:off x="721218" y="4152217"/>
            <a:ext cx="389231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矢印 6"/>
          <p:cNvSpPr/>
          <p:nvPr/>
        </p:nvSpPr>
        <p:spPr>
          <a:xfrm rot="13752826">
            <a:off x="4440658" y="4160871"/>
            <a:ext cx="389231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矢印 7"/>
          <p:cNvSpPr/>
          <p:nvPr/>
        </p:nvSpPr>
        <p:spPr>
          <a:xfrm rot="16200000">
            <a:off x="2903456" y="4124151"/>
            <a:ext cx="3337093" cy="484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75656" y="4564601"/>
            <a:ext cx="1512168" cy="707886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健康</a:t>
            </a:r>
            <a:endParaRPr kumimoji="1" lang="ja-JP" altLang="en-US" sz="4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12160" y="4505107"/>
            <a:ext cx="1512168" cy="707886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/>
              <a:t>環境</a:t>
            </a:r>
            <a:endParaRPr kumimoji="1" lang="ja-JP" altLang="en-US" sz="4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13267" y="4449049"/>
            <a:ext cx="2066845" cy="954107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ＤＮＡ</a:t>
            </a:r>
            <a:endParaRPr lang="en-US" altLang="ja-JP" sz="2800" dirty="0" smtClean="0"/>
          </a:p>
          <a:p>
            <a:pPr algn="ctr"/>
            <a:r>
              <a:rPr kumimoji="1" lang="ja-JP" altLang="en-US" sz="2800" dirty="0"/>
              <a:t>タンパク質</a:t>
            </a:r>
          </a:p>
        </p:txBody>
      </p:sp>
    </p:spTree>
    <p:extLst>
      <p:ext uri="{BB962C8B-B14F-4D97-AF65-F5344CB8AC3E}">
        <p14:creationId xmlns:p14="http://schemas.microsoft.com/office/powerpoint/2010/main" val="153254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授業の基本構造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 b="1" dirty="0" smtClean="0"/>
              <a:t>●テーマ・目的</a:t>
            </a:r>
            <a:endParaRPr lang="en-US" altLang="ja-JP" sz="3600" b="1" dirty="0" smtClean="0"/>
          </a:p>
          <a:p>
            <a:pPr marL="0" indent="0">
              <a:buNone/>
            </a:pPr>
            <a:r>
              <a:rPr lang="ja-JP" altLang="en-US" dirty="0" smtClean="0"/>
              <a:t>目指すべきゴール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sz="3600" b="1" dirty="0" smtClean="0"/>
              <a:t>●課題</a:t>
            </a:r>
            <a:endParaRPr kumimoji="1" lang="en-US" altLang="ja-JP" sz="3600" b="1" dirty="0" smtClean="0"/>
          </a:p>
          <a:p>
            <a:pPr marL="0" indent="0">
              <a:buNone/>
            </a:pPr>
            <a:r>
              <a:rPr kumimoji="1" lang="ja-JP" altLang="en-US" dirty="0" smtClean="0"/>
              <a:t>ゴールに向かうための道しる</a:t>
            </a:r>
            <a:r>
              <a:rPr kumimoji="1" lang="ja-JP" altLang="en-US" dirty="0" err="1" smtClean="0"/>
              <a:t>べ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sz="3600" b="1" dirty="0" smtClean="0"/>
              <a:t>●発展課題</a:t>
            </a:r>
            <a:endParaRPr lang="en-US" altLang="ja-JP" sz="3600" b="1" dirty="0" smtClean="0"/>
          </a:p>
          <a:p>
            <a:pPr marL="0" indent="0">
              <a:buNone/>
            </a:pPr>
            <a:r>
              <a:rPr lang="ja-JP" altLang="en-US" dirty="0" smtClean="0"/>
              <a:t>創造性、思考の深化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240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「目的」の定型文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sz="3600" b="1" dirty="0" smtClean="0">
                <a:solidFill>
                  <a:srgbClr val="FF0000"/>
                </a:solidFill>
              </a:rPr>
              <a:t>知る</a:t>
            </a:r>
            <a:r>
              <a:rPr lang="ja-JP" altLang="en-US" sz="3600" dirty="0" smtClean="0"/>
              <a:t>　＝　</a:t>
            </a:r>
            <a:r>
              <a:rPr lang="en-US" altLang="ja-JP" sz="3600" b="1" dirty="0" smtClean="0"/>
              <a:t>know</a:t>
            </a:r>
          </a:p>
          <a:p>
            <a:endParaRPr kumimoji="1" lang="en-US" altLang="ja-JP" sz="3600" dirty="0"/>
          </a:p>
          <a:p>
            <a:r>
              <a:rPr lang="ja-JP" altLang="en-US" sz="3600" b="1" dirty="0" smtClean="0">
                <a:solidFill>
                  <a:srgbClr val="FF0000"/>
                </a:solidFill>
              </a:rPr>
              <a:t>わかる</a:t>
            </a:r>
            <a:r>
              <a:rPr lang="ja-JP" altLang="en-US" sz="3600" dirty="0" smtClean="0"/>
              <a:t>　＝　</a:t>
            </a:r>
            <a:r>
              <a:rPr lang="en-US" altLang="ja-JP" sz="3600" b="1" dirty="0" smtClean="0"/>
              <a:t>understand</a:t>
            </a:r>
          </a:p>
          <a:p>
            <a:endParaRPr kumimoji="1" lang="en-US" altLang="ja-JP" sz="3600" dirty="0"/>
          </a:p>
          <a:p>
            <a:r>
              <a:rPr lang="ja-JP" altLang="en-US" sz="3600" b="1" dirty="0" smtClean="0">
                <a:solidFill>
                  <a:srgbClr val="FF0000"/>
                </a:solidFill>
              </a:rPr>
              <a:t>説明できる</a:t>
            </a:r>
            <a:r>
              <a:rPr lang="ja-JP" altLang="en-US" sz="3600" dirty="0" smtClean="0"/>
              <a:t>　＝　</a:t>
            </a:r>
            <a:r>
              <a:rPr lang="en-US" altLang="ja-JP" sz="3600" b="1" dirty="0" smtClean="0"/>
              <a:t>explain</a:t>
            </a:r>
          </a:p>
          <a:p>
            <a:endParaRPr kumimoji="1" lang="en-US" altLang="ja-JP" sz="3600" dirty="0"/>
          </a:p>
          <a:p>
            <a:r>
              <a:rPr lang="ja-JP" altLang="en-US" sz="3600" b="1" dirty="0" smtClean="0">
                <a:solidFill>
                  <a:srgbClr val="FF0000"/>
                </a:solidFill>
              </a:rPr>
              <a:t>考察する</a:t>
            </a:r>
            <a:r>
              <a:rPr lang="ja-JP" altLang="en-US" sz="3600" dirty="0" smtClean="0"/>
              <a:t>　＝　</a:t>
            </a:r>
            <a:r>
              <a:rPr lang="en-US" altLang="ja-JP" sz="3600" b="1" dirty="0" smtClean="0"/>
              <a:t>think</a:t>
            </a:r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9574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課題作成時の留意点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「覚える」ではなく「わかる」を中心に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内容</a:t>
            </a:r>
            <a:r>
              <a:rPr lang="ja-JP" altLang="en-US" dirty="0" smtClean="0"/>
              <a:t>をできる限りそぎ落とす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sz="2400" dirty="0" smtClean="0"/>
              <a:t>※</a:t>
            </a:r>
            <a:r>
              <a:rPr lang="ja-JP" altLang="en-US" sz="2400" dirty="0"/>
              <a:t>「枝」ではなく「幹」を意識する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「課題」＜「目的」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sz="2400" dirty="0" smtClean="0"/>
              <a:t>※</a:t>
            </a:r>
            <a:r>
              <a:rPr lang="ja-JP" altLang="en-US" sz="2400" dirty="0" smtClean="0"/>
              <a:t>「木を見て森を見ず」にならないように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31293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課題に取り組む時間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・最終的に「目的」が達成されるよう</a:t>
            </a:r>
            <a:r>
              <a:rPr lang="ja-JP" altLang="en-US" dirty="0" smtClean="0"/>
              <a:t>に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・教科書を中心に学習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dirty="0" smtClean="0"/>
              <a:t>資料集</a:t>
            </a:r>
            <a:r>
              <a:rPr lang="ja-JP" altLang="en-US" dirty="0"/>
              <a:t>などその他の資料も利用</a:t>
            </a:r>
            <a:r>
              <a:rPr lang="ja-JP" altLang="en-US" dirty="0" smtClean="0"/>
              <a:t>可能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・携帯・スマホ等での検索も</a:t>
            </a:r>
            <a:r>
              <a:rPr lang="ja-JP" altLang="en-US" dirty="0" smtClean="0"/>
              <a:t>可能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 smtClean="0"/>
              <a:t>・席の移動も可能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・一人で学んでもグループで学んでもよい</a:t>
            </a: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228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内発的動機付け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ja-JP" altLang="en-US" b="1" dirty="0" smtClean="0">
                <a:solidFill>
                  <a:srgbClr val="FF0000"/>
                </a:solidFill>
              </a:rPr>
              <a:t>「</a:t>
            </a:r>
            <a:r>
              <a:rPr lang="ja-JP" altLang="en-US" b="1" dirty="0">
                <a:solidFill>
                  <a:srgbClr val="FF0000"/>
                </a:solidFill>
              </a:rPr>
              <a:t>～</a:t>
            </a:r>
            <a:r>
              <a:rPr lang="ja-JP" altLang="en-US" b="1" dirty="0" err="1">
                <a:solidFill>
                  <a:srgbClr val="FF0000"/>
                </a:solidFill>
              </a:rPr>
              <a:t>ねば</a:t>
            </a:r>
            <a:r>
              <a:rPr lang="ja-JP" altLang="en-US" b="1" dirty="0">
                <a:solidFill>
                  <a:srgbClr val="FF0000"/>
                </a:solidFill>
              </a:rPr>
              <a:t>ならない</a:t>
            </a:r>
            <a:r>
              <a:rPr lang="ja-JP" altLang="en-US" b="1" dirty="0" smtClean="0">
                <a:solidFill>
                  <a:srgbClr val="FF0000"/>
                </a:solidFill>
              </a:rPr>
              <a:t>」</a:t>
            </a:r>
            <a:r>
              <a:rPr lang="ja-JP" altLang="en-US" b="1" dirty="0">
                <a:solidFill>
                  <a:srgbClr val="FF0000"/>
                </a:solidFill>
              </a:rPr>
              <a:t>　ＶＳ　</a:t>
            </a:r>
            <a:r>
              <a:rPr lang="ja-JP" altLang="en-US" b="1" dirty="0" smtClean="0">
                <a:solidFill>
                  <a:srgbClr val="FF0000"/>
                </a:solidFill>
              </a:rPr>
              <a:t>「～したい」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外発的動機付け・・・報酬、罰で行動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b="1" dirty="0">
                <a:solidFill>
                  <a:srgbClr val="FF0000"/>
                </a:solidFill>
              </a:rPr>
              <a:t>m</a:t>
            </a:r>
            <a:r>
              <a:rPr lang="en-US" altLang="ja-JP" b="1" dirty="0" smtClean="0">
                <a:solidFill>
                  <a:srgbClr val="FF0000"/>
                </a:solidFill>
              </a:rPr>
              <a:t>ake them think critically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内発的動機付け・・・内的な欲求で行動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b="1" dirty="0" smtClean="0">
                <a:solidFill>
                  <a:srgbClr val="FF0000"/>
                </a:solidFill>
              </a:rPr>
              <a:t>let </a:t>
            </a:r>
            <a:r>
              <a:rPr lang="en-US" altLang="ja-JP" b="1" dirty="0">
                <a:solidFill>
                  <a:srgbClr val="FF0000"/>
                </a:solidFill>
              </a:rPr>
              <a:t>them </a:t>
            </a:r>
            <a:r>
              <a:rPr lang="en-US" altLang="ja-JP" b="1" dirty="0" smtClean="0">
                <a:solidFill>
                  <a:srgbClr val="FF0000"/>
                </a:solidFill>
              </a:rPr>
              <a:t>think</a:t>
            </a:r>
            <a:r>
              <a:rPr lang="en-US" altLang="ja-JP" b="1" dirty="0">
                <a:solidFill>
                  <a:srgbClr val="FF0000"/>
                </a:solidFill>
              </a:rPr>
              <a:t> critically</a:t>
            </a:r>
          </a:p>
          <a:p>
            <a:pPr marL="0" indent="0">
              <a:buNone/>
            </a:pP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158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内発的動機付け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0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エドワード・デシの「自己決定理論」</a:t>
            </a:r>
            <a:endParaRPr kumimoji="1" lang="en-US" altLang="ja-JP" dirty="0" smtClean="0"/>
          </a:p>
          <a:p>
            <a:r>
              <a:rPr kumimoji="1" lang="ja-JP" altLang="en-US" dirty="0" smtClean="0"/>
              <a:t>自律性の欲求　＝　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「えらべる」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 smtClean="0"/>
              <a:t>有能感の欲求　＝　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「できる」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kumimoji="1" lang="ja-JP" altLang="en-US" dirty="0" smtClean="0"/>
              <a:t>関係性の欲求　＝　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「つながれる」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報酬も罰も外発的動機付けであることに注意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28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2067813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/>
              <a:t>話題①</a:t>
            </a:r>
            <a:endParaRPr kumimoji="1" lang="en-US" altLang="ja-JP" sz="5400" b="1" dirty="0" smtClean="0"/>
          </a:p>
          <a:p>
            <a:pPr algn="ctr"/>
            <a:r>
              <a:rPr lang="ja-JP" altLang="en-US" sz="5400" b="1" dirty="0"/>
              <a:t>教育改革の背景</a:t>
            </a:r>
            <a:r>
              <a:rPr lang="ja-JP" altLang="en-US" sz="5400" b="1" dirty="0" smtClean="0"/>
              <a:t>と</a:t>
            </a:r>
            <a:endParaRPr lang="en-US" altLang="ja-JP" sz="5400" b="1" dirty="0" smtClean="0"/>
          </a:p>
          <a:p>
            <a:pPr algn="ctr"/>
            <a:r>
              <a:rPr lang="ja-JP" altLang="en-US" sz="5400" b="1" dirty="0" smtClean="0"/>
              <a:t>ポイント</a:t>
            </a:r>
          </a:p>
        </p:txBody>
      </p:sp>
    </p:spTree>
    <p:extLst>
      <p:ext uri="{BB962C8B-B14F-4D97-AF65-F5344CB8AC3E}">
        <p14:creationId xmlns:p14="http://schemas.microsoft.com/office/powerpoint/2010/main" val="376794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アクティブラーニングの</a:t>
            </a:r>
            <a:r>
              <a:rPr lang="ja-JP" altLang="en-US" dirty="0"/>
              <a:t>利点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1"/>
            <a:ext cx="8568952" cy="3268960"/>
          </a:xfrm>
        </p:spPr>
        <p:txBody>
          <a:bodyPr>
            <a:noAutofit/>
          </a:bodyPr>
          <a:lstStyle/>
          <a:p>
            <a:r>
              <a:rPr kumimoji="1" lang="ja-JP" altLang="en-US" dirty="0" smtClean="0"/>
              <a:t>多様な選択肢と選択の自由＝</a:t>
            </a:r>
            <a:r>
              <a:rPr lang="ja-JP" altLang="en-US" b="1" dirty="0" smtClean="0">
                <a:solidFill>
                  <a:srgbClr val="FF0000"/>
                </a:solidFill>
              </a:rPr>
              <a:t>「えらべる」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lang="ja-JP" altLang="en-US" dirty="0"/>
              <a:t>対話</a:t>
            </a:r>
            <a:r>
              <a:rPr lang="ja-JP" altLang="en-US" dirty="0" smtClean="0"/>
              <a:t>の中での学び＝</a:t>
            </a:r>
            <a:r>
              <a:rPr lang="ja-JP" altLang="en-US" b="1" dirty="0" smtClean="0">
                <a:solidFill>
                  <a:srgbClr val="FF0000"/>
                </a:solidFill>
              </a:rPr>
              <a:t>「</a:t>
            </a:r>
            <a:r>
              <a:rPr lang="ja-JP" altLang="en-US" b="1" dirty="0">
                <a:solidFill>
                  <a:srgbClr val="FF0000"/>
                </a:solidFill>
              </a:rPr>
              <a:t>つながれる</a:t>
            </a:r>
            <a:r>
              <a:rPr lang="ja-JP" altLang="en-US" b="1" dirty="0" smtClean="0">
                <a:solidFill>
                  <a:srgbClr val="FF0000"/>
                </a:solidFill>
              </a:rPr>
              <a:t>」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altLang="ja-JP" dirty="0" smtClean="0"/>
          </a:p>
          <a:p>
            <a:r>
              <a:rPr lang="ja-JP" altLang="en-US" dirty="0" smtClean="0"/>
              <a:t>到達段階に応じた学び＝</a:t>
            </a:r>
            <a:r>
              <a:rPr lang="ja-JP" altLang="en-US" b="1" dirty="0" smtClean="0">
                <a:solidFill>
                  <a:srgbClr val="FF0000"/>
                </a:solidFill>
              </a:rPr>
              <a:t>「できる」</a:t>
            </a: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5374957"/>
            <a:ext cx="8494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内発的動機付けにより「やる気」が向上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858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理解</a:t>
            </a:r>
            <a:r>
              <a:rPr lang="ja-JP" altLang="en-US" dirty="0" smtClean="0"/>
              <a:t>の</a:t>
            </a:r>
            <a:r>
              <a:rPr lang="ja-JP" altLang="en-US" dirty="0"/>
              <a:t>４</a:t>
            </a:r>
            <a:r>
              <a:rPr lang="ja-JP" altLang="en-US" dirty="0" smtClean="0"/>
              <a:t>段階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 smtClean="0"/>
              <a:t>①わからないことがわからない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②わからないことがわかる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③わかった気になる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kumimoji="1" lang="ja-JP" altLang="en-US" b="1" dirty="0" smtClean="0"/>
              <a:t>④本当にわかる</a:t>
            </a:r>
            <a:endParaRPr kumimoji="1" lang="en-US" altLang="ja-JP" b="1" dirty="0" smtClean="0"/>
          </a:p>
          <a:p>
            <a:pPr marL="0" indent="0">
              <a:buNone/>
            </a:pPr>
            <a:endParaRPr lang="en-US" altLang="ja-JP" b="1" dirty="0" smtClean="0"/>
          </a:p>
          <a:p>
            <a:pPr marL="0" indent="0">
              <a:buNone/>
            </a:pPr>
            <a:r>
              <a:rPr lang="en-US" altLang="ja-JP" b="1" dirty="0" smtClean="0"/>
              <a:t>※</a:t>
            </a:r>
            <a:r>
              <a:rPr lang="ja-JP" altLang="en-US" b="1" dirty="0" smtClean="0"/>
              <a:t>論語の「学」と「習」</a:t>
            </a:r>
            <a:endParaRPr lang="en-US" altLang="ja-JP" b="1" dirty="0"/>
          </a:p>
          <a:p>
            <a:pPr marL="0" indent="0">
              <a:buNone/>
            </a:pPr>
            <a:endParaRPr kumimoji="1" lang="ja-JP" altLang="en-US" b="1" dirty="0"/>
          </a:p>
        </p:txBody>
      </p:sp>
      <p:sp>
        <p:nvSpPr>
          <p:cNvPr id="4" name="U ターン矢印 3"/>
          <p:cNvSpPr/>
          <p:nvPr/>
        </p:nvSpPr>
        <p:spPr>
          <a:xfrm rot="5400000">
            <a:off x="6055028" y="1801956"/>
            <a:ext cx="1512168" cy="87782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41479" y="1805915"/>
            <a:ext cx="141577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 smtClean="0"/>
              <a:t>大きな</a:t>
            </a:r>
            <a:endParaRPr lang="en-US" altLang="ja-JP" sz="3200" b="1" dirty="0" smtClean="0"/>
          </a:p>
          <a:p>
            <a:pPr algn="ctr"/>
            <a:r>
              <a:rPr lang="ja-JP" altLang="en-US" sz="3200" b="1" dirty="0" smtClean="0"/>
              <a:t>転換</a:t>
            </a:r>
            <a:endParaRPr kumimoji="1" lang="en-US" altLang="ja-JP" sz="3200" b="1" dirty="0" smtClean="0"/>
          </a:p>
        </p:txBody>
      </p:sp>
      <p:sp>
        <p:nvSpPr>
          <p:cNvPr id="7" name="U ターン矢印 6"/>
          <p:cNvSpPr/>
          <p:nvPr/>
        </p:nvSpPr>
        <p:spPr>
          <a:xfrm rot="5400000">
            <a:off x="6055028" y="4106212"/>
            <a:ext cx="1512168" cy="877824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15988" y="4124345"/>
            <a:ext cx="1415772" cy="107721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 smtClean="0"/>
              <a:t>大きな</a:t>
            </a:r>
            <a:endParaRPr lang="en-US" altLang="ja-JP" sz="3200" b="1" dirty="0" smtClean="0"/>
          </a:p>
          <a:p>
            <a:pPr algn="ctr"/>
            <a:r>
              <a:rPr lang="ja-JP" altLang="en-US" sz="3200" b="1" dirty="0" smtClean="0"/>
              <a:t>転換</a:t>
            </a:r>
            <a:endParaRPr kumimoji="1" lang="en-US" altLang="ja-JP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37487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アクティブラーニングの効用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 smtClean="0"/>
              <a:t>コンテンツの理解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dirty="0" smtClean="0"/>
              <a:t>　方法選択の自由</a:t>
            </a:r>
            <a:r>
              <a:rPr lang="ja-JP" altLang="en-US" dirty="0"/>
              <a:t>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「教える方」も「教えてもらう方」も得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・</a:t>
            </a:r>
            <a:r>
              <a:rPr kumimoji="1" lang="ja-JP" altLang="en-US" b="1" dirty="0" smtClean="0"/>
              <a:t>コンピテンシーの獲得</a:t>
            </a:r>
            <a:endParaRPr kumimoji="1" lang="en-US" altLang="ja-JP" b="1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社会人基礎力</a:t>
            </a:r>
            <a:r>
              <a:rPr lang="en-US" altLang="ja-JP" dirty="0" smtClean="0"/>
              <a:t>etc…</a:t>
            </a:r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一</a:t>
            </a:r>
            <a:r>
              <a:rPr lang="ja-JP" altLang="en-US" dirty="0" smtClean="0"/>
              <a:t>方向の</a:t>
            </a:r>
            <a:r>
              <a:rPr kumimoji="1" lang="ja-JP" altLang="en-US" dirty="0" smtClean="0"/>
              <a:t>授業で得られない「体験」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74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</a:t>
            </a:r>
            <a:r>
              <a:rPr kumimoji="1" lang="ja-JP" altLang="en-US" dirty="0" smtClean="0"/>
              <a:t>型授業の効果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●</a:t>
            </a:r>
            <a:r>
              <a:rPr lang="ja-JP" altLang="en-US" dirty="0"/>
              <a:t>「対話による学び」の効果の</a:t>
            </a:r>
            <a:r>
              <a:rPr lang="ja-JP" altLang="en-US" dirty="0" smtClean="0"/>
              <a:t>実感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「教えて」と言える</a:t>
            </a:r>
            <a:r>
              <a:rPr lang="ja-JP" altLang="en-US" sz="2400" dirty="0"/>
              <a:t>よう</a:t>
            </a:r>
            <a:r>
              <a:rPr lang="ja-JP" altLang="en-US" sz="2400" dirty="0" smtClean="0"/>
              <a:t>になることが重要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●テキストを読み込む</a:t>
            </a:r>
            <a:r>
              <a:rPr lang="ja-JP" altLang="en-US" dirty="0" smtClean="0"/>
              <a:t>力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400" dirty="0" smtClean="0"/>
              <a:t>　　「自分の目で見て自分の頭で考える」訓練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●問の</a:t>
            </a:r>
            <a:r>
              <a:rPr lang="ja-JP" altLang="en-US" dirty="0" smtClean="0"/>
              <a:t>発見</a:t>
            </a:r>
            <a:r>
              <a:rPr lang="ja-JP" altLang="en-US" dirty="0"/>
              <a:t>と</a:t>
            </a:r>
            <a:r>
              <a:rPr lang="ja-JP" altLang="en-US" dirty="0" smtClean="0"/>
              <a:t>探究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sz="2400" dirty="0" smtClean="0"/>
              <a:t>　　気になったことを</a:t>
            </a:r>
            <a:r>
              <a:rPr lang="ja-JP" altLang="en-US" sz="2400" dirty="0"/>
              <a:t>すぐ</a:t>
            </a:r>
            <a:r>
              <a:rPr lang="ja-JP" altLang="en-US" sz="2400" dirty="0" smtClean="0"/>
              <a:t>に探究→学びを楽しむ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dirty="0" smtClean="0"/>
              <a:t>●主体性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400" dirty="0" smtClean="0"/>
              <a:t>　　時間配分、試験後の「振り返り」</a:t>
            </a:r>
            <a:endParaRPr lang="ja-JP" altLang="en-US" sz="2400" dirty="0"/>
          </a:p>
          <a:p>
            <a:pPr marL="0" indent="0">
              <a:buNone/>
            </a:pPr>
            <a:r>
              <a:rPr lang="ja-JP" altLang="en-US" dirty="0" smtClean="0"/>
              <a:t>●広くて</a:t>
            </a:r>
            <a:r>
              <a:rPr lang="ja-JP" altLang="en-US" dirty="0"/>
              <a:t>ゆるやかなつながり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936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AL</a:t>
            </a:r>
            <a:r>
              <a:rPr lang="ja-JP" altLang="en-US" dirty="0" smtClean="0"/>
              <a:t>型授業の改善</a:t>
            </a:r>
            <a:r>
              <a:rPr lang="ja-JP" altLang="en-US" dirty="0"/>
              <a:t>のために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500" b="1" dirty="0"/>
              <a:t>●試験の振り返り</a:t>
            </a:r>
          </a:p>
          <a:p>
            <a:pPr marL="0" indent="0">
              <a:buNone/>
            </a:pPr>
            <a:r>
              <a:rPr lang="ja-JP" altLang="en-US" sz="3500" dirty="0" smtClean="0"/>
              <a:t>集団</a:t>
            </a:r>
            <a:r>
              <a:rPr lang="ja-JP" altLang="en-US" sz="3500" dirty="0"/>
              <a:t>の分布、平均点、標準偏差を提示</a:t>
            </a:r>
          </a:p>
          <a:p>
            <a:pPr marL="0" indent="0">
              <a:buNone/>
            </a:pPr>
            <a:endParaRPr lang="en-US" altLang="ja-JP" sz="3500" dirty="0" smtClean="0"/>
          </a:p>
          <a:p>
            <a:pPr marL="0" indent="0">
              <a:buNone/>
            </a:pPr>
            <a:r>
              <a:rPr lang="ja-JP" altLang="en-US" sz="3500" dirty="0" smtClean="0"/>
              <a:t>「</a:t>
            </a:r>
            <a:r>
              <a:rPr lang="ja-JP" altLang="en-US" sz="3500" dirty="0"/>
              <a:t>分布が右による」ことを</a:t>
            </a:r>
            <a:r>
              <a:rPr lang="ja-JP" altLang="en-US" sz="3500" dirty="0" smtClean="0"/>
              <a:t>目指す</a:t>
            </a:r>
            <a:endParaRPr lang="ja-JP" altLang="en-US" sz="3500" dirty="0"/>
          </a:p>
          <a:p>
            <a:pPr marL="0" indent="0">
              <a:buNone/>
            </a:pPr>
            <a:r>
              <a:rPr lang="ja-JP" altLang="en-US" sz="3500" dirty="0" smtClean="0"/>
              <a:t>「平均点⇧、</a:t>
            </a:r>
            <a:r>
              <a:rPr lang="ja-JP" altLang="en-US" sz="3500" dirty="0"/>
              <a:t>標</a:t>
            </a:r>
            <a:r>
              <a:rPr lang="ja-JP" altLang="en-US" sz="3500" dirty="0" smtClean="0"/>
              <a:t>準偏差⇩」になるはず</a:t>
            </a:r>
            <a:endParaRPr lang="ja-JP" altLang="en-US" sz="3500" dirty="0"/>
          </a:p>
          <a:p>
            <a:pPr marL="0" indent="0">
              <a:buNone/>
            </a:pPr>
            <a:endParaRPr lang="en-US" altLang="ja-JP" sz="3500" dirty="0" smtClean="0"/>
          </a:p>
          <a:p>
            <a:pPr marL="0" indent="0">
              <a:buNone/>
            </a:pPr>
            <a:r>
              <a:rPr lang="ja-JP" altLang="en-US" sz="3500" dirty="0" smtClean="0"/>
              <a:t>→生徒も自分たちの集団の状態を見るようになる</a:t>
            </a:r>
            <a:endParaRPr lang="ja-JP" altLang="en-US" sz="3500" dirty="0"/>
          </a:p>
        </p:txBody>
      </p:sp>
    </p:spTree>
    <p:extLst>
      <p:ext uri="{BB962C8B-B14F-4D97-AF65-F5344CB8AC3E}">
        <p14:creationId xmlns:p14="http://schemas.microsoft.com/office/powerpoint/2010/main" val="28103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回～</a:t>
            </a:r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回</a:t>
            </a:r>
            <a:r>
              <a:rPr lang="ja-JP" altLang="en-US" dirty="0" smtClean="0"/>
              <a:t>考査結果（</a:t>
            </a:r>
            <a:r>
              <a:rPr lang="en-US" altLang="ja-JP" dirty="0"/>
              <a:t>α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767799" cy="441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635804"/>
            <a:ext cx="8136904" cy="1033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43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ja-JP" altLang="en-US" dirty="0"/>
              <a:t>教員の「職能」の変化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「（教員が）</a:t>
            </a:r>
            <a:r>
              <a:rPr lang="ja-JP" altLang="en-US" dirty="0" smtClean="0"/>
              <a:t>教える」➡「</a:t>
            </a:r>
            <a:r>
              <a:rPr lang="ja-JP" altLang="en-US" dirty="0"/>
              <a:t>（生徒が）学ぶ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「わかりやすく丁寧に教える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➡「</a:t>
            </a:r>
            <a:r>
              <a:rPr lang="ja-JP" altLang="en-US" dirty="0"/>
              <a:t>生徒の可能性を</a:t>
            </a:r>
            <a:r>
              <a:rPr lang="ja-JP" altLang="en-US" dirty="0" smtClean="0"/>
              <a:t>引き出す」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「よりよい学び</a:t>
            </a:r>
            <a:r>
              <a:rPr lang="ja-JP" altLang="en-US" dirty="0"/>
              <a:t>の場を提供する」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sz="2400" dirty="0"/>
              <a:t>※</a:t>
            </a:r>
            <a:r>
              <a:rPr lang="ja-JP" altLang="en-US" sz="2400" dirty="0"/>
              <a:t>「わかりやすく丁寧に教える」ことをすればするほど、これからの社会を生き抜くための「教えるだけでは獲得できない能力」が獲得できずに終わる可能性</a:t>
            </a:r>
            <a:r>
              <a:rPr lang="ja-JP" altLang="en-US" sz="2400" dirty="0" smtClean="0"/>
              <a:t>。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211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様々な</a:t>
            </a:r>
            <a:r>
              <a:rPr lang="ja-JP" altLang="en-US" dirty="0" smtClean="0"/>
              <a:t>授業の「型」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600" dirty="0" smtClean="0"/>
              <a:t>①ディスカッション課題</a:t>
            </a:r>
            <a:endParaRPr lang="en-US" altLang="ja-JP" sz="3600" dirty="0" smtClean="0"/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②「授業作成」課題</a:t>
            </a:r>
            <a:endParaRPr lang="en-US" altLang="ja-JP" sz="3600" dirty="0" smtClean="0"/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③個人</a:t>
            </a:r>
            <a:r>
              <a:rPr lang="ja-JP" altLang="en-US" sz="3600" dirty="0"/>
              <a:t>で</a:t>
            </a:r>
            <a:r>
              <a:rPr lang="ja-JP" altLang="en-US" sz="3600" dirty="0" smtClean="0"/>
              <a:t>のプレゼンテーション</a:t>
            </a:r>
            <a:endParaRPr lang="en-US" altLang="ja-JP" sz="3600" dirty="0" smtClean="0"/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④プロジェクト学習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01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情報発信について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3900" b="1" dirty="0" smtClean="0"/>
              <a:t>①</a:t>
            </a:r>
            <a:r>
              <a:rPr lang="ja-JP" altLang="en-US" sz="3900" b="1" dirty="0"/>
              <a:t>個人のＨＰ</a:t>
            </a:r>
          </a:p>
          <a:p>
            <a:r>
              <a:rPr lang="ja-JP" altLang="en-US" sz="2600" dirty="0" smtClean="0"/>
              <a:t>授業プリントや各種資料の公開</a:t>
            </a:r>
            <a:endParaRPr lang="en-US" altLang="ja-JP" sz="2600" dirty="0" smtClean="0"/>
          </a:p>
          <a:p>
            <a:endParaRPr lang="ja-JP" altLang="en-US" sz="2600" dirty="0"/>
          </a:p>
          <a:p>
            <a:pPr marL="0" indent="0">
              <a:buNone/>
            </a:pPr>
            <a:r>
              <a:rPr lang="ja-JP" altLang="en-US" sz="3000" b="1" dirty="0" smtClean="0"/>
              <a:t>生物</a:t>
            </a:r>
            <a:r>
              <a:rPr lang="ja-JP" altLang="en-US" sz="3000" b="1" dirty="0"/>
              <a:t>「を」教える視点　生物「で」教える視点</a:t>
            </a:r>
          </a:p>
          <a:p>
            <a:pPr marL="0" indent="0">
              <a:buNone/>
            </a:pPr>
            <a:r>
              <a:rPr lang="en-US" altLang="ja-JP" sz="3000" dirty="0">
                <a:hlinkClick r:id="rId2"/>
              </a:rPr>
              <a:t>http://biologymanabiai.jimdo.com</a:t>
            </a:r>
            <a:r>
              <a:rPr lang="en-US" altLang="ja-JP" sz="3000" dirty="0" smtClean="0">
                <a:hlinkClick r:id="rId2"/>
              </a:rPr>
              <a:t>/</a:t>
            </a:r>
            <a:endParaRPr lang="en-US" altLang="ja-JP" sz="3000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sz="3900" b="1" dirty="0" smtClean="0"/>
              <a:t>②Facebook</a:t>
            </a:r>
          </a:p>
          <a:p>
            <a:pPr marL="0" indent="0">
              <a:buNone/>
            </a:pPr>
            <a:r>
              <a:rPr lang="en-US" altLang="ja-JP" dirty="0" smtClean="0">
                <a:hlinkClick r:id="rId3"/>
              </a:rPr>
              <a:t>https://www.facebook.com/tomohisa.ohno.79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600" dirty="0" smtClean="0"/>
              <a:t>「</a:t>
            </a:r>
            <a:r>
              <a:rPr lang="ja-JP" altLang="en-US" sz="2600" dirty="0"/>
              <a:t>ペンギンのイラスト」の大野智久です。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029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参考書籍</a:t>
            </a:r>
            <a:endParaRPr kumimoji="1" lang="ja-JP" altLang="en-US" dirty="0"/>
          </a:p>
        </p:txBody>
      </p:sp>
      <p:pic>
        <p:nvPicPr>
          <p:cNvPr id="5" name="Picture 2" descr="C:\Users\T0898328\AppData\Local\Microsoft\Windows\Temporary Internet Files\Content.Outlook\GKK3EB6B\51Xq4wjF8BL__SX350_BO1204203200_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66" y="1340768"/>
            <a:ext cx="2590714" cy="3672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T0898328\AppData\Local\Microsoft\Windows\Temporary Internet Files\Content.Outlook\GKK3EB6B\51m7NkUpxML__SX339_BO1204203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40768"/>
            <a:ext cx="2611699" cy="382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6484" y="5446784"/>
            <a:ext cx="88024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『</a:t>
            </a:r>
            <a:r>
              <a:rPr lang="ja-JP" altLang="en-US" sz="2400" dirty="0" smtClean="0"/>
              <a:t>学び合い</a:t>
            </a:r>
            <a:r>
              <a:rPr lang="en-US" altLang="ja-JP" sz="2400" dirty="0" smtClean="0"/>
              <a:t>』</a:t>
            </a:r>
            <a:r>
              <a:rPr lang="ja-JP" altLang="en-US" sz="2400" dirty="0" smtClean="0"/>
              <a:t>やアクティブラーニングに関しての書籍は・・・</a:t>
            </a:r>
            <a:endParaRPr lang="en-US" altLang="ja-JP" sz="2400" dirty="0" smtClean="0"/>
          </a:p>
          <a:p>
            <a:pPr algn="ctr"/>
            <a:r>
              <a:rPr kumimoji="1" lang="ja-JP" altLang="en-US" sz="3200" b="1" dirty="0" smtClean="0"/>
              <a:t>「西川純」</a:t>
            </a:r>
            <a:r>
              <a:rPr kumimoji="1" lang="ja-JP" altLang="en-US" sz="3200" dirty="0" smtClean="0"/>
              <a:t>で検索してみて下さい</a:t>
            </a:r>
            <a:endParaRPr kumimoji="1" lang="ja-JP" altLang="en-US" sz="3200" dirty="0"/>
          </a:p>
        </p:txBody>
      </p:sp>
      <p:pic>
        <p:nvPicPr>
          <p:cNvPr id="1026" name="Picture 2" descr="http://ecx.images-amazon.com/images/I/51IYFBLFFdL._SX343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259" y="1338943"/>
            <a:ext cx="2611481" cy="377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14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おさえて</a:t>
            </a:r>
            <a:r>
              <a:rPr lang="ja-JP" altLang="en-US" dirty="0"/>
              <a:t>おくべき会議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①教育再生実行</a:t>
            </a:r>
            <a:r>
              <a:rPr lang="ja-JP" altLang="en-US" b="1" dirty="0" smtClean="0"/>
              <a:t>会議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sz="2000" dirty="0" smtClean="0"/>
              <a:t>（</a:t>
            </a:r>
            <a:r>
              <a:rPr lang="ja-JP" altLang="en-US" sz="2000" dirty="0"/>
              <a:t>内閣総理大臣の諮問機関）</a:t>
            </a:r>
          </a:p>
          <a:p>
            <a:endParaRPr lang="ja-JP" altLang="en-US" sz="2000" dirty="0"/>
          </a:p>
          <a:p>
            <a:pPr marL="0" indent="0">
              <a:buNone/>
            </a:pPr>
            <a:r>
              <a:rPr lang="ja-JP" altLang="en-US" b="1" dirty="0"/>
              <a:t>②高大接続システム改革</a:t>
            </a:r>
            <a:r>
              <a:rPr lang="ja-JP" altLang="en-US" b="1" dirty="0" smtClean="0"/>
              <a:t>会議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sz="2000" dirty="0" smtClean="0"/>
              <a:t>（文部</a:t>
            </a:r>
            <a:r>
              <a:rPr lang="ja-JP" altLang="en-US" sz="2000" dirty="0"/>
              <a:t>科学省高大接続改革プロジェクトチーム）</a:t>
            </a:r>
          </a:p>
          <a:p>
            <a:endParaRPr lang="ja-JP" altLang="en-US" sz="2000" dirty="0"/>
          </a:p>
          <a:p>
            <a:pPr marL="0" indent="0">
              <a:buNone/>
            </a:pPr>
            <a:r>
              <a:rPr lang="ja-JP" altLang="en-US" b="1" dirty="0"/>
              <a:t>③中央教育審議会</a:t>
            </a:r>
          </a:p>
          <a:p>
            <a:pPr marL="0" indent="0">
              <a:buNone/>
            </a:pPr>
            <a:r>
              <a:rPr lang="ja-JP" altLang="en-US" sz="2000" dirty="0"/>
              <a:t>教育課程企画特別部会</a:t>
            </a:r>
          </a:p>
          <a:p>
            <a:pPr marL="0" indent="0">
              <a:buNone/>
            </a:pPr>
            <a:r>
              <a:rPr lang="en-US" altLang="ja-JP" sz="2000" b="1" dirty="0">
                <a:solidFill>
                  <a:srgbClr val="FF0000"/>
                </a:solidFill>
              </a:rPr>
              <a:t>※</a:t>
            </a:r>
            <a:r>
              <a:rPr lang="ja-JP" altLang="en-US" sz="2000" b="1" dirty="0">
                <a:solidFill>
                  <a:srgbClr val="FF0000"/>
                </a:solidFill>
              </a:rPr>
              <a:t>教育課程企画特別部会における論点整理について（報告）　</a:t>
            </a:r>
            <a:endParaRPr lang="en-US" altLang="ja-JP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000" b="1" dirty="0" smtClean="0">
                <a:solidFill>
                  <a:srgbClr val="FF0000"/>
                </a:solidFill>
              </a:rPr>
              <a:t>平成</a:t>
            </a:r>
            <a:r>
              <a:rPr lang="en-US" altLang="ja-JP" sz="2000" b="1" dirty="0">
                <a:solidFill>
                  <a:srgbClr val="FF0000"/>
                </a:solidFill>
              </a:rPr>
              <a:t>27</a:t>
            </a:r>
            <a:r>
              <a:rPr lang="ja-JP" altLang="en-US" sz="2000" b="1" dirty="0">
                <a:solidFill>
                  <a:srgbClr val="FF0000"/>
                </a:solidFill>
              </a:rPr>
              <a:t>年</a:t>
            </a:r>
            <a:r>
              <a:rPr lang="en-US" altLang="ja-JP" sz="2000" b="1" dirty="0">
                <a:solidFill>
                  <a:srgbClr val="FF0000"/>
                </a:solidFill>
              </a:rPr>
              <a:t>8</a:t>
            </a:r>
            <a:r>
              <a:rPr lang="ja-JP" altLang="en-US" sz="2000" b="1" dirty="0">
                <a:solidFill>
                  <a:srgbClr val="FF0000"/>
                </a:solidFill>
              </a:rPr>
              <a:t>月</a:t>
            </a:r>
            <a:r>
              <a:rPr lang="en-US" altLang="ja-JP" sz="2000" b="1" dirty="0">
                <a:solidFill>
                  <a:srgbClr val="FF0000"/>
                </a:solidFill>
              </a:rPr>
              <a:t>26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日</a:t>
            </a:r>
            <a:endParaRPr lang="ja-JP" alt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2000" dirty="0"/>
              <a:t>※</a:t>
            </a:r>
            <a:r>
              <a:rPr lang="ja-JP" altLang="en-US" sz="2000" dirty="0"/>
              <a:t>現在次期学習指導要領改訂に向けた各ワーキンググループが開催中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621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教育改革の</a:t>
            </a:r>
            <a:r>
              <a:rPr lang="ja-JP" altLang="en-US" dirty="0" smtClean="0"/>
              <a:t>背景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ja-JP" altLang="en-US" sz="4600" b="1" dirty="0">
                <a:solidFill>
                  <a:srgbClr val="000000"/>
                </a:solidFill>
              </a:rPr>
              <a:t>①社会として</a:t>
            </a:r>
          </a:p>
          <a:p>
            <a:pPr marL="0" indent="0">
              <a:buNone/>
            </a:pPr>
            <a:r>
              <a:rPr lang="ja-JP" altLang="en-US" dirty="0" smtClean="0"/>
              <a:t>働き手</a:t>
            </a:r>
            <a:r>
              <a:rPr lang="ja-JP" altLang="en-US" dirty="0"/>
              <a:t>が半分に減ってしまう。</a:t>
            </a:r>
          </a:p>
          <a:p>
            <a:pPr marL="0" indent="0">
              <a:buNone/>
            </a:pPr>
            <a:r>
              <a:rPr lang="ja-JP" altLang="en-US" dirty="0"/>
              <a:t>成長＝一人一人の生産性</a:t>
            </a:r>
            <a:r>
              <a:rPr lang="en-US" altLang="ja-JP" dirty="0"/>
              <a:t>×</a:t>
            </a:r>
            <a:r>
              <a:rPr lang="ja-JP" altLang="en-US" dirty="0"/>
              <a:t>労働力人口</a:t>
            </a:r>
          </a:p>
          <a:p>
            <a:pPr marL="0" indent="0">
              <a:buNone/>
            </a:pPr>
            <a:r>
              <a:rPr lang="ja-JP" altLang="en-US" b="1" dirty="0"/>
              <a:t>→一人一人の生産性を向上させるしかない。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ja-JP" altLang="en-US" sz="4600" b="1" dirty="0">
                <a:solidFill>
                  <a:srgbClr val="000000"/>
                </a:solidFill>
              </a:rPr>
              <a:t>②個人として</a:t>
            </a:r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ja-JP" altLang="en-US" dirty="0"/>
              <a:t>子どもたちの</a:t>
            </a:r>
            <a:r>
              <a:rPr lang="en-US" altLang="ja-JP" dirty="0"/>
              <a:t>65%</a:t>
            </a:r>
            <a:r>
              <a:rPr lang="ja-JP" altLang="en-US" dirty="0"/>
              <a:t>は、大学卒業後、今は存在しない職業に就く</a:t>
            </a:r>
          </a:p>
          <a:p>
            <a:pPr marL="0" indent="0">
              <a:buNone/>
            </a:pPr>
            <a:r>
              <a:rPr lang="ja-JP" altLang="en-US" dirty="0"/>
              <a:t>・今後</a:t>
            </a:r>
            <a:r>
              <a:rPr lang="en-US" altLang="ja-JP" dirty="0"/>
              <a:t>10</a:t>
            </a:r>
            <a:r>
              <a:rPr lang="ja-JP" altLang="en-US" dirty="0"/>
              <a:t>～</a:t>
            </a:r>
            <a:r>
              <a:rPr lang="en-US" altLang="ja-JP" dirty="0"/>
              <a:t>20</a:t>
            </a:r>
            <a:r>
              <a:rPr lang="ja-JP" altLang="en-US" dirty="0"/>
              <a:t>年程度で、約</a:t>
            </a:r>
            <a:r>
              <a:rPr lang="en-US" altLang="ja-JP" dirty="0"/>
              <a:t>47%</a:t>
            </a:r>
            <a:r>
              <a:rPr lang="ja-JP" altLang="en-US" dirty="0"/>
              <a:t>の仕事が自動化される可能性が高い。</a:t>
            </a:r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en-US" altLang="ja-JP" dirty="0"/>
              <a:t>2030</a:t>
            </a:r>
            <a:r>
              <a:rPr lang="ja-JP" altLang="en-US" dirty="0"/>
              <a:t>年までには、週</a:t>
            </a:r>
            <a:r>
              <a:rPr lang="en-US" altLang="ja-JP" dirty="0"/>
              <a:t>15</a:t>
            </a:r>
            <a:r>
              <a:rPr lang="ja-JP" altLang="en-US" dirty="0"/>
              <a:t>時間程度働けば済むようになる。</a:t>
            </a:r>
          </a:p>
          <a:p>
            <a:pPr marL="0" indent="0">
              <a:buNone/>
            </a:pPr>
            <a:r>
              <a:rPr lang="ja-JP" altLang="en-US" b="1" dirty="0"/>
              <a:t>→現在の多くの職業の多くは、今後なくなっていく。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89789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大きな流れとしての三位一体改革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3900" b="1" dirty="0"/>
              <a:t>①大学教育</a:t>
            </a:r>
            <a:r>
              <a:rPr lang="ja-JP" altLang="en-US" sz="3900" b="1" dirty="0" smtClean="0"/>
              <a:t>改革</a:t>
            </a:r>
            <a:endParaRPr lang="en-US" altLang="ja-JP" sz="3900" b="1" dirty="0" smtClean="0"/>
          </a:p>
          <a:p>
            <a:pPr marL="0" indent="0">
              <a:buNone/>
            </a:pPr>
            <a:endParaRPr lang="ja-JP" altLang="en-US" sz="3900" b="1" dirty="0"/>
          </a:p>
          <a:p>
            <a:pPr marL="0" indent="0">
              <a:buNone/>
            </a:pPr>
            <a:r>
              <a:rPr lang="ja-JP" altLang="en-US" sz="3900" b="1" dirty="0"/>
              <a:t>②高校教育</a:t>
            </a:r>
            <a:r>
              <a:rPr lang="ja-JP" altLang="en-US" sz="3900" b="1" dirty="0" smtClean="0"/>
              <a:t>改革</a:t>
            </a:r>
            <a:endParaRPr lang="en-US" altLang="ja-JP" sz="3900" b="1" dirty="0" smtClean="0"/>
          </a:p>
          <a:p>
            <a:pPr marL="0" indent="0">
              <a:buNone/>
            </a:pPr>
            <a:endParaRPr lang="ja-JP" altLang="en-US" sz="3900" b="1" dirty="0"/>
          </a:p>
          <a:p>
            <a:pPr marL="0" indent="0">
              <a:buNone/>
            </a:pPr>
            <a:r>
              <a:rPr lang="ja-JP" altLang="en-US" sz="3900" b="1" dirty="0"/>
              <a:t>③大学入試改革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※</a:t>
            </a:r>
            <a:r>
              <a:rPr lang="ja-JP" altLang="en-US" dirty="0"/>
              <a:t>社会で活躍できる人材を育成するには、何をどう変えればよいか？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418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大学教育改革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b="1" dirty="0"/>
              <a:t>３つの「ポリシー」の</a:t>
            </a:r>
            <a:r>
              <a:rPr lang="ja-JP" altLang="en-US" sz="3600" b="1" dirty="0" smtClean="0"/>
              <a:t>明確化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●アドミッションポリシー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●カリキュラムポリシー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●ディプロマポリシー</a:t>
            </a:r>
            <a:endParaRPr lang="en-US" altLang="ja-JP" b="1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sz="2400" dirty="0" smtClean="0"/>
              <a:t>※</a:t>
            </a:r>
            <a:r>
              <a:rPr lang="ja-JP" altLang="en-US" sz="2400" dirty="0" smtClean="0"/>
              <a:t>それぞれは何のために必要か？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（全体としての大きな「目的」は何か？）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en-US" altLang="ja-JP" sz="2400" dirty="0" smtClean="0"/>
              <a:t>※</a:t>
            </a:r>
            <a:r>
              <a:rPr kumimoji="1" lang="ja-JP" altLang="en-US" sz="2400" dirty="0" smtClean="0"/>
              <a:t>どのようにして「定着」させるか？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019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大学入試改革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センター</a:t>
            </a:r>
            <a:r>
              <a:rPr lang="ja-JP" altLang="en-US" sz="2400" dirty="0" smtClean="0"/>
              <a:t>試験は終了予定。</a:t>
            </a:r>
            <a:endParaRPr lang="ja-JP" altLang="en-US" sz="2400" dirty="0"/>
          </a:p>
          <a:p>
            <a:pPr marL="0" indent="0">
              <a:buNone/>
            </a:pPr>
            <a:r>
              <a:rPr lang="ja-JP" altLang="en-US" sz="2400" dirty="0"/>
              <a:t>２０２０年度より、新試験開始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 marL="0" indent="0">
              <a:buNone/>
            </a:pPr>
            <a:endParaRPr lang="ja-JP" altLang="en-US" sz="2400" dirty="0"/>
          </a:p>
          <a:p>
            <a:pPr marL="0" indent="0">
              <a:buNone/>
            </a:pPr>
            <a:r>
              <a:rPr lang="ja-JP" altLang="en-US" sz="3600" b="1" dirty="0"/>
              <a:t>①高等学校基礎学力テスト</a:t>
            </a:r>
          </a:p>
          <a:p>
            <a:pPr marL="0" indent="0">
              <a:buNone/>
            </a:pPr>
            <a:r>
              <a:rPr lang="ja-JP" altLang="en-US" sz="3600" b="1" dirty="0"/>
              <a:t>②大学入学希望者学力評価</a:t>
            </a:r>
            <a:r>
              <a:rPr lang="ja-JP" altLang="en-US" sz="3600" b="1" dirty="0" smtClean="0"/>
              <a:t>テスト</a:t>
            </a:r>
            <a:endParaRPr lang="en-US" altLang="ja-JP" sz="3600" b="1" dirty="0" smtClean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sz="2400" dirty="0"/>
              <a:t>※</a:t>
            </a:r>
            <a:r>
              <a:rPr lang="ja-JP" altLang="en-US" sz="2400" dirty="0"/>
              <a:t>それぞれのテストの役割が異なる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※</a:t>
            </a:r>
            <a:r>
              <a:rPr lang="ja-JP" altLang="en-US" sz="2400" dirty="0" smtClean="0"/>
              <a:t>それぞれはどのような「目的」があるか？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7573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学力の３要素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b="1" dirty="0"/>
              <a:t>・個別の知識・</a:t>
            </a:r>
            <a:r>
              <a:rPr lang="ja-JP" altLang="en-US" sz="3600" b="1" dirty="0" smtClean="0"/>
              <a:t>技能</a:t>
            </a:r>
            <a:endParaRPr lang="en-US" altLang="ja-JP" sz="3600" b="1" dirty="0" smtClean="0"/>
          </a:p>
          <a:p>
            <a:pPr marL="0" indent="0">
              <a:buNone/>
            </a:pPr>
            <a:endParaRPr lang="ja-JP" altLang="en-US" sz="3600" b="1" dirty="0"/>
          </a:p>
          <a:p>
            <a:pPr marL="0" indent="0">
              <a:buNone/>
            </a:pPr>
            <a:r>
              <a:rPr lang="ja-JP" altLang="en-US" sz="3600" b="1" dirty="0"/>
              <a:t>・思考力・判断力・</a:t>
            </a:r>
            <a:r>
              <a:rPr lang="ja-JP" altLang="en-US" sz="3600" b="1" dirty="0" smtClean="0"/>
              <a:t>表現力</a:t>
            </a:r>
            <a:endParaRPr lang="en-US" altLang="ja-JP" sz="3600" b="1" dirty="0" smtClean="0"/>
          </a:p>
          <a:p>
            <a:pPr marL="0" indent="0">
              <a:buNone/>
            </a:pPr>
            <a:endParaRPr lang="ja-JP" altLang="en-US" sz="3600" b="1" dirty="0"/>
          </a:p>
          <a:p>
            <a:pPr marL="0" indent="0">
              <a:buNone/>
            </a:pPr>
            <a:r>
              <a:rPr lang="ja-JP" altLang="en-US" sz="3600" b="1" dirty="0"/>
              <a:t>・主体的に学習する態度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r>
              <a:rPr lang="en-US" altLang="ja-JP" sz="2400" dirty="0"/>
              <a:t>※</a:t>
            </a:r>
            <a:r>
              <a:rPr lang="ja-JP" altLang="en-US" sz="2400" dirty="0"/>
              <a:t>主体性を「学力」として位置付けている。それは「教えられる」ものか？また、「測定できる」ものか？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311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おすすめ設定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2614</TotalTime>
  <Words>1253</Words>
  <Application>Microsoft Office PowerPoint</Application>
  <PresentationFormat>画面に合わせる (4:3)</PresentationFormat>
  <Paragraphs>285</Paragraphs>
  <Slides>39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39</vt:i4>
      </vt:variant>
    </vt:vector>
  </HeadingPairs>
  <TitlesOfParts>
    <vt:vector size="40" baseType="lpstr">
      <vt:lpstr>Office ​​テーマ</vt:lpstr>
      <vt:lpstr>教育改革の流れと 現場での実践例の紹介</vt:lpstr>
      <vt:lpstr>PowerPoint プレゼンテーション</vt:lpstr>
      <vt:lpstr>PowerPoint プレゼンテーション</vt:lpstr>
      <vt:lpstr>おさえておくべき会議</vt:lpstr>
      <vt:lpstr>教育改革の背景</vt:lpstr>
      <vt:lpstr>大きな流れとしての三位一体改革</vt:lpstr>
      <vt:lpstr>大学教育改革</vt:lpstr>
      <vt:lpstr>大学入試改革</vt:lpstr>
      <vt:lpstr>学力の３要素</vt:lpstr>
      <vt:lpstr>３つの柱</vt:lpstr>
      <vt:lpstr>３つの学び</vt:lpstr>
      <vt:lpstr>PowerPoint プレゼンテーション</vt:lpstr>
      <vt:lpstr>ビジネスの現場との相違</vt:lpstr>
      <vt:lpstr>授業デザインのヒント</vt:lpstr>
      <vt:lpstr>PowerPoint プレゼンテーション</vt:lpstr>
      <vt:lpstr>社会人基礎力①</vt:lpstr>
      <vt:lpstr>社会人基礎力②</vt:lpstr>
      <vt:lpstr>社会人基礎力③</vt:lpstr>
      <vt:lpstr>AL型授業が必要な理由</vt:lpstr>
      <vt:lpstr>『学び合い』の基本的な考え方</vt:lpstr>
      <vt:lpstr>AL型授業の全体像</vt:lpstr>
      <vt:lpstr>ＡＬ型授業で目指すもの</vt:lpstr>
      <vt:lpstr>「目的」と「目標」</vt:lpstr>
      <vt:lpstr>授業の基本構造</vt:lpstr>
      <vt:lpstr>「目的」の定型文</vt:lpstr>
      <vt:lpstr>課題作成時の留意点</vt:lpstr>
      <vt:lpstr>課題に取り組む時間</vt:lpstr>
      <vt:lpstr>内発的動機付け</vt:lpstr>
      <vt:lpstr>内発的動機付け</vt:lpstr>
      <vt:lpstr>アクティブラーニングの利点</vt:lpstr>
      <vt:lpstr>理解の４段階</vt:lpstr>
      <vt:lpstr>アクティブラーニングの効用</vt:lpstr>
      <vt:lpstr>AL型授業の効果</vt:lpstr>
      <vt:lpstr>AL型授業の改善のために</vt:lpstr>
      <vt:lpstr>第1回～第3回考査結果（α）</vt:lpstr>
      <vt:lpstr>教員の「職能」の変化</vt:lpstr>
      <vt:lpstr>様々な授業の「型」</vt:lpstr>
      <vt:lpstr>情報発信について</vt:lpstr>
      <vt:lpstr>参考書籍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コンテンツとコンピテンシーの視点</dc:title>
  <dc:creator>Ohno</dc:creator>
  <cp:lastModifiedBy>Ohno</cp:lastModifiedBy>
  <cp:revision>92</cp:revision>
  <cp:lastPrinted>2016-03-04T00:39:52Z</cp:lastPrinted>
  <dcterms:created xsi:type="dcterms:W3CDTF">2015-01-23T22:08:07Z</dcterms:created>
  <dcterms:modified xsi:type="dcterms:W3CDTF">2016-05-05T19:24:32Z</dcterms:modified>
</cp:coreProperties>
</file>