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310" r:id="rId2"/>
    <p:sldId id="311" r:id="rId3"/>
    <p:sldId id="312" r:id="rId4"/>
    <p:sldId id="314" r:id="rId5"/>
    <p:sldId id="315" r:id="rId6"/>
    <p:sldId id="316" r:id="rId7"/>
    <p:sldId id="317" r:id="rId8"/>
    <p:sldId id="318" r:id="rId9"/>
    <p:sldId id="366" r:id="rId10"/>
    <p:sldId id="368" r:id="rId11"/>
    <p:sldId id="369" r:id="rId12"/>
    <p:sldId id="370" r:id="rId13"/>
    <p:sldId id="371" r:id="rId14"/>
    <p:sldId id="321" r:id="rId15"/>
    <p:sldId id="358" r:id="rId16"/>
    <p:sldId id="273" r:id="rId17"/>
    <p:sldId id="272" r:id="rId18"/>
    <p:sldId id="359" r:id="rId19"/>
    <p:sldId id="276" r:id="rId20"/>
    <p:sldId id="277" r:id="rId21"/>
    <p:sldId id="278" r:id="rId22"/>
    <p:sldId id="279" r:id="rId23"/>
    <p:sldId id="351" r:id="rId24"/>
    <p:sldId id="357" r:id="rId25"/>
    <p:sldId id="354" r:id="rId26"/>
    <p:sldId id="355" r:id="rId27"/>
    <p:sldId id="375" r:id="rId28"/>
    <p:sldId id="376" r:id="rId29"/>
    <p:sldId id="377" r:id="rId30"/>
    <p:sldId id="364" r:id="rId31"/>
    <p:sldId id="336" r:id="rId32"/>
    <p:sldId id="374" r:id="rId33"/>
    <p:sldId id="360" r:id="rId34"/>
    <p:sldId id="378" r:id="rId35"/>
  </p:sldIdLst>
  <p:sldSz cx="9144000" cy="6858000" type="screen4x3"/>
  <p:notesSz cx="7053263" cy="101869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8" autoAdjust="0"/>
    <p:restoredTop sz="94718" autoAdjust="0"/>
  </p:normalViewPr>
  <p:slideViewPr>
    <p:cSldViewPr showGuides="1">
      <p:cViewPr>
        <p:scale>
          <a:sx n="57" d="100"/>
          <a:sy n="57" d="100"/>
        </p:scale>
        <p:origin x="-1650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95219" y="0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/>
          <a:lstStyle>
            <a:lvl1pPr algn="r">
              <a:defRPr sz="1200"/>
            </a:lvl1pPr>
          </a:lstStyle>
          <a:p>
            <a:fld id="{999F4063-9611-41F3-92B8-EAAD48A3D9E5}" type="datetimeFigureOut">
              <a:rPr kumimoji="1" lang="ja-JP" altLang="en-US" smtClean="0"/>
              <a:t>2015/8/1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675871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95219" y="9675871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 anchor="b"/>
          <a:lstStyle>
            <a:lvl1pPr algn="r">
              <a:defRPr sz="1200"/>
            </a:lvl1pPr>
          </a:lstStyle>
          <a:p>
            <a:fld id="{92F815A2-1DF3-4A35-ABA8-7995722CC0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3445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95219" y="0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/>
          <a:lstStyle>
            <a:lvl1pPr algn="r">
              <a:defRPr sz="1200"/>
            </a:lvl1pPr>
          </a:lstStyle>
          <a:p>
            <a:fld id="{BA75C57B-2036-4414-96D6-8D01A8963FD5}" type="datetimeFigureOut">
              <a:rPr kumimoji="1" lang="ja-JP" altLang="en-US" smtClean="0"/>
              <a:t>2015/8/1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765175"/>
            <a:ext cx="5091113" cy="3817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25" tIns="47062" rIns="94125" bIns="4706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5327" y="4838821"/>
            <a:ext cx="5642610" cy="4584144"/>
          </a:xfrm>
          <a:prstGeom prst="rect">
            <a:avLst/>
          </a:prstGeom>
        </p:spPr>
        <p:txBody>
          <a:bodyPr vert="horz" lIns="94125" tIns="47062" rIns="94125" bIns="4706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675871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95219" y="9675871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 anchor="b"/>
          <a:lstStyle>
            <a:lvl1pPr algn="r">
              <a:defRPr sz="1200"/>
            </a:lvl1pPr>
          </a:lstStyle>
          <a:p>
            <a:fld id="{7522BAFA-627E-416A-87E0-E20C5AA488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0612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1B2D4-F659-4E66-9F8F-FF438B3D9775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969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1B2D4-F659-4E66-9F8F-FF438B3D9775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969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1B2D4-F659-4E66-9F8F-FF438B3D9775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969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1B2D4-F659-4E66-9F8F-FF438B3D9775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9690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1B2D4-F659-4E66-9F8F-FF438B3D9775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9690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「学びの協働化」「学びのプロジェクト化」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2BAFA-627E-416A-87E0-E20C5AA4887F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0215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010B-C191-441E-9397-0A0789623A32}" type="datetime1">
              <a:rPr kumimoji="1" lang="ja-JP" altLang="en-US" smtClean="0"/>
              <a:t>2015/8/1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563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F9164-5B66-47C4-8968-BDD99E57499C}" type="datetime1">
              <a:rPr kumimoji="1" lang="ja-JP" altLang="en-US" smtClean="0"/>
              <a:t>2015/8/1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369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F5861-6710-4A2B-8EB8-B9962E07A773}" type="datetime1">
              <a:rPr kumimoji="1" lang="ja-JP" altLang="en-US" smtClean="0"/>
              <a:t>2015/8/1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57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32BE1-A11C-4009-8A59-0570C1D9D869}" type="datetime1">
              <a:rPr kumimoji="1" lang="ja-JP" altLang="en-US" smtClean="0"/>
              <a:t>2015/8/1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1502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1F2B-919F-4CC3-9373-9CD5F78543F1}" type="datetime1">
              <a:rPr kumimoji="1" lang="ja-JP" altLang="en-US" smtClean="0"/>
              <a:t>2015/8/1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364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B7E6-B212-436E-95B4-61D8E675F933}" type="datetime1">
              <a:rPr kumimoji="1" lang="ja-JP" altLang="en-US" smtClean="0"/>
              <a:t>2015/8/1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8206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C9C6-4643-4F9B-9F49-6E936258F032}" type="datetime1">
              <a:rPr kumimoji="1" lang="ja-JP" altLang="en-US" smtClean="0"/>
              <a:t>2015/8/1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597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B76BD-50A0-4BF7-B271-AD943FEEBEF1}" type="datetime1">
              <a:rPr kumimoji="1" lang="ja-JP" altLang="en-US" smtClean="0"/>
              <a:t>2015/8/1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874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9896-283B-44B6-BFF2-D6C42E4D730C}" type="datetime1">
              <a:rPr kumimoji="1" lang="ja-JP" altLang="en-US" smtClean="0"/>
              <a:t>2015/8/1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758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1686-F766-4947-AE41-51AADE39D799}" type="datetime1">
              <a:rPr kumimoji="1" lang="ja-JP" altLang="en-US" smtClean="0"/>
              <a:t>2015/8/1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5113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1EAD-3EED-4FD6-87A4-2F7B0A615CD7}" type="datetime1">
              <a:rPr kumimoji="1" lang="ja-JP" altLang="en-US" smtClean="0"/>
              <a:t>2015/8/1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657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0C8FF-D611-4823-AE72-B93F05A6080F}" type="datetime1">
              <a:rPr kumimoji="1" lang="ja-JP" altLang="en-US" smtClean="0"/>
              <a:t>2015/8/1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591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tomohisa.ohno.79" TargetMode="External"/><Relationship Id="rId2" Type="http://schemas.openxmlformats.org/officeDocument/2006/relationships/hyperlink" Target="http://biologymanabiai.jimdo.com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1520" y="1628801"/>
            <a:ext cx="8640960" cy="1971650"/>
          </a:xfrm>
        </p:spPr>
        <p:txBody>
          <a:bodyPr>
            <a:normAutofit/>
          </a:bodyPr>
          <a:lstStyle/>
          <a:p>
            <a:r>
              <a:rPr lang="ja-JP" altLang="en-US" sz="4000" b="1" dirty="0"/>
              <a:t>高校</a:t>
            </a:r>
            <a:r>
              <a:rPr lang="ja-JP" altLang="en-US" sz="4000" b="1" dirty="0" smtClean="0"/>
              <a:t>生物で</a:t>
            </a:r>
            <a:r>
              <a:rPr lang="en-US" altLang="ja-JP" sz="4000" b="1" dirty="0" smtClean="0"/>
              <a:t/>
            </a:r>
            <a:br>
              <a:rPr lang="en-US" altLang="ja-JP" sz="4000" b="1" dirty="0" smtClean="0"/>
            </a:br>
            <a:r>
              <a:rPr lang="ja-JP" altLang="en-US" sz="4000" b="1" dirty="0" smtClean="0"/>
              <a:t>アクティブ・ラーニングを</a:t>
            </a:r>
            <a:r>
              <a:rPr lang="en-US" altLang="ja-JP" sz="4000" b="1" dirty="0" smtClean="0"/>
              <a:t/>
            </a:r>
            <a:br>
              <a:rPr lang="en-US" altLang="ja-JP" sz="4000" b="1" dirty="0" smtClean="0"/>
            </a:br>
            <a:r>
              <a:rPr lang="ja-JP" altLang="en-US" sz="4000" b="1" dirty="0" smtClean="0"/>
              <a:t>どう取り入れるか</a:t>
            </a:r>
            <a:endParaRPr kumimoji="1" lang="ja-JP" altLang="en-US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ja-JP" altLang="en-US" sz="3600" dirty="0" smtClean="0">
                <a:solidFill>
                  <a:schemeClr val="tx1"/>
                </a:solidFill>
              </a:rPr>
              <a:t>都立国立高等学校</a:t>
            </a:r>
            <a:endParaRPr lang="en-US" altLang="ja-JP" sz="3600" dirty="0" smtClean="0">
              <a:solidFill>
                <a:schemeClr val="tx1"/>
              </a:solidFill>
            </a:endParaRPr>
          </a:p>
          <a:p>
            <a:r>
              <a:rPr lang="ja-JP" altLang="en-US" sz="3600" dirty="0" smtClean="0">
                <a:solidFill>
                  <a:schemeClr val="tx1"/>
                </a:solidFill>
              </a:rPr>
              <a:t>大野　智久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613016" y="439955"/>
            <a:ext cx="5320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150805</a:t>
            </a:r>
            <a:r>
              <a:rPr lang="ja-JP" altLang="en-US" dirty="0"/>
              <a:t>アクティブ・ラーニング型授業実践</a:t>
            </a:r>
            <a:r>
              <a:rPr lang="ja-JP" altLang="en-US" dirty="0" smtClean="0"/>
              <a:t>交流会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08920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学び合い</a:t>
            </a:r>
            <a:r>
              <a:rPr kumimoji="1" lang="en-US" altLang="ja-JP" dirty="0" smtClean="0"/>
              <a:t>』</a:t>
            </a:r>
            <a:r>
              <a:rPr lang="ja-JP" altLang="en-US" dirty="0" smtClean="0"/>
              <a:t>の基本的な考え方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ja-JP" altLang="en-US" sz="6700" b="1" dirty="0"/>
              <a:t>●</a:t>
            </a:r>
            <a:r>
              <a:rPr lang="ja-JP" altLang="en-US" sz="6700" b="1" dirty="0" smtClean="0"/>
              <a:t>学校観</a:t>
            </a:r>
            <a:endParaRPr lang="en-US" altLang="ja-JP" sz="6700" b="1" dirty="0" smtClean="0"/>
          </a:p>
          <a:p>
            <a:pPr marL="0" indent="0">
              <a:buNone/>
            </a:pPr>
            <a:r>
              <a:rPr lang="ja-JP" altLang="en-US" sz="5100" dirty="0" smtClean="0"/>
              <a:t>学校</a:t>
            </a:r>
            <a:r>
              <a:rPr lang="ja-JP" altLang="en-US" sz="5100" dirty="0"/>
              <a:t>は、多様な人と折り合いをつけて自らの課題を達成する経験を通して、その有効性を実感し、より多くの人が自分の同僚であることを学ぶ</a:t>
            </a:r>
            <a:r>
              <a:rPr lang="ja-JP" altLang="en-US" sz="5100" dirty="0" smtClean="0"/>
              <a:t>場である。</a:t>
            </a:r>
            <a:endParaRPr lang="en-US" altLang="ja-JP" sz="5100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sz="6700" b="1" dirty="0"/>
              <a:t>●</a:t>
            </a:r>
            <a:r>
              <a:rPr lang="ja-JP" altLang="en-US" sz="6700" b="1" dirty="0" smtClean="0"/>
              <a:t>子ども</a:t>
            </a:r>
            <a:r>
              <a:rPr lang="ja-JP" altLang="en-US" sz="6700" b="1" dirty="0"/>
              <a:t>観</a:t>
            </a:r>
          </a:p>
          <a:p>
            <a:pPr marL="0" indent="0">
              <a:buNone/>
            </a:pPr>
            <a:r>
              <a:rPr lang="ja-JP" altLang="en-US" sz="5100" dirty="0" smtClean="0"/>
              <a:t>子ども</a:t>
            </a:r>
            <a:r>
              <a:rPr lang="ja-JP" altLang="en-US" sz="5100" dirty="0"/>
              <a:t>たちは有能で</a:t>
            </a:r>
            <a:r>
              <a:rPr lang="ja-JP" altLang="en-US" sz="5100" dirty="0" smtClean="0"/>
              <a:t>ある。</a:t>
            </a:r>
            <a:endParaRPr lang="en-US" altLang="ja-JP" sz="5100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sz="6700" b="1" dirty="0"/>
              <a:t>●</a:t>
            </a:r>
            <a:r>
              <a:rPr lang="ja-JP" altLang="en-US" sz="6700" b="1" dirty="0" smtClean="0"/>
              <a:t>授業観</a:t>
            </a:r>
            <a:endParaRPr lang="en-US" altLang="ja-JP" sz="6700" b="1" dirty="0" smtClean="0"/>
          </a:p>
          <a:p>
            <a:pPr marL="0" indent="0">
              <a:buNone/>
            </a:pPr>
            <a:r>
              <a:rPr lang="ja-JP" altLang="en-US" sz="5100" dirty="0" smtClean="0"/>
              <a:t>「</a:t>
            </a:r>
            <a:r>
              <a:rPr lang="ja-JP" altLang="en-US" sz="5100" dirty="0"/>
              <a:t>教師の仕事は、目標の設定、評価、環境の整備で、教授（子どもから見れば学習）は子どもに任せる</a:t>
            </a:r>
            <a:r>
              <a:rPr lang="ja-JP" altLang="en-US" sz="5100" dirty="0" smtClean="0"/>
              <a:t>べき。</a:t>
            </a:r>
            <a:endParaRPr lang="en-US" altLang="ja-JP" sz="5100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 algn="ctr">
              <a:buNone/>
            </a:pPr>
            <a:r>
              <a:rPr lang="ja-JP" altLang="en-US" sz="7600" b="1" dirty="0">
                <a:solidFill>
                  <a:srgbClr val="FF0000"/>
                </a:solidFill>
              </a:rPr>
              <a:t>軸は</a:t>
            </a:r>
            <a:r>
              <a:rPr lang="ja-JP" altLang="en-US" sz="7600" b="1" dirty="0" smtClean="0">
                <a:solidFill>
                  <a:srgbClr val="FF0000"/>
                </a:solidFill>
              </a:rPr>
              <a:t>「</a:t>
            </a:r>
            <a:r>
              <a:rPr lang="ja-JP" altLang="en-US" sz="7600" b="1" dirty="0">
                <a:solidFill>
                  <a:srgbClr val="FF0000"/>
                </a:solidFill>
              </a:rPr>
              <a:t>一人も見捨てない」という</a:t>
            </a:r>
            <a:r>
              <a:rPr lang="ja-JP" altLang="en-US" sz="7600" b="1" dirty="0" smtClean="0">
                <a:solidFill>
                  <a:srgbClr val="FF0000"/>
                </a:solidFill>
              </a:rPr>
              <a:t>願い</a:t>
            </a:r>
            <a:endParaRPr lang="ja-JP" altLang="en-US" sz="7600" b="1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03528" y="6327022"/>
            <a:ext cx="8032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『</a:t>
            </a:r>
            <a:r>
              <a:rPr lang="ja-JP" altLang="en-US" dirty="0"/>
              <a:t>学び合い</a:t>
            </a:r>
            <a:r>
              <a:rPr lang="en-US" altLang="ja-JP" dirty="0"/>
              <a:t>』</a:t>
            </a:r>
            <a:r>
              <a:rPr lang="ja-JP" altLang="en-US" dirty="0"/>
              <a:t>の手引き</a:t>
            </a:r>
            <a:r>
              <a:rPr lang="ja-JP" altLang="en-US" dirty="0" smtClean="0"/>
              <a:t>書（</a:t>
            </a:r>
            <a:r>
              <a:rPr lang="ja-JP" altLang="en-US" dirty="0"/>
              <a:t>上越教育大学　西川純先生</a:t>
            </a:r>
            <a:r>
              <a:rPr lang="ja-JP" altLang="en-US" dirty="0" smtClean="0"/>
              <a:t>）より一部抜粋・引用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709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授業における教員の仕事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ja-JP" b="1" dirty="0" smtClean="0"/>
              <a:t>「</a:t>
            </a:r>
            <a:r>
              <a:rPr lang="ja-JP" altLang="ja-JP" b="1" dirty="0"/>
              <a:t>目標の設定</a:t>
            </a:r>
            <a:r>
              <a:rPr lang="ja-JP" altLang="ja-JP" b="1" dirty="0" smtClean="0"/>
              <a:t>」</a:t>
            </a:r>
            <a:endParaRPr lang="en-US" altLang="ja-JP" b="1" dirty="0" smtClean="0"/>
          </a:p>
          <a:p>
            <a:pPr marL="0" indent="0">
              <a:buNone/>
            </a:pPr>
            <a:r>
              <a:rPr lang="ja-JP" altLang="ja-JP" b="1" strike="sngStrike" dirty="0" smtClean="0"/>
              <a:t>「</a:t>
            </a:r>
            <a:r>
              <a:rPr lang="ja-JP" altLang="ja-JP" b="1" strike="sngStrike" dirty="0"/>
              <a:t>教授</a:t>
            </a:r>
            <a:r>
              <a:rPr lang="ja-JP" altLang="ja-JP" b="1" strike="sngStrike" dirty="0" smtClean="0"/>
              <a:t>（</a:t>
            </a:r>
            <a:r>
              <a:rPr lang="ja-JP" altLang="en-US" b="1" strike="sngStrike" dirty="0"/>
              <a:t>生徒</a:t>
            </a:r>
            <a:r>
              <a:rPr lang="ja-JP" altLang="ja-JP" b="1" strike="sngStrike" dirty="0" smtClean="0"/>
              <a:t>から</a:t>
            </a:r>
            <a:r>
              <a:rPr lang="ja-JP" altLang="ja-JP" b="1" strike="sngStrike" dirty="0"/>
              <a:t>見れば学習）</a:t>
            </a:r>
            <a:r>
              <a:rPr lang="ja-JP" altLang="ja-JP" b="1" strike="sngStrike" dirty="0" smtClean="0"/>
              <a:t>」</a:t>
            </a:r>
            <a:endParaRPr lang="en-US" altLang="ja-JP" b="1" strike="sngStrike" dirty="0" smtClean="0"/>
          </a:p>
          <a:p>
            <a:pPr marL="0" indent="0">
              <a:buNone/>
            </a:pPr>
            <a:r>
              <a:rPr lang="ja-JP" altLang="ja-JP" b="1" dirty="0" smtClean="0"/>
              <a:t>「</a:t>
            </a:r>
            <a:r>
              <a:rPr lang="ja-JP" altLang="ja-JP" b="1" dirty="0"/>
              <a:t>評価</a:t>
            </a:r>
            <a:r>
              <a:rPr lang="ja-JP" altLang="ja-JP" b="1" dirty="0" smtClean="0"/>
              <a:t>」</a:t>
            </a:r>
            <a:endParaRPr lang="en-US" altLang="ja-JP" b="1" dirty="0" smtClean="0"/>
          </a:p>
          <a:p>
            <a:pPr marL="0" indent="0">
              <a:buNone/>
            </a:pPr>
            <a:r>
              <a:rPr lang="ja-JP" altLang="ja-JP" b="1" dirty="0" smtClean="0"/>
              <a:t>「</a:t>
            </a:r>
            <a:r>
              <a:rPr lang="ja-JP" altLang="ja-JP" b="1" dirty="0"/>
              <a:t>環境の整備</a:t>
            </a:r>
            <a:r>
              <a:rPr lang="ja-JP" altLang="ja-JP" b="1" dirty="0" smtClean="0"/>
              <a:t>」</a:t>
            </a:r>
            <a:r>
              <a:rPr lang="ja-JP" altLang="en-US" sz="2800" b="1" dirty="0" smtClean="0"/>
              <a:t>＝生徒が学び合える時間の確保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sz="1400" dirty="0" smtClean="0"/>
          </a:p>
          <a:p>
            <a:pPr marL="0" indent="0">
              <a:buNone/>
            </a:pPr>
            <a:r>
              <a:rPr lang="ja-JP" altLang="en-US" dirty="0" smtClean="0"/>
              <a:t>→「</a:t>
            </a:r>
            <a:r>
              <a:rPr lang="ja-JP" altLang="ja-JP" dirty="0" smtClean="0"/>
              <a:t>教授</a:t>
            </a:r>
            <a:r>
              <a:rPr lang="ja-JP" altLang="en-US" dirty="0" smtClean="0"/>
              <a:t>」</a:t>
            </a:r>
            <a:r>
              <a:rPr lang="ja-JP" altLang="ja-JP" dirty="0" smtClean="0"/>
              <a:t>は</a:t>
            </a:r>
            <a:r>
              <a:rPr lang="ja-JP" altLang="en-US" dirty="0" smtClean="0"/>
              <a:t>生徒</a:t>
            </a:r>
            <a:r>
              <a:rPr lang="ja-JP" altLang="ja-JP" dirty="0" smtClean="0"/>
              <a:t>に任せる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lang="en-US" altLang="ja-JP" sz="2400" dirty="0" smtClean="0"/>
              <a:t>※</a:t>
            </a:r>
            <a:r>
              <a:rPr lang="ja-JP" altLang="en-US" sz="2400" dirty="0" smtClean="0"/>
              <a:t>「生徒は有能」という生徒観</a:t>
            </a:r>
            <a:endParaRPr lang="en-US" altLang="ja-JP" sz="2400" dirty="0" smtClean="0"/>
          </a:p>
          <a:p>
            <a:pPr marL="0" indent="0">
              <a:buNone/>
            </a:pP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3600" b="1" dirty="0" smtClean="0">
                <a:solidFill>
                  <a:srgbClr val="FF0000"/>
                </a:solidFill>
              </a:rPr>
              <a:t>＝アクティブ・ラーニングが有効</a:t>
            </a:r>
            <a:endParaRPr kumimoji="1" lang="ja-JP" alt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45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基本的な</a:t>
            </a:r>
            <a:r>
              <a:rPr lang="ja-JP" altLang="en-US" dirty="0" smtClean="0"/>
              <a:t>「型」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b="1" dirty="0" smtClean="0"/>
              <a:t>●「一人</a:t>
            </a:r>
            <a:r>
              <a:rPr lang="ja-JP" altLang="en-US" b="1" dirty="0"/>
              <a:t>も</a:t>
            </a:r>
            <a:r>
              <a:rPr lang="ja-JP" altLang="en-US" b="1" dirty="0" smtClean="0"/>
              <a:t>見捨てない」ことを求める。</a:t>
            </a:r>
            <a:endParaRPr lang="en-US" altLang="ja-JP" b="1" dirty="0" smtClean="0"/>
          </a:p>
          <a:p>
            <a:pPr marL="0" indent="0">
              <a:buNone/>
            </a:pPr>
            <a:r>
              <a:rPr lang="ja-JP" altLang="en-US" sz="2400" dirty="0" smtClean="0"/>
              <a:t>　　</a:t>
            </a:r>
            <a:r>
              <a:rPr lang="en-US" altLang="ja-JP" sz="2400" dirty="0" smtClean="0"/>
              <a:t>※</a:t>
            </a:r>
            <a:r>
              <a:rPr lang="ja-JP" altLang="en-US" sz="2400" dirty="0" smtClean="0"/>
              <a:t>徳ではなく得であることを語る</a:t>
            </a:r>
            <a:endParaRPr lang="en-US" altLang="ja-JP" sz="2400" dirty="0" smtClean="0"/>
          </a:p>
          <a:p>
            <a:pPr marL="0" indent="0">
              <a:buNone/>
            </a:pPr>
            <a:endParaRPr lang="ja-JP" altLang="en-US" sz="2400" dirty="0" smtClean="0"/>
          </a:p>
          <a:p>
            <a:pPr marL="0" indent="0">
              <a:buNone/>
            </a:pPr>
            <a:r>
              <a:rPr lang="ja-JP" altLang="en-US" b="1" dirty="0" smtClean="0"/>
              <a:t>●全員が時間内に達成を目指す</a:t>
            </a:r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sz="2800" dirty="0" smtClean="0"/>
              <a:t>★「目的」の明示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★</a:t>
            </a:r>
            <a:r>
              <a:rPr lang="ja-JP" altLang="en-US" sz="2800" dirty="0" smtClean="0"/>
              <a:t>「目的」「活動」「評価」の一致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★</a:t>
            </a:r>
            <a:r>
              <a:rPr lang="ja-JP" altLang="en-US" sz="2800" dirty="0" smtClean="0"/>
              <a:t>過程ではなく結果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44183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『</a:t>
            </a:r>
            <a:r>
              <a:rPr lang="ja-JP" altLang="en-US" dirty="0" smtClean="0"/>
              <a:t>学び合い</a:t>
            </a:r>
            <a:r>
              <a:rPr lang="en-US" altLang="ja-JP" dirty="0" smtClean="0"/>
              <a:t>』</a:t>
            </a:r>
            <a:r>
              <a:rPr lang="ja-JP" altLang="en-US" dirty="0" smtClean="0"/>
              <a:t>で目指すもの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3600" b="1" dirty="0" smtClean="0">
                <a:solidFill>
                  <a:srgbClr val="FF0000"/>
                </a:solidFill>
              </a:rPr>
              <a:t>幸せの感受性を高める</a:t>
            </a:r>
            <a:endParaRPr kumimoji="1" lang="en-US" altLang="ja-JP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多様性と共生（皆が皆を面白がる）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関係性の構築（軸、折り合い、謙虚さ）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sz="3600" b="1" dirty="0" smtClean="0">
                <a:solidFill>
                  <a:srgbClr val="FF0000"/>
                </a:solidFill>
              </a:rPr>
              <a:t>自分の目で見て、自分の頭で考える</a:t>
            </a:r>
            <a:endParaRPr kumimoji="1" lang="en-US" altLang="ja-JP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 smtClean="0"/>
              <a:t>　クリティカルシンキング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966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2067813"/>
            <a:ext cx="84969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 dirty="0" smtClean="0"/>
              <a:t>話題③</a:t>
            </a:r>
            <a:endParaRPr lang="ja-JP" altLang="en-US" sz="5400" b="1" dirty="0" smtClean="0"/>
          </a:p>
          <a:p>
            <a:pPr algn="ctr"/>
            <a:r>
              <a:rPr lang="ja-JP" altLang="en-US" sz="5400" dirty="0" smtClean="0"/>
              <a:t>アクティブ・ラーニングと</a:t>
            </a:r>
            <a:endParaRPr lang="en-US" altLang="ja-JP" sz="5400" dirty="0" smtClean="0"/>
          </a:p>
          <a:p>
            <a:pPr algn="ctr"/>
            <a:r>
              <a:rPr kumimoji="1" lang="ja-JP" altLang="en-US" sz="5400" dirty="0" smtClean="0"/>
              <a:t>内発的動機付け</a:t>
            </a:r>
            <a:endParaRPr kumimoji="1" lang="en-US" altLang="ja-JP" sz="5400" dirty="0" smtClean="0"/>
          </a:p>
        </p:txBody>
      </p:sp>
    </p:spTree>
    <p:extLst>
      <p:ext uri="{BB962C8B-B14F-4D97-AF65-F5344CB8AC3E}">
        <p14:creationId xmlns:p14="http://schemas.microsoft.com/office/powerpoint/2010/main" val="28688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内発的動機付け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ja-JP" altLang="en-US" b="1" dirty="0" smtClean="0">
                <a:solidFill>
                  <a:srgbClr val="FF0000"/>
                </a:solidFill>
              </a:rPr>
              <a:t>「</a:t>
            </a:r>
            <a:r>
              <a:rPr lang="ja-JP" altLang="en-US" b="1" dirty="0">
                <a:solidFill>
                  <a:srgbClr val="FF0000"/>
                </a:solidFill>
              </a:rPr>
              <a:t>～</a:t>
            </a:r>
            <a:r>
              <a:rPr lang="ja-JP" altLang="en-US" b="1" dirty="0" err="1">
                <a:solidFill>
                  <a:srgbClr val="FF0000"/>
                </a:solidFill>
              </a:rPr>
              <a:t>ねば</a:t>
            </a:r>
            <a:r>
              <a:rPr lang="ja-JP" altLang="en-US" b="1" dirty="0">
                <a:solidFill>
                  <a:srgbClr val="FF0000"/>
                </a:solidFill>
              </a:rPr>
              <a:t>ならない</a:t>
            </a:r>
            <a:r>
              <a:rPr lang="ja-JP" altLang="en-US" b="1" dirty="0" smtClean="0">
                <a:solidFill>
                  <a:srgbClr val="FF0000"/>
                </a:solidFill>
              </a:rPr>
              <a:t>」</a:t>
            </a:r>
            <a:r>
              <a:rPr lang="ja-JP" altLang="en-US" b="1" dirty="0">
                <a:solidFill>
                  <a:srgbClr val="FF0000"/>
                </a:solidFill>
              </a:rPr>
              <a:t>　ＶＳ　</a:t>
            </a:r>
            <a:r>
              <a:rPr lang="ja-JP" altLang="en-US" b="1" dirty="0" smtClean="0">
                <a:solidFill>
                  <a:srgbClr val="FF0000"/>
                </a:solidFill>
              </a:rPr>
              <a:t>「～したい」</a:t>
            </a:r>
            <a:endParaRPr lang="en-US" altLang="ja-JP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外発的動機付け・・・報酬、罰で行動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b="1" dirty="0">
                <a:solidFill>
                  <a:srgbClr val="FF0000"/>
                </a:solidFill>
              </a:rPr>
              <a:t>m</a:t>
            </a:r>
            <a:r>
              <a:rPr lang="en-US" altLang="ja-JP" b="1" dirty="0" smtClean="0">
                <a:solidFill>
                  <a:srgbClr val="FF0000"/>
                </a:solidFill>
              </a:rPr>
              <a:t>ake them think critically</a:t>
            </a:r>
            <a:endParaRPr lang="en-US" altLang="ja-JP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内発的動機付け・・・内的な欲求で行動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b="1" dirty="0" smtClean="0">
                <a:solidFill>
                  <a:srgbClr val="FF0000"/>
                </a:solidFill>
              </a:rPr>
              <a:t>let </a:t>
            </a:r>
            <a:r>
              <a:rPr lang="en-US" altLang="ja-JP" b="1" dirty="0">
                <a:solidFill>
                  <a:srgbClr val="FF0000"/>
                </a:solidFill>
              </a:rPr>
              <a:t>them </a:t>
            </a:r>
            <a:r>
              <a:rPr lang="en-US" altLang="ja-JP" b="1" dirty="0" smtClean="0">
                <a:solidFill>
                  <a:srgbClr val="FF0000"/>
                </a:solidFill>
              </a:rPr>
              <a:t>think</a:t>
            </a:r>
            <a:r>
              <a:rPr lang="en-US" altLang="ja-JP" b="1" dirty="0">
                <a:solidFill>
                  <a:srgbClr val="FF0000"/>
                </a:solidFill>
              </a:rPr>
              <a:t> critically</a:t>
            </a:r>
          </a:p>
          <a:p>
            <a:pPr marL="0" indent="0">
              <a:buNone/>
            </a:pPr>
            <a:endParaRPr lang="en-US" altLang="ja-JP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9385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内発的動機付け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091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エドワード・デシの「自己決定理論」</a:t>
            </a:r>
            <a:endParaRPr kumimoji="1" lang="en-US" altLang="ja-JP" dirty="0" smtClean="0"/>
          </a:p>
          <a:p>
            <a:r>
              <a:rPr kumimoji="1" lang="ja-JP" altLang="en-US" dirty="0" smtClean="0"/>
              <a:t>自律性の欲求　＝　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「えらべる」</a:t>
            </a:r>
            <a:endParaRPr kumimoji="1" lang="en-US" altLang="ja-JP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dirty="0"/>
          </a:p>
          <a:p>
            <a:r>
              <a:rPr kumimoji="1" lang="ja-JP" altLang="en-US" dirty="0" smtClean="0"/>
              <a:t>有能感の欲求　＝　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「できる」</a:t>
            </a:r>
            <a:endParaRPr kumimoji="1" lang="en-US" altLang="ja-JP" b="1" dirty="0" smtClean="0">
              <a:solidFill>
                <a:srgbClr val="FF0000"/>
              </a:solidFill>
            </a:endParaRPr>
          </a:p>
          <a:p>
            <a:endParaRPr lang="en-US" altLang="ja-JP" dirty="0"/>
          </a:p>
          <a:p>
            <a:r>
              <a:rPr kumimoji="1" lang="ja-JP" altLang="en-US" dirty="0" smtClean="0"/>
              <a:t>関係性の欲求　＝　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「つながれる」</a:t>
            </a:r>
            <a:endParaRPr kumimoji="1" lang="en-US" altLang="ja-JP" b="1" dirty="0" smtClean="0">
              <a:solidFill>
                <a:srgbClr val="FF0000"/>
              </a:solidFill>
            </a:endParaRPr>
          </a:p>
          <a:p>
            <a:endParaRPr lang="en-US" altLang="ja-JP" dirty="0"/>
          </a:p>
          <a:p>
            <a:pPr marL="0" indent="0">
              <a:buNone/>
            </a:pPr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報酬も罰も外発的動機付けであることに注意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9366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アクティブラーニングの</a:t>
            </a:r>
            <a:r>
              <a:rPr lang="ja-JP" altLang="en-US" dirty="0"/>
              <a:t>利点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600201"/>
            <a:ext cx="8568952" cy="3268960"/>
          </a:xfrm>
        </p:spPr>
        <p:txBody>
          <a:bodyPr>
            <a:noAutofit/>
          </a:bodyPr>
          <a:lstStyle/>
          <a:p>
            <a:r>
              <a:rPr kumimoji="1" lang="ja-JP" altLang="en-US" dirty="0" smtClean="0"/>
              <a:t>多様な選択肢と選択の自由＝</a:t>
            </a:r>
            <a:r>
              <a:rPr lang="ja-JP" altLang="en-US" b="1" dirty="0" smtClean="0">
                <a:solidFill>
                  <a:srgbClr val="FF0000"/>
                </a:solidFill>
              </a:rPr>
              <a:t>「えらべる」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endParaRPr lang="en-US" altLang="ja-JP" dirty="0"/>
          </a:p>
          <a:p>
            <a:r>
              <a:rPr lang="ja-JP" altLang="en-US" dirty="0"/>
              <a:t>対話</a:t>
            </a:r>
            <a:r>
              <a:rPr lang="ja-JP" altLang="en-US" dirty="0" smtClean="0"/>
              <a:t>の中での学び＝</a:t>
            </a:r>
            <a:r>
              <a:rPr lang="ja-JP" altLang="en-US" b="1" dirty="0" smtClean="0">
                <a:solidFill>
                  <a:srgbClr val="FF0000"/>
                </a:solidFill>
              </a:rPr>
              <a:t>「</a:t>
            </a:r>
            <a:r>
              <a:rPr lang="ja-JP" altLang="en-US" b="1" dirty="0">
                <a:solidFill>
                  <a:srgbClr val="FF0000"/>
                </a:solidFill>
              </a:rPr>
              <a:t>つながれる</a:t>
            </a:r>
            <a:r>
              <a:rPr lang="ja-JP" altLang="en-US" b="1" dirty="0" smtClean="0">
                <a:solidFill>
                  <a:srgbClr val="FF0000"/>
                </a:solidFill>
              </a:rPr>
              <a:t>」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endParaRPr lang="en-US" altLang="ja-JP" dirty="0" smtClean="0"/>
          </a:p>
          <a:p>
            <a:r>
              <a:rPr lang="ja-JP" altLang="en-US" dirty="0" smtClean="0"/>
              <a:t>到達段階に応じた学び＝</a:t>
            </a:r>
            <a:r>
              <a:rPr lang="ja-JP" altLang="en-US" b="1" dirty="0" smtClean="0">
                <a:solidFill>
                  <a:srgbClr val="FF0000"/>
                </a:solidFill>
              </a:rPr>
              <a:t>「できる」</a:t>
            </a:r>
            <a:endParaRPr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5374957"/>
            <a:ext cx="84946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内発的動機付けにより「やる気」が向上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98271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理解</a:t>
            </a:r>
            <a:r>
              <a:rPr lang="ja-JP" altLang="en-US" dirty="0" smtClean="0"/>
              <a:t>の</a:t>
            </a:r>
            <a:r>
              <a:rPr lang="ja-JP" altLang="en-US" dirty="0"/>
              <a:t>４</a:t>
            </a:r>
            <a:r>
              <a:rPr lang="ja-JP" altLang="en-US" dirty="0" smtClean="0"/>
              <a:t>段階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b="1" dirty="0" smtClean="0"/>
              <a:t>①わからないことがわからない</a:t>
            </a:r>
            <a:endParaRPr kumimoji="1" lang="en-US" altLang="ja-JP" b="1" dirty="0" smtClean="0"/>
          </a:p>
          <a:p>
            <a:pPr marL="0" indent="0">
              <a:buNone/>
            </a:pPr>
            <a:endParaRPr lang="en-US" altLang="ja-JP" b="1" dirty="0" smtClean="0"/>
          </a:p>
          <a:p>
            <a:pPr marL="0" indent="0">
              <a:buNone/>
            </a:pPr>
            <a:r>
              <a:rPr kumimoji="1" lang="ja-JP" altLang="en-US" b="1" dirty="0" smtClean="0"/>
              <a:t>②わからないことがわかる</a:t>
            </a:r>
            <a:endParaRPr kumimoji="1" lang="en-US" altLang="ja-JP" b="1" dirty="0" smtClean="0"/>
          </a:p>
          <a:p>
            <a:pPr marL="0" indent="0">
              <a:buNone/>
            </a:pPr>
            <a:endParaRPr lang="en-US" altLang="ja-JP" b="1" dirty="0" smtClean="0"/>
          </a:p>
          <a:p>
            <a:pPr marL="0" indent="0">
              <a:buNone/>
            </a:pPr>
            <a:r>
              <a:rPr kumimoji="1" lang="ja-JP" altLang="en-US" b="1" dirty="0" smtClean="0"/>
              <a:t>③わかった気になる</a:t>
            </a:r>
            <a:endParaRPr kumimoji="1" lang="en-US" altLang="ja-JP" b="1" dirty="0" smtClean="0"/>
          </a:p>
          <a:p>
            <a:pPr marL="0" indent="0">
              <a:buNone/>
            </a:pPr>
            <a:endParaRPr lang="en-US" altLang="ja-JP" b="1" dirty="0" smtClean="0"/>
          </a:p>
          <a:p>
            <a:pPr marL="0" indent="0">
              <a:buNone/>
            </a:pPr>
            <a:r>
              <a:rPr kumimoji="1" lang="ja-JP" altLang="en-US" b="1" dirty="0" smtClean="0"/>
              <a:t>④本当にわかる</a:t>
            </a:r>
            <a:endParaRPr kumimoji="1" lang="en-US" altLang="ja-JP" b="1" dirty="0" smtClean="0"/>
          </a:p>
          <a:p>
            <a:pPr marL="0" indent="0">
              <a:buNone/>
            </a:pPr>
            <a:endParaRPr lang="en-US" altLang="ja-JP" b="1" dirty="0" smtClean="0"/>
          </a:p>
          <a:p>
            <a:pPr marL="0" indent="0">
              <a:buNone/>
            </a:pPr>
            <a:r>
              <a:rPr lang="en-US" altLang="ja-JP" b="1" dirty="0" smtClean="0"/>
              <a:t>※</a:t>
            </a:r>
            <a:r>
              <a:rPr lang="ja-JP" altLang="en-US" b="1" dirty="0" smtClean="0"/>
              <a:t>論語の「学」と「習」</a:t>
            </a:r>
            <a:endParaRPr lang="en-US" altLang="ja-JP" b="1" dirty="0"/>
          </a:p>
          <a:p>
            <a:pPr marL="0" indent="0">
              <a:buNone/>
            </a:pPr>
            <a:endParaRPr kumimoji="1" lang="ja-JP" altLang="en-US" b="1" dirty="0"/>
          </a:p>
        </p:txBody>
      </p:sp>
      <p:sp>
        <p:nvSpPr>
          <p:cNvPr id="4" name="U ターン矢印 3"/>
          <p:cNvSpPr/>
          <p:nvPr/>
        </p:nvSpPr>
        <p:spPr>
          <a:xfrm rot="5400000">
            <a:off x="6055028" y="1801956"/>
            <a:ext cx="1512168" cy="877824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441479" y="1805915"/>
            <a:ext cx="1415772" cy="107721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3200" b="1" dirty="0" smtClean="0"/>
              <a:t>大きな</a:t>
            </a:r>
            <a:endParaRPr lang="en-US" altLang="ja-JP" sz="3200" b="1" dirty="0" smtClean="0"/>
          </a:p>
          <a:p>
            <a:pPr algn="ctr"/>
            <a:r>
              <a:rPr lang="ja-JP" altLang="en-US" sz="3200" b="1" dirty="0" smtClean="0"/>
              <a:t>転換</a:t>
            </a:r>
            <a:endParaRPr kumimoji="1" lang="en-US" altLang="ja-JP" sz="3200" b="1" dirty="0" smtClean="0"/>
          </a:p>
        </p:txBody>
      </p:sp>
      <p:sp>
        <p:nvSpPr>
          <p:cNvPr id="7" name="U ターン矢印 6"/>
          <p:cNvSpPr/>
          <p:nvPr/>
        </p:nvSpPr>
        <p:spPr>
          <a:xfrm rot="5400000">
            <a:off x="6055028" y="4106212"/>
            <a:ext cx="1512168" cy="877824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15988" y="4124345"/>
            <a:ext cx="1415772" cy="107721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3200" b="1" dirty="0" smtClean="0"/>
              <a:t>大きな</a:t>
            </a:r>
            <a:endParaRPr lang="en-US" altLang="ja-JP" sz="3200" b="1" dirty="0" smtClean="0"/>
          </a:p>
          <a:p>
            <a:pPr algn="ctr"/>
            <a:r>
              <a:rPr lang="ja-JP" altLang="en-US" sz="3200" b="1" dirty="0" smtClean="0"/>
              <a:t>転換</a:t>
            </a:r>
            <a:endParaRPr kumimoji="1" lang="en-US" altLang="ja-JP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28541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社会人基礎力①</a:t>
            </a:r>
            <a:endParaRPr kumimoji="1" lang="ja-JP" alt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56" y="1738536"/>
            <a:ext cx="8433244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088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96144" y="1484784"/>
            <a:ext cx="82089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 smtClean="0"/>
              <a:t>話題①</a:t>
            </a:r>
            <a:r>
              <a:rPr lang="ja-JP" altLang="en-US" sz="3600" dirty="0" smtClean="0"/>
              <a:t>　</a:t>
            </a:r>
            <a:r>
              <a:rPr lang="ja-JP" altLang="en-US" sz="3600" dirty="0"/>
              <a:t>実践</a:t>
            </a:r>
            <a:r>
              <a:rPr lang="ja-JP" altLang="en-US" sz="3600" dirty="0" smtClean="0"/>
              <a:t>の背景</a:t>
            </a:r>
            <a:endParaRPr lang="en-US" altLang="ja-JP" sz="3600" dirty="0"/>
          </a:p>
          <a:p>
            <a:endParaRPr lang="en-US" altLang="ja-JP" sz="3600" dirty="0" smtClean="0"/>
          </a:p>
          <a:p>
            <a:r>
              <a:rPr kumimoji="1" lang="ja-JP" altLang="en-US" sz="3600" b="1" dirty="0" smtClean="0"/>
              <a:t>話題②</a:t>
            </a:r>
            <a:r>
              <a:rPr kumimoji="1" lang="ja-JP" altLang="en-US" sz="3600" dirty="0" smtClean="0"/>
              <a:t>　</a:t>
            </a:r>
            <a:r>
              <a:rPr lang="en-US" altLang="ja-JP" sz="3600" dirty="0" smtClean="0"/>
              <a:t>『</a:t>
            </a:r>
            <a:r>
              <a:rPr lang="ja-JP" altLang="en-US" sz="3600" dirty="0" smtClean="0"/>
              <a:t>学び合い</a:t>
            </a:r>
            <a:r>
              <a:rPr lang="en-US" altLang="ja-JP" sz="3600" dirty="0" smtClean="0"/>
              <a:t>』</a:t>
            </a:r>
            <a:r>
              <a:rPr lang="ja-JP" altLang="en-US" sz="3600" dirty="0" smtClean="0"/>
              <a:t>の考え方</a:t>
            </a:r>
            <a:endParaRPr lang="en-US" altLang="ja-JP" sz="3600" dirty="0"/>
          </a:p>
          <a:p>
            <a:endParaRPr kumimoji="1" lang="en-US" altLang="ja-JP" sz="3600" dirty="0" smtClean="0"/>
          </a:p>
          <a:p>
            <a:r>
              <a:rPr lang="ja-JP" altLang="en-US" sz="3600" b="1" dirty="0" smtClean="0"/>
              <a:t>話題③</a:t>
            </a:r>
            <a:r>
              <a:rPr lang="ja-JP" altLang="en-US" sz="3600" dirty="0" smtClean="0"/>
              <a:t>　アクティブ・ラーニングと</a:t>
            </a:r>
            <a:endParaRPr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　　　内発的動機付け</a:t>
            </a:r>
            <a:endParaRPr lang="en-US" altLang="ja-JP" sz="3600" dirty="0" smtClean="0"/>
          </a:p>
          <a:p>
            <a:endParaRPr lang="en-US" altLang="ja-JP" sz="3600" dirty="0"/>
          </a:p>
          <a:p>
            <a:r>
              <a:rPr lang="ja-JP" altLang="en-US" sz="3600" b="1" dirty="0" smtClean="0"/>
              <a:t>話題④</a:t>
            </a:r>
            <a:r>
              <a:rPr lang="ja-JP" altLang="en-US" sz="3600" dirty="0"/>
              <a:t>　</a:t>
            </a:r>
            <a:r>
              <a:rPr lang="ja-JP" altLang="en-US" sz="3600" dirty="0" smtClean="0"/>
              <a:t>授業の組み立て　</a:t>
            </a:r>
            <a:endParaRPr lang="en-US" altLang="ja-JP" sz="3600" dirty="0" smtClean="0"/>
          </a:p>
        </p:txBody>
      </p:sp>
    </p:spTree>
    <p:extLst>
      <p:ext uri="{BB962C8B-B14F-4D97-AF65-F5344CB8AC3E}">
        <p14:creationId xmlns:p14="http://schemas.microsoft.com/office/powerpoint/2010/main" val="246215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社会人基礎力②</a:t>
            </a:r>
            <a:endParaRPr kumimoji="1" lang="ja-JP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76400"/>
            <a:ext cx="8427358" cy="4200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990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社会人基礎力③</a:t>
            </a:r>
            <a:endParaRPr kumimoji="1" lang="ja-JP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00" y="2060848"/>
            <a:ext cx="8571800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990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アクティブラーニングの効用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b="1" dirty="0" smtClean="0"/>
              <a:t>コンテンツの理解</a:t>
            </a:r>
            <a:endParaRPr kumimoji="1" lang="en-US" altLang="ja-JP" b="1" dirty="0" smtClean="0"/>
          </a:p>
          <a:p>
            <a:pPr marL="0" indent="0">
              <a:buNone/>
            </a:pPr>
            <a:r>
              <a:rPr lang="ja-JP" altLang="en-US" dirty="0" smtClean="0"/>
              <a:t>　方法選択の自由</a:t>
            </a:r>
            <a:r>
              <a:rPr lang="ja-JP" altLang="en-US" dirty="0"/>
              <a:t>　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「教える方」も「教えてもらう方」も得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・</a:t>
            </a:r>
            <a:r>
              <a:rPr kumimoji="1" lang="ja-JP" altLang="en-US" b="1" dirty="0" smtClean="0"/>
              <a:t>コンピテンシーの獲得</a:t>
            </a:r>
            <a:endParaRPr kumimoji="1" lang="en-US" altLang="ja-JP" b="1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社会人基礎力</a:t>
            </a:r>
            <a:r>
              <a:rPr lang="en-US" altLang="ja-JP" dirty="0" smtClean="0"/>
              <a:t>etc…</a:t>
            </a:r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lang="ja-JP" altLang="en-US" dirty="0"/>
              <a:t>一</a:t>
            </a:r>
            <a:r>
              <a:rPr lang="ja-JP" altLang="en-US" dirty="0" smtClean="0"/>
              <a:t>方向の</a:t>
            </a:r>
            <a:r>
              <a:rPr kumimoji="1" lang="ja-JP" altLang="en-US" dirty="0" smtClean="0"/>
              <a:t>授業で得られない「体験」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050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2067813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 dirty="0" smtClean="0"/>
              <a:t>話題④</a:t>
            </a:r>
          </a:p>
          <a:p>
            <a:pPr algn="ctr"/>
            <a:r>
              <a:rPr lang="ja-JP" altLang="en-US" sz="5400" dirty="0"/>
              <a:t>授業</a:t>
            </a:r>
            <a:r>
              <a:rPr lang="ja-JP" altLang="en-US" sz="5400" dirty="0" smtClean="0"/>
              <a:t>の</a:t>
            </a:r>
            <a:r>
              <a:rPr lang="ja-JP" altLang="en-US" sz="5400" dirty="0"/>
              <a:t>組み立て</a:t>
            </a:r>
            <a:endParaRPr kumimoji="1" lang="en-US" altLang="ja-JP" sz="5400" dirty="0" smtClean="0"/>
          </a:p>
        </p:txBody>
      </p:sp>
    </p:spTree>
    <p:extLst>
      <p:ext uri="{BB962C8B-B14F-4D97-AF65-F5344CB8AC3E}">
        <p14:creationId xmlns:p14="http://schemas.microsoft.com/office/powerpoint/2010/main" val="27675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「目的」と「目標」</a:t>
            </a:r>
            <a:endParaRPr kumimoji="1" lang="ja-JP" altLang="en-US" dirty="0"/>
          </a:p>
        </p:txBody>
      </p:sp>
      <p:sp>
        <p:nvSpPr>
          <p:cNvPr id="4" name="フリーフォーム 3"/>
          <p:cNvSpPr/>
          <p:nvPr/>
        </p:nvSpPr>
        <p:spPr>
          <a:xfrm>
            <a:off x="783894" y="2480702"/>
            <a:ext cx="7576211" cy="3600400"/>
          </a:xfrm>
          <a:custGeom>
            <a:avLst/>
            <a:gdLst>
              <a:gd name="connsiteX0" fmla="*/ 0 w 5725551"/>
              <a:gd name="connsiteY0" fmla="*/ 2869834 h 2912037"/>
              <a:gd name="connsiteX1" fmla="*/ 2841674 w 5725551"/>
              <a:gd name="connsiteY1" fmla="*/ 25 h 2912037"/>
              <a:gd name="connsiteX2" fmla="*/ 5725551 w 5725551"/>
              <a:gd name="connsiteY2" fmla="*/ 2912037 h 2912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25551" h="2912037">
                <a:moveTo>
                  <a:pt x="0" y="2869834"/>
                </a:moveTo>
                <a:cubicBezTo>
                  <a:pt x="943708" y="1431412"/>
                  <a:pt x="1887416" y="-7009"/>
                  <a:pt x="2841674" y="25"/>
                </a:cubicBezTo>
                <a:cubicBezTo>
                  <a:pt x="3795932" y="7059"/>
                  <a:pt x="4760741" y="1459548"/>
                  <a:pt x="5725551" y="2912037"/>
                </a:cubicBezTo>
              </a:path>
            </a:pathLst>
          </a:custGeom>
          <a:solidFill>
            <a:schemeClr val="accent1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987824" y="1772816"/>
            <a:ext cx="32403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/>
              <a:t>豊か</a:t>
            </a:r>
            <a:r>
              <a:rPr lang="ja-JP" altLang="en-US" sz="3600" dirty="0" smtClean="0"/>
              <a:t>な</a:t>
            </a:r>
            <a:r>
              <a:rPr lang="ja-JP" altLang="en-US" sz="3600" dirty="0"/>
              <a:t>人生</a:t>
            </a:r>
            <a:endParaRPr kumimoji="1" lang="ja-JP" altLang="en-US" sz="3600" dirty="0"/>
          </a:p>
        </p:txBody>
      </p:sp>
      <p:sp>
        <p:nvSpPr>
          <p:cNvPr id="6" name="右矢印 5"/>
          <p:cNvSpPr/>
          <p:nvPr/>
        </p:nvSpPr>
        <p:spPr>
          <a:xfrm rot="18526561">
            <a:off x="721218" y="4152217"/>
            <a:ext cx="389231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右矢印 6"/>
          <p:cNvSpPr/>
          <p:nvPr/>
        </p:nvSpPr>
        <p:spPr>
          <a:xfrm rot="13752826">
            <a:off x="4440658" y="4160871"/>
            <a:ext cx="389231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右矢印 7"/>
          <p:cNvSpPr/>
          <p:nvPr/>
        </p:nvSpPr>
        <p:spPr>
          <a:xfrm rot="16200000">
            <a:off x="2903456" y="4124151"/>
            <a:ext cx="3337093" cy="4846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75656" y="4564601"/>
            <a:ext cx="1512168" cy="707886"/>
          </a:xfrm>
          <a:prstGeom prst="rect">
            <a:avLst/>
          </a:prstGeom>
          <a:solidFill>
            <a:srgbClr val="FFFF00">
              <a:alpha val="72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健康</a:t>
            </a:r>
            <a:endParaRPr kumimoji="1" lang="ja-JP" altLang="en-US" sz="4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012160" y="4505107"/>
            <a:ext cx="1512168" cy="707886"/>
          </a:xfrm>
          <a:prstGeom prst="rect">
            <a:avLst/>
          </a:prstGeom>
          <a:solidFill>
            <a:srgbClr val="FFFF00">
              <a:alpha val="72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/>
              <a:t>環境</a:t>
            </a:r>
            <a:endParaRPr kumimoji="1" lang="ja-JP" altLang="en-US" sz="4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513267" y="4449049"/>
            <a:ext cx="2066845" cy="954107"/>
          </a:xfrm>
          <a:prstGeom prst="rect">
            <a:avLst/>
          </a:prstGeom>
          <a:solidFill>
            <a:srgbClr val="FFFF00">
              <a:alpha val="72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/>
              <a:t>ＤＮＡ</a:t>
            </a:r>
            <a:endParaRPr lang="en-US" altLang="ja-JP" sz="2800" dirty="0" smtClean="0"/>
          </a:p>
          <a:p>
            <a:pPr algn="ctr"/>
            <a:r>
              <a:rPr kumimoji="1" lang="ja-JP" altLang="en-US" sz="2800" dirty="0"/>
              <a:t>タンパク質</a:t>
            </a:r>
          </a:p>
        </p:txBody>
      </p:sp>
    </p:spTree>
    <p:extLst>
      <p:ext uri="{BB962C8B-B14F-4D97-AF65-F5344CB8AC3E}">
        <p14:creationId xmlns:p14="http://schemas.microsoft.com/office/powerpoint/2010/main" val="296191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授業の基本構造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3600" b="1" dirty="0" smtClean="0"/>
              <a:t>●テーマ・目的</a:t>
            </a:r>
            <a:endParaRPr lang="en-US" altLang="ja-JP" sz="3600" b="1" dirty="0" smtClean="0"/>
          </a:p>
          <a:p>
            <a:pPr marL="0" indent="0">
              <a:buNone/>
            </a:pPr>
            <a:r>
              <a:rPr lang="ja-JP" altLang="en-US" dirty="0" smtClean="0"/>
              <a:t>目指すべきゴール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sz="3600" b="1" dirty="0" smtClean="0"/>
              <a:t>●課題</a:t>
            </a:r>
            <a:endParaRPr kumimoji="1" lang="en-US" altLang="ja-JP" sz="3600" b="1" dirty="0" smtClean="0"/>
          </a:p>
          <a:p>
            <a:pPr marL="0" indent="0">
              <a:buNone/>
            </a:pPr>
            <a:r>
              <a:rPr kumimoji="1" lang="ja-JP" altLang="en-US" dirty="0" smtClean="0"/>
              <a:t>ゴールに向かうための道しる</a:t>
            </a:r>
            <a:r>
              <a:rPr kumimoji="1" lang="ja-JP" altLang="en-US" dirty="0" err="1" smtClean="0"/>
              <a:t>べ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sz="3600" b="1" dirty="0" smtClean="0"/>
              <a:t>●発展課題</a:t>
            </a:r>
            <a:endParaRPr lang="en-US" altLang="ja-JP" sz="3600" b="1" dirty="0" smtClean="0"/>
          </a:p>
          <a:p>
            <a:pPr marL="0" indent="0">
              <a:buNone/>
            </a:pPr>
            <a:r>
              <a:rPr lang="ja-JP" altLang="en-US" dirty="0" smtClean="0"/>
              <a:t>創造性、思考の深化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632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「目的」の定型文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sz="3600" b="1" dirty="0" smtClean="0">
                <a:solidFill>
                  <a:srgbClr val="FF0000"/>
                </a:solidFill>
              </a:rPr>
              <a:t>知る</a:t>
            </a:r>
            <a:r>
              <a:rPr lang="ja-JP" altLang="en-US" sz="3600" dirty="0" smtClean="0"/>
              <a:t>　＝　</a:t>
            </a:r>
            <a:r>
              <a:rPr lang="en-US" altLang="ja-JP" sz="3600" b="1" dirty="0" smtClean="0"/>
              <a:t>know</a:t>
            </a:r>
          </a:p>
          <a:p>
            <a:endParaRPr kumimoji="1" lang="en-US" altLang="ja-JP" sz="3600" dirty="0"/>
          </a:p>
          <a:p>
            <a:r>
              <a:rPr lang="ja-JP" altLang="en-US" sz="3600" b="1" dirty="0" smtClean="0">
                <a:solidFill>
                  <a:srgbClr val="FF0000"/>
                </a:solidFill>
              </a:rPr>
              <a:t>わかる</a:t>
            </a:r>
            <a:r>
              <a:rPr lang="ja-JP" altLang="en-US" sz="3600" dirty="0" smtClean="0"/>
              <a:t>　＝　</a:t>
            </a:r>
            <a:r>
              <a:rPr lang="en-US" altLang="ja-JP" sz="3600" b="1" dirty="0" smtClean="0"/>
              <a:t>understand</a:t>
            </a:r>
          </a:p>
          <a:p>
            <a:endParaRPr kumimoji="1" lang="en-US" altLang="ja-JP" sz="3600" dirty="0"/>
          </a:p>
          <a:p>
            <a:r>
              <a:rPr lang="ja-JP" altLang="en-US" sz="3600" b="1" dirty="0" smtClean="0">
                <a:solidFill>
                  <a:srgbClr val="FF0000"/>
                </a:solidFill>
              </a:rPr>
              <a:t>説明できる</a:t>
            </a:r>
            <a:r>
              <a:rPr lang="ja-JP" altLang="en-US" sz="3600" dirty="0" smtClean="0"/>
              <a:t>　＝　</a:t>
            </a:r>
            <a:r>
              <a:rPr lang="en-US" altLang="ja-JP" sz="3600" b="1" dirty="0" smtClean="0"/>
              <a:t>explain</a:t>
            </a:r>
          </a:p>
          <a:p>
            <a:endParaRPr kumimoji="1" lang="en-US" altLang="ja-JP" sz="3600" dirty="0"/>
          </a:p>
          <a:p>
            <a:r>
              <a:rPr lang="ja-JP" altLang="en-US" sz="3600" b="1" dirty="0" smtClean="0">
                <a:solidFill>
                  <a:srgbClr val="FF0000"/>
                </a:solidFill>
              </a:rPr>
              <a:t>考察する</a:t>
            </a:r>
            <a:r>
              <a:rPr lang="ja-JP" altLang="en-US" sz="3600" dirty="0" smtClean="0"/>
              <a:t>　＝　</a:t>
            </a:r>
            <a:r>
              <a:rPr lang="en-US" altLang="ja-JP" sz="3600" b="1" dirty="0" smtClean="0"/>
              <a:t>think</a:t>
            </a:r>
            <a:endParaRPr kumimoji="1" lang="ja-JP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99065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課題作成時の留意点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「覚える」ではなく「わかる」を中心に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lang="ja-JP" altLang="en-US" dirty="0"/>
              <a:t>内容</a:t>
            </a:r>
            <a:r>
              <a:rPr lang="ja-JP" altLang="en-US" dirty="0" smtClean="0"/>
              <a:t>をできる限りそぎ落とす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lang="en-US" altLang="ja-JP" sz="2400" dirty="0" smtClean="0"/>
              <a:t>※</a:t>
            </a:r>
            <a:r>
              <a:rPr lang="ja-JP" altLang="en-US" sz="2400" dirty="0"/>
              <a:t>「枝」ではなく「幹」を意識する</a:t>
            </a:r>
            <a:endParaRPr lang="en-US" altLang="ja-JP" dirty="0"/>
          </a:p>
          <a:p>
            <a:endParaRPr lang="en-US" altLang="ja-JP" dirty="0" smtClean="0"/>
          </a:p>
          <a:p>
            <a:r>
              <a:rPr lang="ja-JP" altLang="en-US" dirty="0" smtClean="0"/>
              <a:t>「課題」＜「目的」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sz="2400" dirty="0" smtClean="0"/>
              <a:t>※</a:t>
            </a:r>
            <a:r>
              <a:rPr lang="ja-JP" altLang="en-US" sz="2400" dirty="0" smtClean="0"/>
              <a:t>「木を見て森を見ず」にならないように</a:t>
            </a: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86347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生徒の反応①講義の時間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3645882"/>
              </p:ext>
            </p:extLst>
          </p:nvPr>
        </p:nvGraphicFramePr>
        <p:xfrm>
          <a:off x="1043608" y="1844824"/>
          <a:ext cx="7128792" cy="329184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896544"/>
                <a:gridCol w="2232248"/>
              </a:tblGrid>
              <a:tr h="1714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3200" kern="0" dirty="0">
                          <a:effectLst/>
                        </a:rPr>
                        <a:t>①なし</a:t>
                      </a:r>
                      <a:endParaRPr lang="ja-JP" sz="32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kern="100">
                          <a:effectLst/>
                        </a:rPr>
                        <a:t>3</a:t>
                      </a:r>
                      <a:endParaRPr lang="ja-JP" sz="32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3200" kern="0">
                          <a:effectLst/>
                        </a:rPr>
                        <a:t>②〜１０分未満</a:t>
                      </a:r>
                      <a:endParaRPr lang="ja-JP" sz="32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kern="100">
                          <a:effectLst/>
                        </a:rPr>
                        <a:t>20</a:t>
                      </a:r>
                      <a:endParaRPr lang="ja-JP" sz="32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3200" kern="0">
                          <a:effectLst/>
                        </a:rPr>
                        <a:t>③１０分〜３０分未満</a:t>
                      </a:r>
                      <a:endParaRPr lang="ja-JP" sz="32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kern="100">
                          <a:effectLst/>
                        </a:rPr>
                        <a:t>31</a:t>
                      </a:r>
                      <a:endParaRPr lang="ja-JP" sz="32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3200" kern="0" dirty="0">
                          <a:effectLst/>
                        </a:rPr>
                        <a:t>④３０分〜５０分未満</a:t>
                      </a:r>
                      <a:endParaRPr lang="ja-JP" sz="32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kern="100">
                          <a:effectLst/>
                        </a:rPr>
                        <a:t>12</a:t>
                      </a:r>
                      <a:endParaRPr lang="ja-JP" sz="32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3200" kern="0" dirty="0">
                          <a:effectLst/>
                        </a:rPr>
                        <a:t>⑤５０分〜１００分未満</a:t>
                      </a:r>
                      <a:endParaRPr lang="ja-JP" sz="32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kern="100">
                          <a:effectLst/>
                        </a:rPr>
                        <a:t>0</a:t>
                      </a:r>
                      <a:endParaRPr lang="ja-JP" sz="32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3200" kern="0" dirty="0">
                          <a:effectLst/>
                        </a:rPr>
                        <a:t>⑥１００分</a:t>
                      </a:r>
                      <a:endParaRPr lang="ja-JP" sz="32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kern="100" dirty="0">
                          <a:effectLst/>
                        </a:rPr>
                        <a:t>1</a:t>
                      </a:r>
                      <a:endParaRPr lang="ja-JP" sz="32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189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600" dirty="0" smtClean="0"/>
              <a:t>生徒の反応②肯定評価の高い項目例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5069160"/>
          </a:xfrm>
        </p:spPr>
        <p:txBody>
          <a:bodyPr>
            <a:normAutofit fontScale="92500" lnSpcReduction="20000"/>
          </a:bodyPr>
          <a:lstStyle/>
          <a:p>
            <a:r>
              <a:rPr lang="ja-JP" altLang="en-US" dirty="0" smtClean="0"/>
              <a:t>生徒</a:t>
            </a:r>
            <a:r>
              <a:rPr lang="ja-JP" altLang="en-US" dirty="0"/>
              <a:t>主体の活動時間で、他の生徒と情報交換する時間があってよかった。</a:t>
            </a:r>
          </a:p>
          <a:p>
            <a:r>
              <a:rPr lang="ja-JP" altLang="en-US" dirty="0" smtClean="0"/>
              <a:t>クラス</a:t>
            </a:r>
            <a:r>
              <a:rPr lang="ja-JP" altLang="en-US" dirty="0"/>
              <a:t>の生徒の中に「多様性」を感じることがあった。</a:t>
            </a:r>
          </a:p>
          <a:p>
            <a:r>
              <a:rPr lang="ja-JP" altLang="en-US" dirty="0" smtClean="0"/>
              <a:t>クラス</a:t>
            </a:r>
            <a:r>
              <a:rPr lang="ja-JP" altLang="en-US" dirty="0"/>
              <a:t>の生徒の中の「多様性」には価値があると感じる。</a:t>
            </a:r>
          </a:p>
          <a:p>
            <a:r>
              <a:rPr lang="ja-JP" altLang="en-US" dirty="0" smtClean="0"/>
              <a:t>他</a:t>
            </a:r>
            <a:r>
              <a:rPr lang="ja-JP" altLang="en-US" dirty="0"/>
              <a:t>の生徒との話し合いの中で、教えてもらって理解が深まることがあった</a:t>
            </a:r>
          </a:p>
          <a:p>
            <a:r>
              <a:rPr lang="ja-JP" altLang="en-US" dirty="0" smtClean="0"/>
              <a:t>周囲</a:t>
            </a:r>
            <a:r>
              <a:rPr lang="ja-JP" altLang="en-US" dirty="0"/>
              <a:t>の人に説明してもらうことは理解を深めるために有効である</a:t>
            </a:r>
          </a:p>
          <a:p>
            <a:r>
              <a:rPr lang="ja-JP" altLang="en-US" dirty="0" smtClean="0"/>
              <a:t>周囲</a:t>
            </a:r>
            <a:r>
              <a:rPr lang="ja-JP" altLang="en-US" dirty="0"/>
              <a:t>の人に説明することは理解を深めるために有効である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355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2067813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 dirty="0" smtClean="0"/>
              <a:t>話題①</a:t>
            </a:r>
            <a:endParaRPr kumimoji="1" lang="en-US" altLang="ja-JP" sz="5400" b="1" dirty="0" smtClean="0"/>
          </a:p>
          <a:p>
            <a:pPr algn="ctr"/>
            <a:r>
              <a:rPr lang="ja-JP" altLang="en-US" sz="5400" b="1" dirty="0"/>
              <a:t>実践</a:t>
            </a:r>
            <a:r>
              <a:rPr lang="ja-JP" altLang="en-US" sz="5400" b="1" dirty="0" smtClean="0"/>
              <a:t>の背景</a:t>
            </a:r>
          </a:p>
        </p:txBody>
      </p:sp>
    </p:spTree>
    <p:extLst>
      <p:ext uri="{BB962C8B-B14F-4D97-AF65-F5344CB8AC3E}">
        <p14:creationId xmlns:p14="http://schemas.microsoft.com/office/powerpoint/2010/main" val="376794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「発展課題」と創造性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72585" y="5589241"/>
            <a:ext cx="8229600" cy="1080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800" b="1" dirty="0"/>
              <a:t>クリエイティビティとは、何かと何かをつなぐことに</a:t>
            </a:r>
            <a:r>
              <a:rPr lang="ja-JP" altLang="en-US" sz="2800" b="1" dirty="0" smtClean="0"/>
              <a:t>すぎない</a:t>
            </a:r>
            <a:r>
              <a:rPr lang="ja-JP" altLang="en-US" sz="2800" dirty="0" smtClean="0"/>
              <a:t>（スティーブ・ジョブズ）</a:t>
            </a:r>
            <a:endParaRPr lang="en-US" altLang="ja-JP" sz="2800" dirty="0" smtClean="0"/>
          </a:p>
        </p:txBody>
      </p:sp>
      <p:pic>
        <p:nvPicPr>
          <p:cNvPr id="1026" name="Picture 2" descr="埋め込み画像への固定リンク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52736"/>
            <a:ext cx="7292826" cy="3830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2348321" y="4797152"/>
            <a:ext cx="683219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1400" b="1" dirty="0">
                <a:latin typeface="+mj-ea"/>
                <a:ea typeface="+mj-ea"/>
              </a:rPr>
              <a:t>知識と経験と創造性の違いについて</a:t>
            </a:r>
            <a:r>
              <a:rPr lang="en-US" altLang="ja-JP" sz="1400" b="1" dirty="0">
                <a:latin typeface="+mj-ea"/>
                <a:ea typeface="+mj-ea"/>
              </a:rPr>
              <a:t> </a:t>
            </a:r>
            <a:endParaRPr lang="ja-JP" altLang="ja-JP" sz="1400" dirty="0">
              <a:latin typeface="+mj-ea"/>
              <a:ea typeface="+mj-ea"/>
            </a:endParaRPr>
          </a:p>
          <a:p>
            <a:r>
              <a:rPr lang="en-US" altLang="ja-JP" sz="1400" b="1" dirty="0">
                <a:latin typeface="+mj-ea"/>
                <a:ea typeface="+mj-ea"/>
              </a:rPr>
              <a:t>https://twitter.com/Stakesh/status/432505262021160961/photo/1</a:t>
            </a:r>
            <a:endParaRPr lang="ja-JP" altLang="ja-JP" sz="1400" dirty="0">
              <a:latin typeface="+mj-ea"/>
              <a:ea typeface="+mj-ea"/>
            </a:endParaRPr>
          </a:p>
          <a:p>
            <a:endParaRPr kumimoji="1" lang="ja-JP" altLang="en-US" sz="14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14627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様々な</a:t>
            </a:r>
            <a:r>
              <a:rPr lang="ja-JP" altLang="en-US" dirty="0" smtClean="0"/>
              <a:t>授業の「型」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3600" dirty="0" smtClean="0"/>
              <a:t>①ディスカッション課題</a:t>
            </a:r>
            <a:endParaRPr lang="en-US" altLang="ja-JP" sz="3600" dirty="0" smtClean="0"/>
          </a:p>
          <a:p>
            <a:pPr marL="0" indent="0">
              <a:buNone/>
            </a:pP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②「授業作成」課題</a:t>
            </a:r>
            <a:endParaRPr lang="en-US" altLang="ja-JP" sz="3600" dirty="0" smtClean="0"/>
          </a:p>
          <a:p>
            <a:pPr marL="0" indent="0">
              <a:buNone/>
            </a:pP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③個人</a:t>
            </a:r>
            <a:r>
              <a:rPr lang="ja-JP" altLang="en-US" sz="3600" dirty="0"/>
              <a:t>で</a:t>
            </a:r>
            <a:r>
              <a:rPr lang="ja-JP" altLang="en-US" sz="3600" dirty="0" smtClean="0"/>
              <a:t>のプレゼンテーション</a:t>
            </a:r>
            <a:endParaRPr lang="en-US" altLang="ja-JP" sz="3600" dirty="0" smtClean="0"/>
          </a:p>
          <a:p>
            <a:pPr marL="0" indent="0">
              <a:buNone/>
            </a:pP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④プロジェクト学習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632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最後に：「学校」「授業」の価値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 smtClean="0"/>
              <a:t>ネットで知識を獲得できる時代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「知」は開かれ、一部の人間が独占する時代は終わった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では、学校の意味は？？</a:t>
            </a:r>
            <a:endParaRPr lang="en-US" altLang="ja-JP" sz="2400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大野の考えていること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b="1" dirty="0" smtClean="0">
                <a:solidFill>
                  <a:srgbClr val="FF0000"/>
                </a:solidFill>
              </a:rPr>
              <a:t>「集団で、同じ時間と空間を共有する」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 smtClean="0"/>
              <a:t>　＝学校、授業で得られる最大の価値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r>
              <a:rPr lang="en-US" altLang="ja-JP" sz="2400" dirty="0" smtClean="0"/>
              <a:t>※</a:t>
            </a:r>
            <a:r>
              <a:rPr lang="ja-JP" altLang="en-US" sz="2400" dirty="0" smtClean="0"/>
              <a:t>「大学の価値」は何か？</a:t>
            </a:r>
            <a:endParaRPr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409805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情報発信について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sz="3900" b="1" dirty="0" smtClean="0"/>
              <a:t>①</a:t>
            </a:r>
            <a:r>
              <a:rPr lang="ja-JP" altLang="en-US" sz="3900" b="1" dirty="0"/>
              <a:t>個人のＨＰ</a:t>
            </a:r>
          </a:p>
          <a:p>
            <a:r>
              <a:rPr lang="ja-JP" altLang="en-US" sz="2600" dirty="0" smtClean="0"/>
              <a:t>授業プリントや各種資料の公開</a:t>
            </a:r>
            <a:endParaRPr lang="en-US" altLang="ja-JP" sz="2600" dirty="0" smtClean="0"/>
          </a:p>
          <a:p>
            <a:endParaRPr lang="ja-JP" altLang="en-US" sz="2600" dirty="0"/>
          </a:p>
          <a:p>
            <a:pPr marL="0" indent="0">
              <a:buNone/>
            </a:pPr>
            <a:r>
              <a:rPr lang="ja-JP" altLang="en-US" sz="3000" b="1" dirty="0" smtClean="0"/>
              <a:t>生物</a:t>
            </a:r>
            <a:r>
              <a:rPr lang="ja-JP" altLang="en-US" sz="3000" b="1" dirty="0"/>
              <a:t>「を」教える視点　生物「で」教える視点</a:t>
            </a:r>
          </a:p>
          <a:p>
            <a:pPr marL="0" indent="0">
              <a:buNone/>
            </a:pPr>
            <a:r>
              <a:rPr lang="en-US" altLang="ja-JP" sz="3000" dirty="0">
                <a:hlinkClick r:id="rId2"/>
              </a:rPr>
              <a:t>http://biologymanabiai.jimdo.com</a:t>
            </a:r>
            <a:r>
              <a:rPr lang="en-US" altLang="ja-JP" sz="3000" dirty="0" smtClean="0">
                <a:hlinkClick r:id="rId2"/>
              </a:rPr>
              <a:t>/</a:t>
            </a:r>
            <a:endParaRPr lang="en-US" altLang="ja-JP" sz="3000" dirty="0" smtClean="0"/>
          </a:p>
          <a:p>
            <a:endParaRPr lang="en-US" altLang="ja-JP" dirty="0"/>
          </a:p>
          <a:p>
            <a:pPr marL="0" indent="0">
              <a:buNone/>
            </a:pPr>
            <a:r>
              <a:rPr lang="en-US" altLang="ja-JP" sz="3900" b="1" dirty="0" smtClean="0"/>
              <a:t>②Facebook</a:t>
            </a:r>
          </a:p>
          <a:p>
            <a:pPr marL="0" indent="0">
              <a:buNone/>
            </a:pPr>
            <a:r>
              <a:rPr lang="en-US" altLang="ja-JP" dirty="0" smtClean="0">
                <a:hlinkClick r:id="rId3"/>
              </a:rPr>
              <a:t>https://www.facebook.com/tomohisa.ohno.79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sz="2600" dirty="0" smtClean="0"/>
              <a:t>「</a:t>
            </a:r>
            <a:r>
              <a:rPr lang="ja-JP" altLang="en-US" sz="2600" dirty="0"/>
              <a:t>ペンギンのイラスト」の大野智久です。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2029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参考書籍</a:t>
            </a:r>
            <a:endParaRPr kumimoji="1" lang="ja-JP" altLang="en-US" dirty="0"/>
          </a:p>
        </p:txBody>
      </p:sp>
      <p:pic>
        <p:nvPicPr>
          <p:cNvPr id="5" name="Picture 2" descr="C:\Users\T0898328\AppData\Local\Microsoft\Windows\Temporary Internet Files\Content.Outlook\GKK3EB6B\51Xq4wjF8BL__SX350_BO1204203200_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566" y="1340768"/>
            <a:ext cx="2590714" cy="3672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T0898328\AppData\Local\Microsoft\Windows\Temporary Internet Files\Content.Outlook\GKK3EB6B\51m7NkUpxML__SX339_BO1204203200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280322"/>
            <a:ext cx="2611699" cy="3821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T0898328\AppData\Local\Microsoft\Windows\Temporary Internet Files\Content.Outlook\GKK3EB6B\51RiBX3G0EL__SX350_BO1204203200_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297648"/>
            <a:ext cx="2695947" cy="3821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36484" y="5446784"/>
            <a:ext cx="880241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『</a:t>
            </a:r>
            <a:r>
              <a:rPr lang="ja-JP" altLang="en-US" sz="2400" dirty="0" smtClean="0"/>
              <a:t>学び合い</a:t>
            </a:r>
            <a:r>
              <a:rPr lang="en-US" altLang="ja-JP" sz="2400" dirty="0" smtClean="0"/>
              <a:t>』</a:t>
            </a:r>
            <a:r>
              <a:rPr lang="ja-JP" altLang="en-US" sz="2400" dirty="0" smtClean="0"/>
              <a:t>やアクティブラーニングに関しての書籍は・・・</a:t>
            </a:r>
            <a:endParaRPr lang="en-US" altLang="ja-JP" sz="2400" dirty="0" smtClean="0"/>
          </a:p>
          <a:p>
            <a:pPr algn="ctr"/>
            <a:r>
              <a:rPr kumimoji="1" lang="ja-JP" altLang="en-US" sz="3200" b="1" dirty="0" smtClean="0"/>
              <a:t>「西川純」</a:t>
            </a:r>
            <a:r>
              <a:rPr kumimoji="1" lang="ja-JP" altLang="en-US" sz="3200" dirty="0" smtClean="0"/>
              <a:t>で検索してみて下さい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65914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2723734" y="1728104"/>
            <a:ext cx="3648465" cy="3957116"/>
            <a:chOff x="2723735" y="1395774"/>
            <a:chExt cx="3648465" cy="3957116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2723735" y="4429560"/>
              <a:ext cx="3648465" cy="92333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ja-JP" altLang="en-US" sz="5400" dirty="0" smtClean="0">
                  <a:latin typeface="+mn-ea"/>
                </a:rPr>
                <a:t>マインド</a:t>
              </a:r>
              <a:endParaRPr kumimoji="1" lang="ja-JP" altLang="en-US" sz="5400" dirty="0">
                <a:latin typeface="+mn-ea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3189637" y="1395774"/>
              <a:ext cx="923330" cy="303600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vert="eaVert" wrap="square" rtlCol="0" anchor="ctr">
              <a:spAutoFit/>
            </a:bodyPr>
            <a:lstStyle/>
            <a:p>
              <a:pPr algn="ctr"/>
              <a:r>
                <a:rPr kumimoji="1" lang="ja-JP" altLang="en-US" sz="4800" dirty="0" smtClean="0">
                  <a:latin typeface="+mn-ea"/>
                </a:rPr>
                <a:t>知　識</a:t>
              </a:r>
              <a:endParaRPr kumimoji="1" lang="ja-JP" altLang="en-US" sz="4800" dirty="0">
                <a:latin typeface="+mn-ea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5061645" y="1395774"/>
              <a:ext cx="923330" cy="303600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kumimoji="1" lang="ja-JP" altLang="en-US" sz="4800" dirty="0" smtClean="0">
                  <a:latin typeface="+mn-ea"/>
                </a:rPr>
                <a:t>スキル</a:t>
              </a:r>
              <a:endParaRPr kumimoji="1" lang="ja-JP" altLang="en-US" sz="4800" dirty="0">
                <a:latin typeface="+mn-ea"/>
              </a:endParaRPr>
            </a:p>
          </p:txBody>
        </p:sp>
      </p:grpSp>
      <p:sp>
        <p:nvSpPr>
          <p:cNvPr id="18" name="タイトル 1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３要素の関係性</a:t>
            </a:r>
            <a:endParaRPr kumimoji="1" lang="ja-JP" altLang="en-US" dirty="0"/>
          </a:p>
        </p:txBody>
      </p:sp>
      <p:sp>
        <p:nvSpPr>
          <p:cNvPr id="16" name="四角形吹き出し 15"/>
          <p:cNvSpPr/>
          <p:nvPr/>
        </p:nvSpPr>
        <p:spPr>
          <a:xfrm>
            <a:off x="251520" y="2060848"/>
            <a:ext cx="2736304" cy="1368152"/>
          </a:xfrm>
          <a:prstGeom prst="wedgeRectCallout">
            <a:avLst>
              <a:gd name="adj1" fmla="val 54390"/>
              <a:gd name="adj2" fmla="val 6630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b="1" dirty="0" smtClean="0">
                <a:latin typeface="+mn-ea"/>
              </a:rPr>
              <a:t>何を知っているか</a:t>
            </a:r>
            <a:endParaRPr lang="en-US" altLang="ja-JP" sz="2000" b="1" dirty="0" smtClean="0">
              <a:latin typeface="+mn-ea"/>
            </a:endParaRPr>
          </a:p>
          <a:p>
            <a:pPr algn="ctr"/>
            <a:endParaRPr lang="en-US" altLang="ja-JP" sz="2000" b="1" dirty="0">
              <a:latin typeface="+mn-ea"/>
            </a:endParaRPr>
          </a:p>
          <a:p>
            <a:pPr algn="ctr"/>
            <a:r>
              <a:rPr lang="ja-JP" altLang="en-US" sz="2000" b="1" dirty="0" smtClean="0">
                <a:latin typeface="+mn-ea"/>
              </a:rPr>
              <a:t>何がわかっているか</a:t>
            </a:r>
            <a:endParaRPr lang="ja-JP" altLang="en-US" sz="2000" b="1" dirty="0">
              <a:latin typeface="+mn-ea"/>
            </a:endParaRPr>
          </a:p>
        </p:txBody>
      </p:sp>
      <p:sp>
        <p:nvSpPr>
          <p:cNvPr id="17" name="四角形吹き出し 16"/>
          <p:cNvSpPr/>
          <p:nvPr/>
        </p:nvSpPr>
        <p:spPr>
          <a:xfrm>
            <a:off x="6228184" y="2190444"/>
            <a:ext cx="2736304" cy="1368152"/>
          </a:xfrm>
          <a:prstGeom prst="wedgeRectCallout">
            <a:avLst>
              <a:gd name="adj1" fmla="val -57507"/>
              <a:gd name="adj2" fmla="val 7036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b="1" dirty="0" smtClean="0">
                <a:latin typeface="+mn-ea"/>
              </a:rPr>
              <a:t>何ができるか</a:t>
            </a:r>
            <a:endParaRPr lang="ja-JP" altLang="en-US" sz="2000" b="1" dirty="0">
              <a:latin typeface="+mn-ea"/>
            </a:endParaRPr>
          </a:p>
        </p:txBody>
      </p:sp>
      <p:sp>
        <p:nvSpPr>
          <p:cNvPr id="19" name="四角形吹き出し 18"/>
          <p:cNvSpPr/>
          <p:nvPr/>
        </p:nvSpPr>
        <p:spPr>
          <a:xfrm>
            <a:off x="266924" y="4869160"/>
            <a:ext cx="1928812" cy="1313041"/>
          </a:xfrm>
          <a:prstGeom prst="wedgeRectCallout">
            <a:avLst>
              <a:gd name="adj1" fmla="val 77947"/>
              <a:gd name="adj2" fmla="val -1561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b="1" dirty="0" smtClean="0">
                <a:latin typeface="+mn-ea"/>
              </a:rPr>
              <a:t>どう捉え、</a:t>
            </a:r>
            <a:endParaRPr lang="en-US" altLang="ja-JP" sz="2000" b="1" dirty="0" smtClean="0">
              <a:latin typeface="+mn-ea"/>
            </a:endParaRPr>
          </a:p>
          <a:p>
            <a:pPr algn="ctr"/>
            <a:r>
              <a:rPr lang="ja-JP" altLang="en-US" sz="2000" b="1" dirty="0" smtClean="0">
                <a:latin typeface="+mn-ea"/>
              </a:rPr>
              <a:t>どう感じ、</a:t>
            </a:r>
            <a:endParaRPr lang="en-US" altLang="ja-JP" sz="2000" b="1" dirty="0" smtClean="0">
              <a:latin typeface="+mn-ea"/>
            </a:endParaRPr>
          </a:p>
          <a:p>
            <a:pPr algn="ctr"/>
            <a:r>
              <a:rPr lang="ja-JP" altLang="en-US" sz="2000" b="1" dirty="0" smtClean="0">
                <a:latin typeface="+mn-ea"/>
              </a:rPr>
              <a:t>どう考えるか</a:t>
            </a:r>
            <a:endParaRPr lang="ja-JP" altLang="en-US" sz="20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3844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2723734" y="1710688"/>
            <a:ext cx="3648465" cy="3974532"/>
            <a:chOff x="2723735" y="1378358"/>
            <a:chExt cx="3648465" cy="3974532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2723735" y="4429560"/>
              <a:ext cx="3648465" cy="92333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ja-JP" altLang="en-US" sz="5400" dirty="0" smtClean="0">
                  <a:latin typeface="+mn-ea"/>
                </a:rPr>
                <a:t>マインド</a:t>
              </a:r>
              <a:endParaRPr kumimoji="1" lang="ja-JP" altLang="en-US" sz="5400" dirty="0">
                <a:latin typeface="+mn-ea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3189637" y="1378358"/>
              <a:ext cx="923330" cy="303600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vert="eaVert" wrap="square" rtlCol="0" anchor="ctr">
              <a:spAutoFit/>
            </a:bodyPr>
            <a:lstStyle/>
            <a:p>
              <a:pPr algn="ctr"/>
              <a:r>
                <a:rPr kumimoji="1" lang="ja-JP" altLang="en-US" sz="4800" dirty="0" smtClean="0">
                  <a:latin typeface="+mn-ea"/>
                </a:rPr>
                <a:t>知　識</a:t>
              </a:r>
              <a:endParaRPr kumimoji="1" lang="ja-JP" altLang="en-US" sz="4800" dirty="0">
                <a:latin typeface="+mn-ea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5061645" y="1378358"/>
              <a:ext cx="923330" cy="303600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kumimoji="1" lang="ja-JP" altLang="en-US" sz="4800" dirty="0" smtClean="0">
                  <a:latin typeface="+mn-ea"/>
                </a:rPr>
                <a:t>スキル</a:t>
              </a:r>
              <a:endParaRPr kumimoji="1" lang="ja-JP" altLang="en-US" sz="4800" dirty="0">
                <a:latin typeface="+mn-ea"/>
              </a:endParaRPr>
            </a:p>
          </p:txBody>
        </p:sp>
      </p:grpSp>
      <p:sp>
        <p:nvSpPr>
          <p:cNvPr id="18" name="タイトル 1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コンテンツベースの場合</a:t>
            </a:r>
            <a:endParaRPr kumimoji="1" lang="ja-JP" altLang="en-US" dirty="0"/>
          </a:p>
        </p:txBody>
      </p:sp>
      <p:sp>
        <p:nvSpPr>
          <p:cNvPr id="3" name="L 字 2"/>
          <p:cNvSpPr/>
          <p:nvPr/>
        </p:nvSpPr>
        <p:spPr>
          <a:xfrm rot="5400000">
            <a:off x="3020520" y="1673240"/>
            <a:ext cx="3112768" cy="3034143"/>
          </a:xfrm>
          <a:prstGeom prst="corner">
            <a:avLst>
              <a:gd name="adj1" fmla="val 50000"/>
              <a:gd name="adj2" fmla="val 40411"/>
            </a:avLst>
          </a:prstGeom>
          <a:solidFill>
            <a:srgbClr val="FFFF00">
              <a:alpha val="49000"/>
            </a:srgbClr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39552" y="6001994"/>
            <a:ext cx="8356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/>
              <a:t>※</a:t>
            </a:r>
            <a:r>
              <a:rPr kumimoji="1" lang="ja-JP" altLang="en-US" sz="3200" dirty="0" smtClean="0"/>
              <a:t>現行の</a:t>
            </a:r>
            <a:r>
              <a:rPr lang="ja-JP" altLang="en-US" sz="3200" dirty="0" smtClean="0"/>
              <a:t>大学入試で</a:t>
            </a:r>
            <a:r>
              <a:rPr kumimoji="1" lang="ja-JP" altLang="en-US" sz="3200" dirty="0" smtClean="0"/>
              <a:t>要求される力</a:t>
            </a:r>
            <a:r>
              <a:rPr lang="ja-JP" altLang="en-US" sz="3200" dirty="0" smtClean="0"/>
              <a:t>に対応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25237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2723734" y="1710688"/>
            <a:ext cx="3648465" cy="3974532"/>
            <a:chOff x="2723735" y="1378358"/>
            <a:chExt cx="3648465" cy="3974532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2723735" y="4429560"/>
              <a:ext cx="3648465" cy="92333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ja-JP" altLang="en-US" sz="5400" dirty="0" smtClean="0">
                  <a:latin typeface="+mn-ea"/>
                </a:rPr>
                <a:t>マインド</a:t>
              </a:r>
              <a:endParaRPr kumimoji="1" lang="ja-JP" altLang="en-US" sz="5400" dirty="0">
                <a:latin typeface="+mn-ea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3189637" y="1378358"/>
              <a:ext cx="923330" cy="303600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vert="eaVert" wrap="square" rtlCol="0" anchor="ctr">
              <a:spAutoFit/>
            </a:bodyPr>
            <a:lstStyle/>
            <a:p>
              <a:pPr algn="ctr"/>
              <a:r>
                <a:rPr kumimoji="1" lang="ja-JP" altLang="en-US" sz="4800" dirty="0" smtClean="0">
                  <a:latin typeface="+mn-ea"/>
                </a:rPr>
                <a:t>知　識</a:t>
              </a:r>
              <a:endParaRPr kumimoji="1" lang="ja-JP" altLang="en-US" sz="4800" dirty="0">
                <a:latin typeface="+mn-ea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5061645" y="1378358"/>
              <a:ext cx="923330" cy="303600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kumimoji="1" lang="ja-JP" altLang="en-US" sz="4800" dirty="0" smtClean="0">
                  <a:latin typeface="+mn-ea"/>
                </a:rPr>
                <a:t>スキル</a:t>
              </a:r>
              <a:endParaRPr kumimoji="1" lang="ja-JP" altLang="en-US" sz="4800" dirty="0">
                <a:latin typeface="+mn-ea"/>
              </a:endParaRPr>
            </a:p>
          </p:txBody>
        </p:sp>
      </p:grpSp>
      <p:sp>
        <p:nvSpPr>
          <p:cNvPr id="18" name="タイトル 1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コンピテンスベース</a:t>
            </a:r>
            <a:r>
              <a:rPr kumimoji="1" lang="ja-JP" altLang="en-US" dirty="0" smtClean="0"/>
              <a:t>の場合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39552" y="6001994"/>
            <a:ext cx="8356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/>
              <a:t>※</a:t>
            </a:r>
            <a:r>
              <a:rPr lang="ja-JP" altLang="en-US" sz="3200" dirty="0"/>
              <a:t>今後</a:t>
            </a:r>
            <a:r>
              <a:rPr kumimoji="1" lang="ja-JP" altLang="en-US" sz="3200" dirty="0" smtClean="0"/>
              <a:t>の</a:t>
            </a:r>
            <a:r>
              <a:rPr lang="ja-JP" altLang="en-US" sz="3200" dirty="0" smtClean="0"/>
              <a:t>大学入試で</a:t>
            </a:r>
            <a:r>
              <a:rPr kumimoji="1" lang="ja-JP" altLang="en-US" sz="3200" dirty="0" smtClean="0"/>
              <a:t>要求される力</a:t>
            </a:r>
            <a:r>
              <a:rPr lang="ja-JP" altLang="en-US" sz="3200" dirty="0" smtClean="0"/>
              <a:t>に対応</a:t>
            </a:r>
            <a:endParaRPr kumimoji="1" lang="ja-JP" altLang="en-US" sz="3200" dirty="0"/>
          </a:p>
        </p:txBody>
      </p:sp>
      <p:sp>
        <p:nvSpPr>
          <p:cNvPr id="4" name="L 字 3"/>
          <p:cNvSpPr/>
          <p:nvPr/>
        </p:nvSpPr>
        <p:spPr>
          <a:xfrm rot="10800000">
            <a:off x="3065125" y="1628800"/>
            <a:ext cx="3019043" cy="3106020"/>
          </a:xfrm>
          <a:prstGeom prst="corner">
            <a:avLst>
              <a:gd name="adj1" fmla="val 40363"/>
              <a:gd name="adj2" fmla="val 50000"/>
            </a:avLst>
          </a:prstGeom>
          <a:solidFill>
            <a:srgbClr val="FFFF00">
              <a:alpha val="50000"/>
            </a:srgbClr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73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2723734" y="1710688"/>
            <a:ext cx="3648465" cy="3974532"/>
            <a:chOff x="2723735" y="1378358"/>
            <a:chExt cx="3648465" cy="3974532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2723735" y="4429560"/>
              <a:ext cx="3648465" cy="92333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ja-JP" altLang="en-US" sz="5400" dirty="0" smtClean="0">
                  <a:latin typeface="+mn-ea"/>
                </a:rPr>
                <a:t>マインド</a:t>
              </a:r>
              <a:endParaRPr kumimoji="1" lang="ja-JP" altLang="en-US" sz="5400" dirty="0">
                <a:latin typeface="+mn-ea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3189637" y="1378358"/>
              <a:ext cx="923330" cy="303600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vert="eaVert" wrap="square" rtlCol="0" anchor="ctr">
              <a:spAutoFit/>
            </a:bodyPr>
            <a:lstStyle/>
            <a:p>
              <a:pPr algn="ctr"/>
              <a:r>
                <a:rPr kumimoji="1" lang="ja-JP" altLang="en-US" sz="4800" dirty="0" smtClean="0">
                  <a:latin typeface="+mn-ea"/>
                </a:rPr>
                <a:t>知　識</a:t>
              </a:r>
              <a:endParaRPr kumimoji="1" lang="ja-JP" altLang="en-US" sz="4800" dirty="0">
                <a:latin typeface="+mn-ea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5061645" y="1378358"/>
              <a:ext cx="923330" cy="303600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kumimoji="1" lang="ja-JP" altLang="en-US" sz="4800" dirty="0" smtClean="0">
                  <a:latin typeface="+mn-ea"/>
                </a:rPr>
                <a:t>スキル</a:t>
              </a:r>
              <a:endParaRPr kumimoji="1" lang="ja-JP" altLang="en-US" sz="4800" dirty="0">
                <a:latin typeface="+mn-ea"/>
              </a:endParaRPr>
            </a:p>
          </p:txBody>
        </p:sp>
      </p:grpSp>
      <p:sp>
        <p:nvSpPr>
          <p:cNvPr id="18" name="タイトル 1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社会で求められる力とは？</a:t>
            </a:r>
            <a:endParaRPr kumimoji="1"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2603750" y="1512080"/>
            <a:ext cx="3888432" cy="4319937"/>
          </a:xfrm>
          <a:prstGeom prst="rect">
            <a:avLst/>
          </a:prstGeom>
          <a:solidFill>
            <a:srgbClr val="FFFF00">
              <a:alpha val="50000"/>
            </a:srgbClr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7504" y="6001994"/>
            <a:ext cx="9036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 smtClean="0"/>
              <a:t>※</a:t>
            </a:r>
            <a:r>
              <a:rPr lang="ja-JP" altLang="en-US" sz="3200" dirty="0" smtClean="0"/>
              <a:t>「将来的」「長期的」な活躍に何が必要か？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79960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2723734" y="1710688"/>
            <a:ext cx="3648465" cy="3974532"/>
            <a:chOff x="2723735" y="1378358"/>
            <a:chExt cx="3648465" cy="3974532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2723735" y="4429560"/>
              <a:ext cx="3648465" cy="923330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ja-JP" altLang="en-US" sz="5400" dirty="0" smtClean="0">
                  <a:latin typeface="+mn-ea"/>
                </a:rPr>
                <a:t>マインド</a:t>
              </a:r>
              <a:endParaRPr kumimoji="1" lang="ja-JP" altLang="en-US" sz="5400" dirty="0">
                <a:latin typeface="+mn-ea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3189637" y="1378358"/>
              <a:ext cx="923330" cy="303600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vert="eaVert" wrap="square" rtlCol="0" anchor="ctr">
              <a:spAutoFit/>
            </a:bodyPr>
            <a:lstStyle/>
            <a:p>
              <a:pPr algn="ctr"/>
              <a:r>
                <a:rPr kumimoji="1" lang="ja-JP" altLang="en-US" sz="4800" dirty="0" smtClean="0">
                  <a:latin typeface="+mn-ea"/>
                </a:rPr>
                <a:t>知　識</a:t>
              </a:r>
              <a:endParaRPr kumimoji="1" lang="ja-JP" altLang="en-US" sz="4800" dirty="0">
                <a:latin typeface="+mn-ea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5061645" y="1378358"/>
              <a:ext cx="923330" cy="303600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kumimoji="1" lang="ja-JP" altLang="en-US" sz="4800" dirty="0" smtClean="0">
                  <a:latin typeface="+mn-ea"/>
                </a:rPr>
                <a:t>スキル</a:t>
              </a:r>
              <a:endParaRPr kumimoji="1" lang="ja-JP" altLang="en-US" sz="4800" dirty="0">
                <a:latin typeface="+mn-ea"/>
              </a:endParaRPr>
            </a:p>
          </p:txBody>
        </p:sp>
      </p:grpSp>
      <p:sp>
        <p:nvSpPr>
          <p:cNvPr id="18" name="タイトル 1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推薦入試、入社試験では？</a:t>
            </a:r>
            <a:endParaRPr kumimoji="1"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2603750" y="3894026"/>
            <a:ext cx="3888432" cy="1872207"/>
          </a:xfrm>
          <a:prstGeom prst="rect">
            <a:avLst/>
          </a:prstGeom>
          <a:solidFill>
            <a:srgbClr val="FFFF00">
              <a:alpha val="50000"/>
            </a:srgbClr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7504" y="6001994"/>
            <a:ext cx="9036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dirty="0" smtClean="0"/>
              <a:t>※</a:t>
            </a:r>
            <a:r>
              <a:rPr lang="ja-JP" altLang="en-US" sz="3200" dirty="0" smtClean="0"/>
              <a:t>「能力」と「資質」、どちらかが重要？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83822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2067813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 dirty="0" smtClean="0"/>
              <a:t>話題②</a:t>
            </a:r>
            <a:endParaRPr lang="ja-JP" altLang="en-US" sz="5400" b="1" dirty="0" smtClean="0"/>
          </a:p>
          <a:p>
            <a:pPr algn="ctr"/>
            <a:r>
              <a:rPr lang="en-US" altLang="ja-JP" sz="5400" dirty="0" smtClean="0"/>
              <a:t>『</a:t>
            </a:r>
            <a:r>
              <a:rPr lang="ja-JP" altLang="en-US" sz="5400" dirty="0" smtClean="0"/>
              <a:t>学び合い</a:t>
            </a:r>
            <a:r>
              <a:rPr lang="en-US" altLang="ja-JP" sz="5400" dirty="0" smtClean="0"/>
              <a:t>』</a:t>
            </a:r>
            <a:r>
              <a:rPr lang="ja-JP" altLang="en-US" sz="5400" dirty="0" smtClean="0"/>
              <a:t>の考え方</a:t>
            </a:r>
            <a:endParaRPr kumimoji="1" lang="en-US" altLang="ja-JP" sz="5400" dirty="0" smtClean="0"/>
          </a:p>
        </p:txBody>
      </p:sp>
    </p:spTree>
    <p:extLst>
      <p:ext uri="{BB962C8B-B14F-4D97-AF65-F5344CB8AC3E}">
        <p14:creationId xmlns:p14="http://schemas.microsoft.com/office/powerpoint/2010/main" val="340175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おすすめ設定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1301</TotalTime>
  <Words>857</Words>
  <Application>Microsoft Office PowerPoint</Application>
  <PresentationFormat>画面に合わせる (4:3)</PresentationFormat>
  <Paragraphs>234</Paragraphs>
  <Slides>34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34</vt:i4>
      </vt:variant>
    </vt:vector>
  </HeadingPairs>
  <TitlesOfParts>
    <vt:vector size="35" baseType="lpstr">
      <vt:lpstr>Office ​​テーマ</vt:lpstr>
      <vt:lpstr>高校生物で アクティブ・ラーニングを どう取り入れるか</vt:lpstr>
      <vt:lpstr>PowerPoint プレゼンテーション</vt:lpstr>
      <vt:lpstr>PowerPoint プレゼンテーション</vt:lpstr>
      <vt:lpstr>３要素の関係性</vt:lpstr>
      <vt:lpstr>コンテンツベースの場合</vt:lpstr>
      <vt:lpstr>コンピテンスベースの場合</vt:lpstr>
      <vt:lpstr>社会で求められる力とは？</vt:lpstr>
      <vt:lpstr>推薦入試、入社試験では？</vt:lpstr>
      <vt:lpstr>PowerPoint プレゼンテーション</vt:lpstr>
      <vt:lpstr>『学び合い』の基本的な考え方</vt:lpstr>
      <vt:lpstr>授業における教員の仕事</vt:lpstr>
      <vt:lpstr>基本的な「型」</vt:lpstr>
      <vt:lpstr>『学び合い』で目指すもの</vt:lpstr>
      <vt:lpstr>PowerPoint プレゼンテーション</vt:lpstr>
      <vt:lpstr>内発的動機付け</vt:lpstr>
      <vt:lpstr>内発的動機付け</vt:lpstr>
      <vt:lpstr>アクティブラーニングの利点</vt:lpstr>
      <vt:lpstr>理解の４段階</vt:lpstr>
      <vt:lpstr>社会人基礎力①</vt:lpstr>
      <vt:lpstr>社会人基礎力②</vt:lpstr>
      <vt:lpstr>社会人基礎力③</vt:lpstr>
      <vt:lpstr>アクティブラーニングの効用</vt:lpstr>
      <vt:lpstr>PowerPoint プレゼンテーション</vt:lpstr>
      <vt:lpstr>「目的」と「目標」</vt:lpstr>
      <vt:lpstr>授業の基本構造</vt:lpstr>
      <vt:lpstr>「目的」の定型文</vt:lpstr>
      <vt:lpstr>課題作成時の留意点</vt:lpstr>
      <vt:lpstr>生徒の反応①講義の時間</vt:lpstr>
      <vt:lpstr>生徒の反応②肯定評価の高い項目例</vt:lpstr>
      <vt:lpstr>「発展課題」と創造性</vt:lpstr>
      <vt:lpstr>様々な授業の「型」</vt:lpstr>
      <vt:lpstr>最後に：「学校」「授業」の価値</vt:lpstr>
      <vt:lpstr>情報発信について</vt:lpstr>
      <vt:lpstr>参考書籍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コンテンツとコンピテンシーの視点</dc:title>
  <dc:creator>Ohno</dc:creator>
  <cp:lastModifiedBy>Ohno</cp:lastModifiedBy>
  <cp:revision>55</cp:revision>
  <cp:lastPrinted>2015-07-31T11:03:16Z</cp:lastPrinted>
  <dcterms:created xsi:type="dcterms:W3CDTF">2015-01-23T22:08:07Z</dcterms:created>
  <dcterms:modified xsi:type="dcterms:W3CDTF">2015-08-01T02:16:15Z</dcterms:modified>
</cp:coreProperties>
</file>