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71" r:id="rId2"/>
    <p:sldId id="370" r:id="rId3"/>
    <p:sldId id="372" r:id="rId4"/>
    <p:sldId id="312" r:id="rId5"/>
    <p:sldId id="319" r:id="rId6"/>
    <p:sldId id="314" r:id="rId7"/>
    <p:sldId id="315" r:id="rId8"/>
    <p:sldId id="316" r:id="rId9"/>
    <p:sldId id="317" r:id="rId10"/>
    <p:sldId id="318" r:id="rId11"/>
    <p:sldId id="313" r:id="rId12"/>
    <p:sldId id="326" r:id="rId13"/>
    <p:sldId id="325" r:id="rId14"/>
    <p:sldId id="281" r:id="rId15"/>
    <p:sldId id="283" r:id="rId16"/>
    <p:sldId id="302" r:id="rId17"/>
    <p:sldId id="321" r:id="rId18"/>
    <p:sldId id="322" r:id="rId19"/>
    <p:sldId id="358" r:id="rId20"/>
    <p:sldId id="273" r:id="rId21"/>
    <p:sldId id="272" r:id="rId22"/>
    <p:sldId id="359" r:id="rId23"/>
    <p:sldId id="275" r:id="rId24"/>
    <p:sldId id="276" r:id="rId25"/>
    <p:sldId id="277" r:id="rId26"/>
    <p:sldId id="278" r:id="rId27"/>
    <p:sldId id="279" r:id="rId28"/>
    <p:sldId id="365" r:id="rId29"/>
    <p:sldId id="323" r:id="rId30"/>
    <p:sldId id="360" r:id="rId31"/>
  </p:sldIdLst>
  <p:sldSz cx="9144000" cy="6858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8" autoAdjust="0"/>
    <p:restoredTop sz="94718" autoAdjust="0"/>
  </p:normalViewPr>
  <p:slideViewPr>
    <p:cSldViewPr showGuides="1">
      <p:cViewPr>
        <p:scale>
          <a:sx n="57" d="100"/>
          <a:sy n="57" d="100"/>
        </p:scale>
        <p:origin x="-1650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509350"/>
          </a:xfrm>
          <a:prstGeom prst="rect">
            <a:avLst/>
          </a:prstGeom>
        </p:spPr>
        <p:txBody>
          <a:bodyPr vert="horz" lIns="94128" tIns="47064" rIns="94128" bIns="4706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509350"/>
          </a:xfrm>
          <a:prstGeom prst="rect">
            <a:avLst/>
          </a:prstGeom>
        </p:spPr>
        <p:txBody>
          <a:bodyPr vert="horz" lIns="94128" tIns="47064" rIns="94128" bIns="47064" rtlCol="0"/>
          <a:lstStyle>
            <a:lvl1pPr algn="r">
              <a:defRPr sz="1200"/>
            </a:lvl1pPr>
          </a:lstStyle>
          <a:p>
            <a:fld id="{999F4063-9611-41F3-92B8-EAAD48A3D9E5}" type="datetimeFigureOut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675871"/>
            <a:ext cx="3056414" cy="509350"/>
          </a:xfrm>
          <a:prstGeom prst="rect">
            <a:avLst/>
          </a:prstGeom>
        </p:spPr>
        <p:txBody>
          <a:bodyPr vert="horz" lIns="94128" tIns="47064" rIns="94128" bIns="4706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5217" y="9675871"/>
            <a:ext cx="3056414" cy="509350"/>
          </a:xfrm>
          <a:prstGeom prst="rect">
            <a:avLst/>
          </a:prstGeom>
        </p:spPr>
        <p:txBody>
          <a:bodyPr vert="horz" lIns="94128" tIns="47064" rIns="94128" bIns="47064" rtlCol="0" anchor="b"/>
          <a:lstStyle>
            <a:lvl1pPr algn="r">
              <a:defRPr sz="1200"/>
            </a:lvl1pPr>
          </a:lstStyle>
          <a:p>
            <a:fld id="{92F815A2-1DF3-4A35-ABA8-7995722CC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44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509350"/>
          </a:xfrm>
          <a:prstGeom prst="rect">
            <a:avLst/>
          </a:prstGeom>
        </p:spPr>
        <p:txBody>
          <a:bodyPr vert="horz" lIns="94128" tIns="47064" rIns="94128" bIns="4706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09350"/>
          </a:xfrm>
          <a:prstGeom prst="rect">
            <a:avLst/>
          </a:prstGeom>
        </p:spPr>
        <p:txBody>
          <a:bodyPr vert="horz" lIns="94128" tIns="47064" rIns="94128" bIns="47064" rtlCol="0"/>
          <a:lstStyle>
            <a:lvl1pPr algn="r">
              <a:defRPr sz="1200"/>
            </a:lvl1pPr>
          </a:lstStyle>
          <a:p>
            <a:fld id="{BA75C57B-2036-4414-96D6-8D01A8963FD5}" type="datetimeFigureOut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765175"/>
            <a:ext cx="5091113" cy="381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28" tIns="47064" rIns="94128" bIns="4706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38820"/>
            <a:ext cx="5642610" cy="4584144"/>
          </a:xfrm>
          <a:prstGeom prst="rect">
            <a:avLst/>
          </a:prstGeom>
        </p:spPr>
        <p:txBody>
          <a:bodyPr vert="horz" lIns="94128" tIns="47064" rIns="94128" bIns="4706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675871"/>
            <a:ext cx="3056414" cy="509350"/>
          </a:xfrm>
          <a:prstGeom prst="rect">
            <a:avLst/>
          </a:prstGeom>
        </p:spPr>
        <p:txBody>
          <a:bodyPr vert="horz" lIns="94128" tIns="47064" rIns="94128" bIns="4706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7" y="9675871"/>
            <a:ext cx="3056414" cy="509350"/>
          </a:xfrm>
          <a:prstGeom prst="rect">
            <a:avLst/>
          </a:prstGeom>
        </p:spPr>
        <p:txBody>
          <a:bodyPr vert="horz" lIns="94128" tIns="47064" rIns="94128" bIns="47064" rtlCol="0" anchor="b"/>
          <a:lstStyle>
            <a:lvl1pPr algn="r">
              <a:defRPr sz="1200"/>
            </a:lvl1pPr>
          </a:lstStyle>
          <a:p>
            <a:fld id="{7522BAFA-627E-416A-87E0-E20C5AA48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1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結果として考えられること</a:t>
            </a:r>
          </a:p>
          <a:p>
            <a:r>
              <a:rPr kumimoji="1" lang="ja-JP" altLang="en-US" dirty="0" smtClean="0"/>
              <a:t>●「受験」でしか力を見ていない</a:t>
            </a:r>
          </a:p>
          <a:p>
            <a:r>
              <a:rPr kumimoji="1" lang="ja-JP" altLang="en-US" dirty="0" smtClean="0"/>
              <a:t>本当に適性のある人間が適切な場で学べない</a:t>
            </a:r>
          </a:p>
          <a:p>
            <a:r>
              <a:rPr kumimoji="1" lang="ja-JP" altLang="en-US" dirty="0" smtClean="0"/>
              <a:t>→大きな損失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●他責傾向→他責社会</a:t>
            </a:r>
          </a:p>
          <a:p>
            <a:r>
              <a:rPr kumimoji="1" lang="ja-JP" altLang="en-US" dirty="0" smtClean="0"/>
              <a:t>うまくいかないことを周囲のせいにする。</a:t>
            </a:r>
          </a:p>
          <a:p>
            <a:r>
              <a:rPr kumimoji="1" lang="ja-JP" altLang="en-US" dirty="0" smtClean="0"/>
              <a:t>→「幸せの感受性」が低下する。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●「絶対解」のない世界への不適応</a:t>
            </a:r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トレーニングすればできるはず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75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215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「学びの協働化」「学びのプロジェクト化」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21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10B-C191-441E-9397-0A0789623A32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164-5B66-47C4-8968-BDD99E57499C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5861-6710-4A2B-8EB8-B9962E07A773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2BE1-A11C-4009-8A59-0570C1D9D869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5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1F2B-919F-4CC3-9373-9CD5F78543F1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B7E6-B212-436E-95B4-61D8E675F933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2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C9C6-4643-4F9B-9F49-6E936258F032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76BD-50A0-4BF7-B271-AD943FEEBEF1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9896-283B-44B6-BFF2-D6C42E4D730C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5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686-F766-4947-AE41-51AADE39D799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1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1EAD-3EED-4FD6-87A4-2F7B0A615CD7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5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C8FF-D611-4823-AE72-B93F05A6080F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tomohisa.ohno.79" TargetMode="External"/><Relationship Id="rId2" Type="http://schemas.openxmlformats.org/officeDocument/2006/relationships/hyperlink" Target="http://biologymanabiai.jimdo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628801"/>
            <a:ext cx="8640960" cy="1971650"/>
          </a:xfrm>
        </p:spPr>
        <p:txBody>
          <a:bodyPr>
            <a:normAutofit/>
          </a:bodyPr>
          <a:lstStyle/>
          <a:p>
            <a:r>
              <a:rPr lang="en-US" altLang="ja-JP" sz="4000" b="1" dirty="0" smtClean="0"/>
              <a:t>『</a:t>
            </a:r>
            <a:r>
              <a:rPr lang="ja-JP" altLang="en-US" sz="4000" b="1" dirty="0" smtClean="0"/>
              <a:t>学び合い</a:t>
            </a:r>
            <a:r>
              <a:rPr lang="en-US" altLang="ja-JP" sz="4000" b="1" dirty="0" smtClean="0"/>
              <a:t>』</a:t>
            </a:r>
            <a:r>
              <a:rPr lang="ja-JP" altLang="en-US" sz="4000" b="1" dirty="0" smtClean="0"/>
              <a:t>授業と内発的動機付け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ja-JP" altLang="en-US" sz="4000" b="1" dirty="0" smtClean="0"/>
              <a:t>～初回授業の語りを材料に～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>
                <a:solidFill>
                  <a:schemeClr val="tx1"/>
                </a:solidFill>
              </a:rPr>
              <a:t>都立国立高等学校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</a:rPr>
              <a:t>大野　智久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27984" y="462025"/>
            <a:ext cx="4397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150801『</a:t>
            </a:r>
            <a:r>
              <a:rPr kumimoji="1" lang="ja-JP" altLang="en-US" dirty="0" smtClean="0"/>
              <a:t>学び合い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フォーラム東京大会</a:t>
            </a:r>
            <a:endParaRPr kumimoji="1" lang="en-US" altLang="ja-JP" dirty="0" smtClean="0"/>
          </a:p>
          <a:p>
            <a:pPr algn="r"/>
            <a:r>
              <a:rPr lang="ja-JP" altLang="en-US" dirty="0" smtClean="0"/>
              <a:t>分科会①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6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10688"/>
            <a:ext cx="3648465" cy="3974532"/>
            <a:chOff x="2723735" y="1378358"/>
            <a:chExt cx="3648465" cy="39745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推薦入試、入社試験では？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2603750" y="3894026"/>
            <a:ext cx="3888432" cy="1872207"/>
          </a:xfrm>
          <a:prstGeom prst="rect">
            <a:avLst/>
          </a:prstGeom>
          <a:solidFill>
            <a:srgbClr val="FFFF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6001994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※</a:t>
            </a:r>
            <a:r>
              <a:rPr lang="ja-JP" altLang="en-US" sz="3200" dirty="0" smtClean="0"/>
              <a:t>「能力」と「資質」、どちらかが重要？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382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授業で大切にしていること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幸せの感受性を高める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多様性と共生（皆が皆を面白がる）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関係性の構築（軸、折り合い、謙虚さ）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自分の目で見て、自分の頭で考える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クリティカルシンキング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504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多様性と共生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「ふつう」はどこにもない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/>
              <a:t>※</a:t>
            </a:r>
            <a:r>
              <a:rPr lang="ja-JP" altLang="en-US" sz="2400" dirty="0" smtClean="0"/>
              <a:t>「ふつう」は「異質」を排除する</a:t>
            </a:r>
            <a:endParaRPr lang="en-US" altLang="ja-JP" sz="2400" dirty="0"/>
          </a:p>
          <a:p>
            <a:endParaRPr kumimoji="1" lang="en-US" altLang="ja-JP" dirty="0" smtClean="0"/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「正しさ」はどこにもない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/>
              <a:t>※</a:t>
            </a:r>
            <a:r>
              <a:rPr lang="ja-JP" altLang="en-US" sz="2400" dirty="0" smtClean="0"/>
              <a:t>「正しさ」は「正しくないもの」を排除する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「みんなちがって、みんないい」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＝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皆が皆を面白がれる集団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良い関係性の構築のために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信念</a:t>
            </a:r>
            <a:r>
              <a:rPr lang="ja-JP" altLang="en-US" dirty="0"/>
              <a:t>を持ち、それを貫く</a:t>
            </a:r>
            <a:r>
              <a:rPr lang="ja-JP" altLang="en-US" dirty="0" smtClean="0"/>
              <a:t>強さ</a:t>
            </a:r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 smtClean="0"/>
              <a:t>状況</a:t>
            </a:r>
            <a:r>
              <a:rPr lang="ja-JP" altLang="en-US" dirty="0"/>
              <a:t>によって他人と</a:t>
            </a:r>
            <a:r>
              <a:rPr lang="ja-JP" altLang="en-US" b="1" dirty="0">
                <a:solidFill>
                  <a:srgbClr val="FF0000"/>
                </a:solidFill>
              </a:rPr>
              <a:t>折り合い</a:t>
            </a:r>
            <a:r>
              <a:rPr lang="ja-JP" altLang="en-US" dirty="0"/>
              <a:t>をつけられるしなやか</a:t>
            </a:r>
            <a:r>
              <a:rPr lang="ja-JP" altLang="en-US" dirty="0" smtClean="0"/>
              <a:t>さ</a:t>
            </a:r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 smtClean="0"/>
              <a:t>他人</a:t>
            </a:r>
            <a:r>
              <a:rPr lang="ja-JP" altLang="en-US" dirty="0"/>
              <a:t>を認め、学び、吸収しようとする</a:t>
            </a:r>
            <a:r>
              <a:rPr lang="ja-JP" altLang="en-US" b="1" dirty="0">
                <a:solidFill>
                  <a:srgbClr val="FF0000"/>
                </a:solidFill>
              </a:rPr>
              <a:t>謙虚さ 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ja-JP" sz="2600" dirty="0" smtClean="0"/>
              <a:t>※</a:t>
            </a:r>
            <a:r>
              <a:rPr lang="ja-JP" altLang="ja-JP" sz="2600" dirty="0"/>
              <a:t>主体的に人生を切り拓くために信念や軸が必要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49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クリティカルシンキングの必要性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「受動」から「能動」へ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「個別の知識・理解」から「汎用的スキル」へ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「絶対解」から「納得解」へ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そのためには・・・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3900" b="1" dirty="0" smtClean="0">
                <a:solidFill>
                  <a:srgbClr val="FF0000"/>
                </a:solidFill>
              </a:rPr>
              <a:t>自分の目で見て、自分の頭で考える</a:t>
            </a:r>
            <a:endParaRPr kumimoji="1" lang="en-US" altLang="ja-JP" sz="3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525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クリティカルシンキングとは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b="1" dirty="0" smtClean="0">
                <a:solidFill>
                  <a:srgbClr val="FF0000"/>
                </a:solidFill>
              </a:rPr>
              <a:t>自分の目で見て、自分の頭で考える</a:t>
            </a:r>
            <a:endParaRPr kumimoji="1" lang="en-US" altLang="ja-JP" sz="4000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 smtClean="0"/>
              <a:t>自分の目で見る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＝鵜呑みにしない</a:t>
            </a:r>
            <a:r>
              <a:rPr kumimoji="1" lang="ja-JP" altLang="en-US" b="1" dirty="0" smtClean="0"/>
              <a:t>「つっこみ力」</a:t>
            </a:r>
            <a:endParaRPr kumimoji="1" lang="en-US" altLang="ja-JP" b="1" dirty="0" smtClean="0"/>
          </a:p>
          <a:p>
            <a:endParaRPr lang="en-US" altLang="ja-JP" dirty="0"/>
          </a:p>
          <a:p>
            <a:r>
              <a:rPr lang="ja-JP" altLang="en-US" dirty="0" smtClean="0"/>
              <a:t>自分の頭で考える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＝</a:t>
            </a:r>
            <a:r>
              <a:rPr lang="ja-JP" altLang="en-US" b="1" dirty="0" smtClean="0"/>
              <a:t>納得解</a:t>
            </a:r>
            <a:r>
              <a:rPr lang="ja-JP" altLang="en-US" dirty="0" smtClean="0"/>
              <a:t>へのプロセス</a:t>
            </a:r>
            <a:endParaRPr lang="en-US" altLang="ja-JP" dirty="0" smtClean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753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よりよい意思決定・行動選択のために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06957" y="5397023"/>
            <a:ext cx="3393002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意思決定</a:t>
            </a:r>
            <a:endParaRPr lang="en-US" altLang="ja-JP" sz="3600" b="1" dirty="0" smtClean="0"/>
          </a:p>
          <a:p>
            <a:pPr algn="ctr"/>
            <a:r>
              <a:rPr kumimoji="1" lang="ja-JP" altLang="en-US" sz="3600" b="1" dirty="0"/>
              <a:t>行動選択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75500" y="1284303"/>
            <a:ext cx="3393000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/>
              <a:t>知識・概念の獲得</a:t>
            </a:r>
            <a:endParaRPr lang="en-US" altLang="ja-JP" sz="2800" b="1" dirty="0" smtClean="0"/>
          </a:p>
          <a:p>
            <a:pPr algn="ctr"/>
            <a:r>
              <a:rPr kumimoji="1" lang="ja-JP" altLang="en-US" sz="2800" b="1" dirty="0" smtClean="0"/>
              <a:t>（受動的・能動的）</a:t>
            </a:r>
            <a:endParaRPr kumimoji="1" lang="ja-JP" altLang="en-US" sz="28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27532" y="3113965"/>
            <a:ext cx="4088936" cy="15081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クリティカル思考</a:t>
            </a:r>
            <a:endParaRPr lang="en-US" altLang="ja-JP" sz="3600" b="1" dirty="0" smtClean="0"/>
          </a:p>
          <a:p>
            <a:pPr algn="ctr"/>
            <a:r>
              <a:rPr lang="ja-JP" altLang="en-US" sz="2800" b="1" dirty="0" smtClean="0"/>
              <a:t>自分の目で見て</a:t>
            </a:r>
            <a:endParaRPr lang="en-US" altLang="ja-JP" sz="2800" b="1" dirty="0" smtClean="0"/>
          </a:p>
          <a:p>
            <a:pPr algn="ctr"/>
            <a:r>
              <a:rPr lang="ja-JP" altLang="en-US" sz="2800" b="1" dirty="0"/>
              <a:t>自分</a:t>
            </a:r>
            <a:r>
              <a:rPr lang="ja-JP" altLang="en-US" sz="2800" b="1" dirty="0" smtClean="0"/>
              <a:t>の</a:t>
            </a:r>
            <a:r>
              <a:rPr lang="ja-JP" altLang="en-US" sz="2800" b="1" dirty="0"/>
              <a:t>頭</a:t>
            </a:r>
            <a:r>
              <a:rPr lang="ja-JP" altLang="en-US" sz="2800" b="1" dirty="0" smtClean="0"/>
              <a:t>で考える</a:t>
            </a:r>
            <a:endParaRPr lang="en-US" altLang="ja-JP" sz="2800" b="1" dirty="0" smtClean="0"/>
          </a:p>
        </p:txBody>
      </p:sp>
      <p:sp>
        <p:nvSpPr>
          <p:cNvPr id="17" name="下矢印 16"/>
          <p:cNvSpPr/>
          <p:nvPr/>
        </p:nvSpPr>
        <p:spPr>
          <a:xfrm>
            <a:off x="4396836" y="4725144"/>
            <a:ext cx="350328" cy="519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3991174" y="2383674"/>
            <a:ext cx="350328" cy="519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flipV="1">
            <a:off x="4833700" y="2370414"/>
            <a:ext cx="350328" cy="532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四角形吹き出し 2"/>
          <p:cNvSpPr/>
          <p:nvPr/>
        </p:nvSpPr>
        <p:spPr>
          <a:xfrm>
            <a:off x="172950" y="1574327"/>
            <a:ext cx="2354582" cy="1328166"/>
          </a:xfrm>
          <a:prstGeom prst="wedgeRectCallout">
            <a:avLst>
              <a:gd name="adj1" fmla="val 47958"/>
              <a:gd name="adj2" fmla="val 963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+mn-ea"/>
              </a:rPr>
              <a:t>選択可能性</a:t>
            </a:r>
            <a:endParaRPr lang="en-US" altLang="ja-JP" sz="2800" b="1" dirty="0">
              <a:latin typeface="+mn-ea"/>
            </a:endParaRPr>
          </a:p>
          <a:p>
            <a:pPr algn="ctr"/>
            <a:r>
              <a:rPr lang="ja-JP" altLang="en-US" sz="2800" b="1" dirty="0">
                <a:latin typeface="+mn-ea"/>
              </a:rPr>
              <a:t>（能力・法）</a:t>
            </a:r>
          </a:p>
        </p:txBody>
      </p:sp>
      <p:sp>
        <p:nvSpPr>
          <p:cNvPr id="22" name="四角形吹き出し 21"/>
          <p:cNvSpPr/>
          <p:nvPr/>
        </p:nvSpPr>
        <p:spPr>
          <a:xfrm>
            <a:off x="6660232" y="1596778"/>
            <a:ext cx="2354582" cy="1328166"/>
          </a:xfrm>
          <a:prstGeom prst="wedgeRectCallout">
            <a:avLst>
              <a:gd name="adj1" fmla="val -49438"/>
              <a:gd name="adj2" fmla="val 1018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+mn-ea"/>
              </a:rPr>
              <a:t>科学的思考</a:t>
            </a:r>
            <a:endParaRPr lang="en-US" altLang="ja-JP" sz="2800" b="1" dirty="0" smtClean="0">
              <a:latin typeface="+mn-ea"/>
            </a:endParaRPr>
          </a:p>
          <a:p>
            <a:pPr algn="ctr"/>
            <a:r>
              <a:rPr lang="ja-JP" altLang="en-US" sz="2800" b="1" dirty="0" smtClean="0">
                <a:latin typeface="+mn-ea"/>
              </a:rPr>
              <a:t>科学的スキル</a:t>
            </a:r>
            <a:endParaRPr lang="en-US" altLang="ja-JP" sz="2800" b="1" dirty="0">
              <a:latin typeface="+mn-ea"/>
            </a:endParaRPr>
          </a:p>
        </p:txBody>
      </p:sp>
      <p:sp>
        <p:nvSpPr>
          <p:cNvPr id="23" name="四角形吹き出し 22"/>
          <p:cNvSpPr/>
          <p:nvPr/>
        </p:nvSpPr>
        <p:spPr>
          <a:xfrm>
            <a:off x="248155" y="4839116"/>
            <a:ext cx="2354582" cy="1328166"/>
          </a:xfrm>
          <a:prstGeom prst="wedgeRectCallout">
            <a:avLst>
              <a:gd name="adj1" fmla="val 44875"/>
              <a:gd name="adj2" fmla="val -9267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+mn-ea"/>
              </a:rPr>
              <a:t>価値観</a:t>
            </a:r>
            <a:endParaRPr lang="en-US" altLang="ja-JP" sz="2800" b="1" dirty="0" smtClean="0">
              <a:latin typeface="+mn-ea"/>
            </a:endParaRPr>
          </a:p>
          <a:p>
            <a:pPr algn="ctr"/>
            <a:r>
              <a:rPr lang="ja-JP" altLang="en-US" sz="2400" b="1" dirty="0" smtClean="0">
                <a:latin typeface="+mn-ea"/>
              </a:rPr>
              <a:t>多様性・相対化</a:t>
            </a:r>
            <a:endParaRPr lang="en-US" altLang="ja-JP" sz="2400" b="1" dirty="0">
              <a:latin typeface="+mn-ea"/>
            </a:endParaRPr>
          </a:p>
        </p:txBody>
      </p:sp>
      <p:sp>
        <p:nvSpPr>
          <p:cNvPr id="24" name="四角形吹き出し 23"/>
          <p:cNvSpPr/>
          <p:nvPr/>
        </p:nvSpPr>
        <p:spPr>
          <a:xfrm>
            <a:off x="6588224" y="4839116"/>
            <a:ext cx="2354582" cy="1328166"/>
          </a:xfrm>
          <a:prstGeom prst="wedgeRectCallout">
            <a:avLst>
              <a:gd name="adj1" fmla="val -46973"/>
              <a:gd name="adj2" fmla="val -9923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+mn-ea"/>
              </a:rPr>
              <a:t>多眼的</a:t>
            </a:r>
            <a:r>
              <a:rPr lang="ja-JP" altLang="en-US" sz="2800" b="1" dirty="0" smtClean="0">
                <a:latin typeface="+mn-ea"/>
              </a:rPr>
              <a:t>思考</a:t>
            </a:r>
            <a:endParaRPr lang="en-US" altLang="ja-JP" sz="2800" b="1" dirty="0" smtClean="0">
              <a:latin typeface="+mn-ea"/>
            </a:endParaRPr>
          </a:p>
          <a:p>
            <a:pPr algn="ctr"/>
            <a:r>
              <a:rPr lang="ja-JP" altLang="en-US" sz="2800" b="1" dirty="0" smtClean="0">
                <a:latin typeface="+mn-ea"/>
              </a:rPr>
              <a:t>メタ</a:t>
            </a:r>
            <a:r>
              <a:rPr lang="ja-JP" altLang="en-US" sz="2800" b="1" dirty="0">
                <a:latin typeface="+mn-ea"/>
              </a:rPr>
              <a:t>思考</a:t>
            </a:r>
            <a:endParaRPr lang="en-US" altLang="ja-JP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16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話題②</a:t>
            </a:r>
            <a:endParaRPr lang="ja-JP" altLang="en-US" sz="5400" b="1" dirty="0" smtClean="0"/>
          </a:p>
          <a:p>
            <a:pPr algn="ctr"/>
            <a:r>
              <a:rPr lang="ja-JP" altLang="en-US" sz="5400" dirty="0" smtClean="0"/>
              <a:t>教員の役割</a:t>
            </a:r>
            <a:endParaRPr kumimoji="1" lang="en-US" altLang="ja-JP" sz="5400" dirty="0" smtClean="0"/>
          </a:p>
        </p:txBody>
      </p:sp>
    </p:spTree>
    <p:extLst>
      <p:ext uri="{BB962C8B-B14F-4D97-AF65-F5344CB8AC3E}">
        <p14:creationId xmlns:p14="http://schemas.microsoft.com/office/powerpoint/2010/main" val="28688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授業における教員の役割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「場」の提供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アクティブラーニング</a:t>
            </a:r>
            <a:endParaRPr lang="en-US" altLang="ja-JP" sz="3600" dirty="0" smtClean="0"/>
          </a:p>
          <a:p>
            <a:endParaRPr kumimoji="1" lang="en-US" altLang="ja-JP" sz="3600" dirty="0"/>
          </a:p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「世界」の提示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先に生まれ、生きてきたものとして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084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内発的動機付け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「</a:t>
            </a:r>
            <a:r>
              <a:rPr lang="ja-JP" altLang="en-US" b="1" dirty="0">
                <a:solidFill>
                  <a:srgbClr val="FF0000"/>
                </a:solidFill>
              </a:rPr>
              <a:t>～</a:t>
            </a:r>
            <a:r>
              <a:rPr lang="ja-JP" altLang="en-US" b="1" dirty="0" err="1">
                <a:solidFill>
                  <a:srgbClr val="FF0000"/>
                </a:solidFill>
              </a:rPr>
              <a:t>ねば</a:t>
            </a:r>
            <a:r>
              <a:rPr lang="ja-JP" altLang="en-US" b="1" dirty="0">
                <a:solidFill>
                  <a:srgbClr val="FF0000"/>
                </a:solidFill>
              </a:rPr>
              <a:t>ならない</a:t>
            </a:r>
            <a:r>
              <a:rPr lang="ja-JP" altLang="en-US" b="1" dirty="0" smtClean="0">
                <a:solidFill>
                  <a:srgbClr val="FF0000"/>
                </a:solidFill>
              </a:rPr>
              <a:t>」</a:t>
            </a:r>
            <a:r>
              <a:rPr lang="ja-JP" altLang="en-US" b="1" dirty="0">
                <a:solidFill>
                  <a:srgbClr val="FF0000"/>
                </a:solidFill>
              </a:rPr>
              <a:t>　ＶＳ　</a:t>
            </a:r>
            <a:r>
              <a:rPr lang="ja-JP" altLang="en-US" b="1" dirty="0" smtClean="0">
                <a:solidFill>
                  <a:srgbClr val="FF0000"/>
                </a:solidFill>
              </a:rPr>
              <a:t>「～したい」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外発的動機付け・・・報酬、罰で行動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b="1" dirty="0">
                <a:solidFill>
                  <a:srgbClr val="FF0000"/>
                </a:solidFill>
              </a:rPr>
              <a:t>m</a:t>
            </a:r>
            <a:r>
              <a:rPr lang="en-US" altLang="ja-JP" b="1" dirty="0" smtClean="0">
                <a:solidFill>
                  <a:srgbClr val="FF0000"/>
                </a:solidFill>
              </a:rPr>
              <a:t>ake them think critically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内発的動機付け・・・内的な欲求で行動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b="1" dirty="0" smtClean="0">
                <a:solidFill>
                  <a:srgbClr val="FF0000"/>
                </a:solidFill>
              </a:rPr>
              <a:t>let </a:t>
            </a:r>
            <a:r>
              <a:rPr lang="en-US" altLang="ja-JP" b="1" dirty="0">
                <a:solidFill>
                  <a:srgbClr val="FF0000"/>
                </a:solidFill>
              </a:rPr>
              <a:t>them </a:t>
            </a:r>
            <a:r>
              <a:rPr lang="en-US" altLang="ja-JP" b="1" dirty="0" smtClean="0">
                <a:solidFill>
                  <a:srgbClr val="FF0000"/>
                </a:solidFill>
              </a:rPr>
              <a:t>think</a:t>
            </a:r>
            <a:r>
              <a:rPr lang="en-US" altLang="ja-JP" b="1" dirty="0">
                <a:solidFill>
                  <a:srgbClr val="FF0000"/>
                </a:solidFill>
              </a:rPr>
              <a:t> critically</a:t>
            </a:r>
          </a:p>
          <a:p>
            <a:pPr marL="0" indent="0">
              <a:buNone/>
            </a:pP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385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この分科会の「目的</a:t>
            </a:r>
            <a:r>
              <a:rPr lang="ja-JP" altLang="en-US" dirty="0"/>
              <a:t>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生徒に提示する年間を通じて達成してほしい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「大きな目標」</a:t>
            </a:r>
            <a:r>
              <a:rPr kumimoji="1" lang="ja-JP" altLang="en-US" dirty="0" smtClean="0"/>
              <a:t>とは何か？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「大きな目標」の達成をいかにして</a:t>
            </a:r>
            <a:r>
              <a:rPr lang="ja-JP" altLang="en-US" b="1" dirty="0" smtClean="0">
                <a:solidFill>
                  <a:srgbClr val="FF0000"/>
                </a:solidFill>
              </a:rPr>
              <a:t>内発的に動機付ける</a:t>
            </a:r>
            <a:r>
              <a:rPr lang="ja-JP" altLang="en-US" dirty="0" smtClean="0"/>
              <a:t>ことができるか？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　上記に関して対話</a:t>
            </a:r>
            <a:r>
              <a:rPr lang="ja-JP" altLang="en-US" dirty="0"/>
              <a:t>を通じてヒント</a:t>
            </a:r>
            <a:r>
              <a:rPr lang="ja-JP" altLang="en-US" dirty="0" smtClean="0"/>
              <a:t>を</a:t>
            </a:r>
            <a:r>
              <a:rPr lang="ja-JP" altLang="en-US" dirty="0"/>
              <a:t>得る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66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内発的動機付け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0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エドワード・デシの「自己決定理論」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自律性の欲求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「えらべる」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/>
              <a:t>有能感の欲求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「できる」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 smtClean="0"/>
              <a:t>関係性の欲求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「つながれる」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報酬も罰も外発的動機付けであることに注意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36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アクティブラーニングの</a:t>
            </a:r>
            <a:r>
              <a:rPr lang="ja-JP" altLang="en-US" dirty="0"/>
              <a:t>利点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1"/>
            <a:ext cx="8568952" cy="3268960"/>
          </a:xfrm>
        </p:spPr>
        <p:txBody>
          <a:bodyPr>
            <a:noAutofit/>
          </a:bodyPr>
          <a:lstStyle/>
          <a:p>
            <a:r>
              <a:rPr kumimoji="1" lang="ja-JP" altLang="en-US" dirty="0" smtClean="0"/>
              <a:t>多様な選択肢と選択の自由＝</a:t>
            </a:r>
            <a:r>
              <a:rPr lang="ja-JP" altLang="en-US" b="1" dirty="0" smtClean="0">
                <a:solidFill>
                  <a:srgbClr val="FF0000"/>
                </a:solidFill>
              </a:rPr>
              <a:t>「えらべる」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対話</a:t>
            </a:r>
            <a:r>
              <a:rPr lang="ja-JP" altLang="en-US" dirty="0" smtClean="0"/>
              <a:t>の中での学び＝</a:t>
            </a:r>
            <a:r>
              <a:rPr lang="ja-JP" altLang="en-US" b="1" dirty="0" smtClean="0">
                <a:solidFill>
                  <a:srgbClr val="FF0000"/>
                </a:solidFill>
              </a:rPr>
              <a:t>「</a:t>
            </a:r>
            <a:r>
              <a:rPr lang="ja-JP" altLang="en-US" b="1" dirty="0">
                <a:solidFill>
                  <a:srgbClr val="FF0000"/>
                </a:solidFill>
              </a:rPr>
              <a:t>つながれる</a:t>
            </a:r>
            <a:r>
              <a:rPr lang="ja-JP" altLang="en-US" b="1" dirty="0" smtClean="0">
                <a:solidFill>
                  <a:srgbClr val="FF0000"/>
                </a:solidFill>
              </a:rPr>
              <a:t>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到達段階に応じた学び＝</a:t>
            </a:r>
            <a:r>
              <a:rPr lang="ja-JP" altLang="en-US" b="1" dirty="0" smtClean="0">
                <a:solidFill>
                  <a:srgbClr val="FF0000"/>
                </a:solidFill>
              </a:rPr>
              <a:t>「できる」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827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理解</a:t>
            </a:r>
            <a:r>
              <a:rPr lang="ja-JP" altLang="en-US" dirty="0" smtClean="0"/>
              <a:t>の</a:t>
            </a:r>
            <a:r>
              <a:rPr lang="ja-JP" altLang="en-US" dirty="0"/>
              <a:t>４</a:t>
            </a:r>
            <a:r>
              <a:rPr lang="ja-JP" altLang="en-US" dirty="0" smtClean="0"/>
              <a:t>段階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 smtClean="0"/>
              <a:t>①わからないことがわからない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②わからないことがわかる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③わかった気になる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④本当にわかる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lang="en-US" altLang="ja-JP" b="1" dirty="0" smtClean="0"/>
              <a:t>※</a:t>
            </a:r>
            <a:r>
              <a:rPr lang="ja-JP" altLang="en-US" b="1" dirty="0" smtClean="0"/>
              <a:t>論語の「学」と「習」</a:t>
            </a:r>
            <a:endParaRPr lang="en-US" altLang="ja-JP" b="1" dirty="0"/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4" name="U ターン矢印 3"/>
          <p:cNvSpPr/>
          <p:nvPr/>
        </p:nvSpPr>
        <p:spPr>
          <a:xfrm rot="5400000">
            <a:off x="6055028" y="1801956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41479" y="1805915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 smtClean="0"/>
              <a:t>大きな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転換</a:t>
            </a:r>
            <a:endParaRPr kumimoji="1" lang="en-US" altLang="ja-JP" sz="3200" b="1" dirty="0" smtClean="0"/>
          </a:p>
        </p:txBody>
      </p:sp>
      <p:sp>
        <p:nvSpPr>
          <p:cNvPr id="7" name="U ターン矢印 6"/>
          <p:cNvSpPr/>
          <p:nvPr/>
        </p:nvSpPr>
        <p:spPr>
          <a:xfrm rot="5400000">
            <a:off x="6055028" y="4106212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15988" y="4124345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 smtClean="0"/>
              <a:t>大きな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転換</a:t>
            </a:r>
            <a:endParaRPr kumimoji="1" lang="en-US" altLang="ja-JP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2854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ラーニングピラミッド</a:t>
            </a:r>
            <a:endParaRPr kumimoji="1" lang="ja-JP" altLang="en-US" dirty="0"/>
          </a:p>
        </p:txBody>
      </p:sp>
      <p:pic>
        <p:nvPicPr>
          <p:cNvPr id="2050" name="図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2"/>
            <a:ext cx="6948772" cy="515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026176" y="2252867"/>
            <a:ext cx="75494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講義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87827" y="2838255"/>
            <a:ext cx="831642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読書</a:t>
            </a:r>
            <a:endParaRPr kumimoji="1" lang="ja-JP" altLang="en-US" sz="20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46261" y="3423643"/>
            <a:ext cx="111477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視聴覚</a:t>
            </a:r>
            <a:endParaRPr lang="en-US" altLang="ja-JP" sz="2000" b="1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25606" y="4009031"/>
            <a:ext cx="75608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演じ</a:t>
            </a:r>
            <a:endParaRPr kumimoji="1" lang="ja-JP" altLang="en-US" sz="20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4594419"/>
            <a:ext cx="864096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対話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5606" y="5179807"/>
            <a:ext cx="75608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体験</a:t>
            </a:r>
            <a:endParaRPr kumimoji="1" lang="ja-JP" altLang="en-US" sz="20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7544" y="5765194"/>
            <a:ext cx="187220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他人</a:t>
            </a:r>
            <a:r>
              <a:rPr lang="ja-JP" altLang="en-US" sz="2000" b="1" dirty="0" smtClean="0"/>
              <a:t>に教える</a:t>
            </a:r>
            <a:endParaRPr kumimoji="1" lang="ja-JP" altLang="en-US" sz="20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323528" y="4484304"/>
            <a:ext cx="8424936" cy="179688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6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社会人基礎力①</a:t>
            </a:r>
            <a:endParaRPr kumimoji="1" lang="ja-JP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56" y="1738536"/>
            <a:ext cx="843324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8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社会人基礎力②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76400"/>
            <a:ext cx="8427358" cy="420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9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社会人基礎力③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00" y="2060848"/>
            <a:ext cx="85718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9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アクティブラーニングの効用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コンテンツの理解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　方法選択の自由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「教える方」も「教えてもらう方」も得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</a:t>
            </a:r>
            <a:r>
              <a:rPr kumimoji="1" lang="ja-JP" altLang="en-US" b="1" dirty="0" smtClean="0"/>
              <a:t>コンピテンシーの獲得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社会人基礎力</a:t>
            </a:r>
            <a:r>
              <a:rPr lang="en-US" altLang="ja-JP" dirty="0" smtClean="0"/>
              <a:t>etc…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一</a:t>
            </a:r>
            <a:r>
              <a:rPr lang="ja-JP" altLang="en-US" dirty="0" smtClean="0"/>
              <a:t>方向の</a:t>
            </a:r>
            <a:r>
              <a:rPr kumimoji="1" lang="ja-JP" altLang="en-US" dirty="0" smtClean="0"/>
              <a:t>授業で得られない「体験」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05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「学校」「授業」の価値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ネットで知識を獲得できる時代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「知」は開かれ、一部の人間が独占する時代は終わった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では、学校の意味は？？</a:t>
            </a:r>
            <a:endParaRPr lang="en-US" altLang="ja-JP" sz="2400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大野の考えていること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「集団で、同じ時間と空間を共有する」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＝学校、授業で得られる最大の価値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※</a:t>
            </a:r>
            <a:r>
              <a:rPr lang="ja-JP" altLang="en-US" sz="2400" dirty="0" smtClean="0"/>
              <a:t>「大学の価値」は何か？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9353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「世界」の提示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FF0000"/>
                </a:solidFill>
              </a:rPr>
              <a:t>自分</a:t>
            </a:r>
            <a:r>
              <a:rPr lang="ja-JP" altLang="en-US" b="1" dirty="0" smtClean="0">
                <a:solidFill>
                  <a:srgbClr val="FF0000"/>
                </a:solidFill>
              </a:rPr>
              <a:t>の考える「価値あるもの」を提示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 smtClean="0"/>
              <a:t>※</a:t>
            </a:r>
            <a:r>
              <a:rPr lang="ja-JP" altLang="en-US" sz="2400" dirty="0" smtClean="0"/>
              <a:t>「強要」ではない。自分で「選択」すればよい</a:t>
            </a:r>
            <a:endParaRPr lang="en-US" altLang="ja-JP" sz="2400" dirty="0" smtClean="0"/>
          </a:p>
          <a:p>
            <a:endParaRPr kumimoji="1" lang="en-US" altLang="ja-JP" dirty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「知」へのショートカット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私がより遠くまで見渡せたとすれば、それは巨人の肩の上に乗ることによって</a:t>
            </a:r>
            <a:r>
              <a:rPr lang="ja-JP" altLang="en-US" sz="2400" dirty="0" smtClean="0"/>
              <a:t>です</a:t>
            </a:r>
            <a:r>
              <a:rPr kumimoji="1" lang="ja-JP" altLang="en-US" sz="2400" dirty="0" smtClean="0"/>
              <a:t>（ニュートン）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063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考えるポイント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どんなときに教員も生徒も「やらされアクティブ」になってしまうのか？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外発的動機付けは必要か？必要だとしたらどの程度必要か？（評価の有無</a:t>
            </a:r>
            <a:r>
              <a:rPr lang="en-US" altLang="ja-JP" dirty="0" smtClean="0"/>
              <a:t>etc…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一番大切にしたい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学び合い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マインドは何か？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687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情報発信について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900" b="1" dirty="0" smtClean="0"/>
              <a:t>①</a:t>
            </a:r>
            <a:r>
              <a:rPr lang="ja-JP" altLang="en-US" sz="3900" b="1" dirty="0"/>
              <a:t>個人のＨＰ</a:t>
            </a:r>
          </a:p>
          <a:p>
            <a:r>
              <a:rPr lang="ja-JP" altLang="en-US" sz="2600" dirty="0" smtClean="0"/>
              <a:t>授業プリントや各種資料の公開</a:t>
            </a:r>
            <a:endParaRPr lang="en-US" altLang="ja-JP" sz="2600" dirty="0" smtClean="0"/>
          </a:p>
          <a:p>
            <a:endParaRPr lang="ja-JP" altLang="en-US" sz="2600" dirty="0"/>
          </a:p>
          <a:p>
            <a:pPr marL="0" indent="0">
              <a:buNone/>
            </a:pPr>
            <a:r>
              <a:rPr lang="ja-JP" altLang="en-US" sz="3000" b="1" dirty="0" smtClean="0"/>
              <a:t>生物</a:t>
            </a:r>
            <a:r>
              <a:rPr lang="ja-JP" altLang="en-US" sz="3000" b="1" dirty="0"/>
              <a:t>「を」教える視点　生物「で」教える視点</a:t>
            </a:r>
          </a:p>
          <a:p>
            <a:pPr marL="0" indent="0">
              <a:buNone/>
            </a:pPr>
            <a:r>
              <a:rPr lang="en-US" altLang="ja-JP" sz="3000" dirty="0">
                <a:hlinkClick r:id="rId2"/>
              </a:rPr>
              <a:t>http://biologymanabiai.jimdo.com</a:t>
            </a:r>
            <a:r>
              <a:rPr lang="en-US" altLang="ja-JP" sz="3000" dirty="0" smtClean="0">
                <a:hlinkClick r:id="rId2"/>
              </a:rPr>
              <a:t>/</a:t>
            </a:r>
            <a:endParaRPr lang="en-US" altLang="ja-JP" sz="3000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sz="3900" b="1" dirty="0" smtClean="0"/>
              <a:t>②Facebook</a:t>
            </a:r>
          </a:p>
          <a:p>
            <a:pPr marL="0" indent="0">
              <a:buNone/>
            </a:pPr>
            <a:r>
              <a:rPr lang="en-US" altLang="ja-JP" dirty="0" smtClean="0">
                <a:hlinkClick r:id="rId3"/>
              </a:rPr>
              <a:t>https://www.facebook.com/tomohisa.ohno.79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600" dirty="0" smtClean="0"/>
              <a:t>「</a:t>
            </a:r>
            <a:r>
              <a:rPr lang="ja-JP" altLang="en-US" sz="2600" dirty="0"/>
              <a:t>ペンギンのイラスト」の大野智久です。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029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話題①</a:t>
            </a:r>
            <a:endParaRPr lang="ja-JP" altLang="en-US" sz="5400" b="1" dirty="0" smtClean="0"/>
          </a:p>
          <a:p>
            <a:pPr algn="ctr"/>
            <a:r>
              <a:rPr lang="ja-JP" altLang="en-US" sz="5400" dirty="0"/>
              <a:t>授業</a:t>
            </a:r>
            <a:r>
              <a:rPr lang="ja-JP" altLang="en-US" sz="5400" dirty="0" smtClean="0"/>
              <a:t>で大切にしていること</a:t>
            </a:r>
            <a:endParaRPr kumimoji="1" lang="en-US" altLang="ja-JP" sz="5400" dirty="0" smtClean="0"/>
          </a:p>
        </p:txBody>
      </p:sp>
    </p:spTree>
    <p:extLst>
      <p:ext uri="{BB962C8B-B14F-4D97-AF65-F5344CB8AC3E}">
        <p14:creationId xmlns:p14="http://schemas.microsoft.com/office/powerpoint/2010/main" val="37679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今起こっていること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起ころう</a:t>
            </a:r>
            <a:r>
              <a:rPr lang="ja-JP" altLang="en-US" dirty="0" smtClean="0"/>
              <a:t>としていること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「大学受験」重視の弊害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適切な学びが保障されない可能性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/>
              <a:t>他</a:t>
            </a:r>
            <a:r>
              <a:rPr lang="ja-JP" altLang="en-US" dirty="0" smtClean="0"/>
              <a:t>責傾向→他責社会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「絶対解」のない世界への不適応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sz="3600" b="1" dirty="0">
                <a:solidFill>
                  <a:srgbClr val="FF0000"/>
                </a:solidFill>
              </a:rPr>
              <a:t>こう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いう世界でどう生きていくか？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3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28104"/>
            <a:ext cx="3648465" cy="3957116"/>
            <a:chOff x="2723735" y="1395774"/>
            <a:chExt cx="3648465" cy="3957116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95774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95774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３要素の関係性</a:t>
            </a:r>
            <a:endParaRPr kumimoji="1" lang="ja-JP" altLang="en-US" dirty="0"/>
          </a:p>
        </p:txBody>
      </p:sp>
      <p:sp>
        <p:nvSpPr>
          <p:cNvPr id="16" name="四角形吹き出し 15"/>
          <p:cNvSpPr/>
          <p:nvPr/>
        </p:nvSpPr>
        <p:spPr>
          <a:xfrm>
            <a:off x="251520" y="2060848"/>
            <a:ext cx="2736304" cy="1368152"/>
          </a:xfrm>
          <a:prstGeom prst="wedgeRectCallout">
            <a:avLst>
              <a:gd name="adj1" fmla="val 54390"/>
              <a:gd name="adj2" fmla="val 6630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+mn-ea"/>
              </a:rPr>
              <a:t>何を知っているか</a:t>
            </a:r>
            <a:endParaRPr lang="en-US" altLang="ja-JP" sz="2000" b="1" dirty="0" smtClean="0">
              <a:latin typeface="+mn-ea"/>
            </a:endParaRPr>
          </a:p>
          <a:p>
            <a:pPr algn="ctr"/>
            <a:endParaRPr lang="en-US" altLang="ja-JP" sz="2000" b="1" dirty="0">
              <a:latin typeface="+mn-ea"/>
            </a:endParaRPr>
          </a:p>
          <a:p>
            <a:pPr algn="ctr"/>
            <a:r>
              <a:rPr lang="ja-JP" altLang="en-US" sz="2000" b="1" dirty="0" smtClean="0">
                <a:latin typeface="+mn-ea"/>
              </a:rPr>
              <a:t>何がわかっているか</a:t>
            </a:r>
            <a:endParaRPr lang="ja-JP" altLang="en-US" sz="2000" b="1" dirty="0">
              <a:latin typeface="+mn-ea"/>
            </a:endParaRPr>
          </a:p>
        </p:txBody>
      </p:sp>
      <p:sp>
        <p:nvSpPr>
          <p:cNvPr id="17" name="四角形吹き出し 16"/>
          <p:cNvSpPr/>
          <p:nvPr/>
        </p:nvSpPr>
        <p:spPr>
          <a:xfrm>
            <a:off x="6228184" y="2190444"/>
            <a:ext cx="2736304" cy="1368152"/>
          </a:xfrm>
          <a:prstGeom prst="wedgeRectCallout">
            <a:avLst>
              <a:gd name="adj1" fmla="val -57507"/>
              <a:gd name="adj2" fmla="val 7036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+mn-ea"/>
              </a:rPr>
              <a:t>何ができるか</a:t>
            </a:r>
            <a:endParaRPr lang="ja-JP" altLang="en-US" sz="2000" b="1" dirty="0">
              <a:latin typeface="+mn-ea"/>
            </a:endParaRPr>
          </a:p>
        </p:txBody>
      </p:sp>
      <p:sp>
        <p:nvSpPr>
          <p:cNvPr id="19" name="四角形吹き出し 18"/>
          <p:cNvSpPr/>
          <p:nvPr/>
        </p:nvSpPr>
        <p:spPr>
          <a:xfrm>
            <a:off x="266924" y="4869160"/>
            <a:ext cx="1928812" cy="1313041"/>
          </a:xfrm>
          <a:prstGeom prst="wedgeRectCallout">
            <a:avLst>
              <a:gd name="adj1" fmla="val 77947"/>
              <a:gd name="adj2" fmla="val -1561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+mn-ea"/>
              </a:rPr>
              <a:t>どう捉え、</a:t>
            </a:r>
            <a:endParaRPr lang="en-US" altLang="ja-JP" sz="2000" b="1" dirty="0" smtClean="0">
              <a:latin typeface="+mn-ea"/>
            </a:endParaRPr>
          </a:p>
          <a:p>
            <a:pPr algn="ctr"/>
            <a:r>
              <a:rPr lang="ja-JP" altLang="en-US" sz="2000" b="1" dirty="0" smtClean="0">
                <a:latin typeface="+mn-ea"/>
              </a:rPr>
              <a:t>どう感じ、</a:t>
            </a:r>
            <a:endParaRPr lang="en-US" altLang="ja-JP" sz="2000" b="1" dirty="0" smtClean="0">
              <a:latin typeface="+mn-ea"/>
            </a:endParaRPr>
          </a:p>
          <a:p>
            <a:pPr algn="ctr"/>
            <a:r>
              <a:rPr lang="ja-JP" altLang="en-US" sz="2000" b="1" dirty="0" smtClean="0">
                <a:latin typeface="+mn-ea"/>
              </a:rPr>
              <a:t>どう考えるか</a:t>
            </a:r>
            <a:endParaRPr lang="ja-JP" altLang="en-US" sz="2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84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10688"/>
            <a:ext cx="3648465" cy="3974532"/>
            <a:chOff x="2723735" y="1378358"/>
            <a:chExt cx="3648465" cy="39745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コンテンツベースの場合</a:t>
            </a:r>
            <a:endParaRPr kumimoji="1" lang="ja-JP" altLang="en-US" dirty="0"/>
          </a:p>
        </p:txBody>
      </p:sp>
      <p:sp>
        <p:nvSpPr>
          <p:cNvPr id="3" name="L 字 2"/>
          <p:cNvSpPr/>
          <p:nvPr/>
        </p:nvSpPr>
        <p:spPr>
          <a:xfrm rot="5400000">
            <a:off x="3020520" y="1673240"/>
            <a:ext cx="3112768" cy="3034143"/>
          </a:xfrm>
          <a:prstGeom prst="corner">
            <a:avLst>
              <a:gd name="adj1" fmla="val 50000"/>
              <a:gd name="adj2" fmla="val 40411"/>
            </a:avLst>
          </a:prstGeom>
          <a:solidFill>
            <a:srgbClr val="FFFF00">
              <a:alpha val="49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52" y="6001994"/>
            <a:ext cx="8356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※</a:t>
            </a:r>
            <a:r>
              <a:rPr kumimoji="1" lang="ja-JP" altLang="en-US" sz="3200" dirty="0" smtClean="0"/>
              <a:t>現行の</a:t>
            </a:r>
            <a:r>
              <a:rPr lang="ja-JP" altLang="en-US" sz="3200" dirty="0" smtClean="0"/>
              <a:t>大学入試で</a:t>
            </a:r>
            <a:r>
              <a:rPr kumimoji="1" lang="ja-JP" altLang="en-US" sz="3200" dirty="0" smtClean="0"/>
              <a:t>要求される力</a:t>
            </a:r>
            <a:r>
              <a:rPr lang="ja-JP" altLang="en-US" sz="3200" dirty="0" smtClean="0"/>
              <a:t>に対応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523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10688"/>
            <a:ext cx="3648465" cy="3974532"/>
            <a:chOff x="2723735" y="1378358"/>
            <a:chExt cx="3648465" cy="39745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コンピテンスベース</a:t>
            </a:r>
            <a:r>
              <a:rPr kumimoji="1" lang="ja-JP" altLang="en-US" dirty="0" smtClean="0"/>
              <a:t>の場合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6001994"/>
            <a:ext cx="8356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※</a:t>
            </a:r>
            <a:r>
              <a:rPr lang="ja-JP" altLang="en-US" sz="3200" dirty="0"/>
              <a:t>今後</a:t>
            </a:r>
            <a:r>
              <a:rPr kumimoji="1" lang="ja-JP" altLang="en-US" sz="3200" dirty="0" smtClean="0"/>
              <a:t>の</a:t>
            </a:r>
            <a:r>
              <a:rPr lang="ja-JP" altLang="en-US" sz="3200" dirty="0" smtClean="0"/>
              <a:t>大学入試で</a:t>
            </a:r>
            <a:r>
              <a:rPr kumimoji="1" lang="ja-JP" altLang="en-US" sz="3200" dirty="0" smtClean="0"/>
              <a:t>要求される力</a:t>
            </a:r>
            <a:r>
              <a:rPr lang="ja-JP" altLang="en-US" sz="3200" dirty="0" smtClean="0"/>
              <a:t>に対応</a:t>
            </a:r>
            <a:endParaRPr kumimoji="1" lang="ja-JP" altLang="en-US" sz="3200" dirty="0"/>
          </a:p>
        </p:txBody>
      </p:sp>
      <p:sp>
        <p:nvSpPr>
          <p:cNvPr id="4" name="L 字 3"/>
          <p:cNvSpPr/>
          <p:nvPr/>
        </p:nvSpPr>
        <p:spPr>
          <a:xfrm rot="10800000">
            <a:off x="3065125" y="1628800"/>
            <a:ext cx="3019043" cy="3106020"/>
          </a:xfrm>
          <a:prstGeom prst="corner">
            <a:avLst>
              <a:gd name="adj1" fmla="val 40363"/>
              <a:gd name="adj2" fmla="val 50000"/>
            </a:avLst>
          </a:prstGeom>
          <a:solidFill>
            <a:srgbClr val="FFFF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10688"/>
            <a:ext cx="3648465" cy="3974532"/>
            <a:chOff x="2723735" y="1378358"/>
            <a:chExt cx="3648465" cy="39745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社会で求められる力とは？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2603750" y="1512080"/>
            <a:ext cx="3888432" cy="4319937"/>
          </a:xfrm>
          <a:prstGeom prst="rect">
            <a:avLst/>
          </a:prstGeom>
          <a:solidFill>
            <a:srgbClr val="FFFF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6001994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※</a:t>
            </a:r>
            <a:r>
              <a:rPr lang="ja-JP" altLang="en-US" sz="3200" dirty="0" smtClean="0"/>
              <a:t>「将来的」「長期的」な活躍に何が必要か？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996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おすすめ設定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792</Words>
  <Application>Microsoft Office PowerPoint</Application>
  <PresentationFormat>画面に合わせる (4:3)</PresentationFormat>
  <Paragraphs>225</Paragraphs>
  <Slides>30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1" baseType="lpstr">
      <vt:lpstr>Office ​​テーマ</vt:lpstr>
      <vt:lpstr>『学び合い』授業と内発的動機付け ～初回授業の語りを材料に～</vt:lpstr>
      <vt:lpstr>この分科会の「目的」</vt:lpstr>
      <vt:lpstr>考えるポイント</vt:lpstr>
      <vt:lpstr>PowerPoint プレゼンテーション</vt:lpstr>
      <vt:lpstr>今起こっていること 起ころうとしていること</vt:lpstr>
      <vt:lpstr>３要素の関係性</vt:lpstr>
      <vt:lpstr>コンテンツベースの場合</vt:lpstr>
      <vt:lpstr>コンピテンスベースの場合</vt:lpstr>
      <vt:lpstr>社会で求められる力とは？</vt:lpstr>
      <vt:lpstr>推薦入試、入社試験では？</vt:lpstr>
      <vt:lpstr>授業で大切にしていること</vt:lpstr>
      <vt:lpstr>多様性と共生</vt:lpstr>
      <vt:lpstr>良い関係性の構築のために</vt:lpstr>
      <vt:lpstr>クリティカルシンキングの必要性</vt:lpstr>
      <vt:lpstr>クリティカルシンキングとは</vt:lpstr>
      <vt:lpstr>よりよい意思決定・行動選択のために</vt:lpstr>
      <vt:lpstr>PowerPoint プレゼンテーション</vt:lpstr>
      <vt:lpstr>授業における教員の役割</vt:lpstr>
      <vt:lpstr>内発的動機付け</vt:lpstr>
      <vt:lpstr>内発的動機付け</vt:lpstr>
      <vt:lpstr>アクティブラーニングの利点</vt:lpstr>
      <vt:lpstr>理解の４段階</vt:lpstr>
      <vt:lpstr>ラーニングピラミッド</vt:lpstr>
      <vt:lpstr>社会人基礎力①</vt:lpstr>
      <vt:lpstr>社会人基礎力②</vt:lpstr>
      <vt:lpstr>社会人基礎力③</vt:lpstr>
      <vt:lpstr>アクティブラーニングの効用</vt:lpstr>
      <vt:lpstr>「学校」「授業」の価値</vt:lpstr>
      <vt:lpstr>「世界」の提示</vt:lpstr>
      <vt:lpstr>情報発信について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コンテンツとコンピテンシーの視点</dc:title>
  <dc:creator>Ohno</dc:creator>
  <cp:lastModifiedBy>Ohno</cp:lastModifiedBy>
  <cp:revision>48</cp:revision>
  <cp:lastPrinted>2015-07-31T03:12:56Z</cp:lastPrinted>
  <dcterms:created xsi:type="dcterms:W3CDTF">2015-01-23T22:08:07Z</dcterms:created>
  <dcterms:modified xsi:type="dcterms:W3CDTF">2015-08-01T00:12:56Z</dcterms:modified>
</cp:coreProperties>
</file>